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56" r:id="rId5"/>
    <p:sldId id="271" r:id="rId6"/>
    <p:sldId id="279" r:id="rId7"/>
    <p:sldId id="285" r:id="rId8"/>
    <p:sldId id="286" r:id="rId9"/>
    <p:sldId id="280" r:id="rId10"/>
    <p:sldId id="28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56"/>
          </p14:sldIdLst>
        </p14:section>
        <p14:section name="Design, Morph, Annotate, Work Together, Tell Me" id="{B9B51309-D148-4332-87C2-07BE32FBCA3B}">
          <p14:sldIdLst>
            <p14:sldId id="271"/>
            <p14:sldId id="279"/>
            <p14:sldId id="285"/>
            <p14:sldId id="286"/>
            <p14:sldId id="280"/>
          </p14:sldIdLst>
        </p14:section>
        <p14:section name="Learn More" id="{2CC34DB2-6590-42C0-AD4B-A04C6060184E}">
          <p14:sldIdLst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41" autoAdjust="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baseline="0" dirty="0"/>
              <a:t>Slide Show mode, select the arrows to visit links.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780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9/21/2020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hyperlink" Target="https://www.microsoft.com/" TargetMode="Externa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3.xml"/><Relationship Id="rId7" Type="http://schemas.openxmlformats.org/officeDocument/2006/relationships/hyperlink" Target="https://www.microsoft.com/en-us/microsoft-365/business/scheduling-and-booking-app" TargetMode="External"/><Relationship Id="rId12" Type="http://schemas.openxmlformats.org/officeDocument/2006/relationships/image" Target="../media/image3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hyperlink" Target="https://www.samford.edu/arts-and-sciences/advising" TargetMode="External"/><Relationship Id="rId11" Type="http://schemas.openxmlformats.org/officeDocument/2006/relationships/image" Target="../media/image15.png"/><Relationship Id="rId5" Type="http://schemas.openxmlformats.org/officeDocument/2006/relationships/hyperlink" Target="mailto:rlyas@Samford.edu" TargetMode="External"/><Relationship Id="rId10" Type="http://schemas.openxmlformats.org/officeDocument/2006/relationships/image" Target="../media/image14.png"/><Relationship Id="rId4" Type="http://schemas.openxmlformats.org/officeDocument/2006/relationships/notesSlide" Target="../notesSlides/notesSlide2.xml"/><Relationship Id="rId9" Type="http://schemas.openxmlformats.org/officeDocument/2006/relationships/hyperlink" Target="https://go.microsoft.com/fwlink/?linkid=85460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anchor="ctr" anchorCtr="0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Microsoft Bookings Tutorial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855620" y="2933105"/>
            <a:ext cx="9582736" cy="11377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An easy way to schedule your advising appointments.</a:t>
            </a:r>
          </a:p>
        </p:txBody>
      </p:sp>
      <p:pic>
        <p:nvPicPr>
          <p:cNvPr id="1035" name="Picture 11" descr="https://img-prod-cms-rt-microsoft-com.akamaized.net/cms/api/am/imageFileData/RE1Mu3b?ver=5c31">
            <a:hlinkClick r:id="rId5"/>
            <a:extLst>
              <a:ext uri="{FF2B5EF4-FFF2-40B4-BE49-F238E27FC236}">
                <a16:creationId xmlns:a16="http://schemas.microsoft.com/office/drawing/2014/main" id="{695F280D-37DE-413F-AFCA-91596BD0D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20" y="5474600"/>
            <a:ext cx="2057400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Job Opportunity: Chair of Physics &amp; Planetarium Director, Samford –  Fulldome News">
            <a:extLst>
              <a:ext uri="{FF2B5EF4-FFF2-40B4-BE49-F238E27FC236}">
                <a16:creationId xmlns:a16="http://schemas.microsoft.com/office/drawing/2014/main" id="{2E6F4D1B-1353-4846-AEA6-1A5D75201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962" y="5320705"/>
            <a:ext cx="3666477" cy="78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Audio 27">
            <a:hlinkClick r:id="" action="ppaction://media"/>
            <a:extLst>
              <a:ext uri="{FF2B5EF4-FFF2-40B4-BE49-F238E27FC236}">
                <a16:creationId xmlns:a16="http://schemas.microsoft.com/office/drawing/2014/main" id="{E6FDCE85-1C4B-403D-9EF4-BC6A52D776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46"/>
    </mc:Choice>
    <mc:Fallback xmlns="">
      <p:transition spd="slow" advTm="130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What are the benefits of using Microsoft Bookings?</a:t>
            </a: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816818" y="1269508"/>
            <a:ext cx="4321704" cy="43042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300" dirty="0"/>
              <a:t>Better integration across Samford’s campus since Microsoft Bookings is within the Office 365 platform.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300" dirty="0"/>
              <a:t>Students can book appointments 24/7.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300" dirty="0"/>
              <a:t>Students can view availability, book appointments themselves, and receive confirmations automatically.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300" dirty="0"/>
              <a:t>Once an appointment is made by the student, the date is automatically added to your calendar. (Outlook and Google calendar are both supported.)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300" dirty="0"/>
              <a:t>Reduction in no-show appointments, as automated appointment reminders are sent to students.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300" dirty="0"/>
              <a:t>Ability manage your calendar from anywhere using mobile app.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300" dirty="0"/>
              <a:t>Bookings is available as an app within Teams, which allows you to schedule and manage appointments without ever leaving Teams.</a:t>
            </a:r>
          </a:p>
        </p:txBody>
      </p:sp>
      <p:pic>
        <p:nvPicPr>
          <p:cNvPr id="1028" name="Picture 4" descr="upload.wikimedia.org/wikipedia/commons/thumb/4/...">
            <a:extLst>
              <a:ext uri="{FF2B5EF4-FFF2-40B4-BE49-F238E27FC236}">
                <a16:creationId xmlns:a16="http://schemas.microsoft.com/office/drawing/2014/main" id="{BC865999-341F-4DA6-9A6D-3C6693CE2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2" y="2786819"/>
            <a:ext cx="4509858" cy="387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21ED376-A8FC-457A-8406-A6D9AC1B8F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4967" y="1269508"/>
            <a:ext cx="4596913" cy="1802166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19FFBB20-97C8-4392-BD8D-E7F6CBE7AD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5308"/>
    </mc:Choice>
    <mc:Fallback xmlns="">
      <p:transition advTm="553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How to access Microsoft Bookings from Samford Employee Portal</a:t>
            </a:r>
          </a:p>
        </p:txBody>
      </p:sp>
      <p:sp>
        <p:nvSpPr>
          <p:cNvPr id="25" name="Content Placeholder 17"/>
          <p:cNvSpPr txBox="1">
            <a:spLocks/>
          </p:cNvSpPr>
          <p:nvPr/>
        </p:nvSpPr>
        <p:spPr>
          <a:xfrm>
            <a:off x="541609" y="1455491"/>
            <a:ext cx="5110161" cy="471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8" name="Group 17" descr="Small circle with number 1 inside  indicating step 1"/>
          <p:cNvGrpSpPr/>
          <p:nvPr/>
        </p:nvGrpSpPr>
        <p:grpSpPr bwMode="blackWhite">
          <a:xfrm>
            <a:off x="531552" y="1917997"/>
            <a:ext cx="558179" cy="409838"/>
            <a:chOff x="6953426" y="711274"/>
            <a:chExt cx="558179" cy="409838"/>
          </a:xfrm>
        </p:grpSpPr>
        <p:sp>
          <p:nvSpPr>
            <p:cNvPr id="19" name="Oval 18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 descr="Number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21" name="Content Placeholder 17"/>
          <p:cNvSpPr txBox="1">
            <a:spLocks/>
          </p:cNvSpPr>
          <p:nvPr/>
        </p:nvSpPr>
        <p:spPr>
          <a:xfrm>
            <a:off x="1056513" y="1958189"/>
            <a:ext cx="4585731" cy="596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 to the Employee Portal and click on </a:t>
            </a:r>
            <a:r>
              <a:rPr lang="en-US" sz="1300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Office 365</a:t>
            </a: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sz="1300" dirty="0">
              <a:solidFill>
                <a:prstClr val="black">
                  <a:lumMod val="75000"/>
                  <a:lumOff val="25000"/>
                </a:prstClr>
              </a:solidFill>
              <a:cs typeface="Segoe UI"/>
            </a:endParaRPr>
          </a:p>
        </p:txBody>
      </p:sp>
      <p:grpSp>
        <p:nvGrpSpPr>
          <p:cNvPr id="33" name="Group 32" descr="Small circle with number 2 inside  indicating step 2"/>
          <p:cNvGrpSpPr/>
          <p:nvPr/>
        </p:nvGrpSpPr>
        <p:grpSpPr bwMode="blackWhite">
          <a:xfrm>
            <a:off x="531552" y="2804257"/>
            <a:ext cx="558179" cy="409838"/>
            <a:chOff x="6953426" y="711274"/>
            <a:chExt cx="558179" cy="409838"/>
          </a:xfrm>
        </p:grpSpPr>
        <p:sp>
          <p:nvSpPr>
            <p:cNvPr id="34" name="Oval 33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 descr="Number 2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36" name="Content Placeholder 17"/>
          <p:cNvSpPr txBox="1">
            <a:spLocks/>
          </p:cNvSpPr>
          <p:nvPr/>
        </p:nvSpPr>
        <p:spPr>
          <a:xfrm>
            <a:off x="1056513" y="2844451"/>
            <a:ext cx="4504252" cy="905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2000"/>
              </a:spcAft>
              <a:buNone/>
              <a:defRPr/>
            </a:pP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the bottom left hand corner of the screen, click on </a:t>
            </a:r>
            <a:r>
              <a:rPr lang="en-US" sz="1300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All Apps.</a:t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</a:b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2" name="Group 21" descr="Small circle with number 3 inside  indicating step 3"/>
          <p:cNvGrpSpPr/>
          <p:nvPr/>
        </p:nvGrpSpPr>
        <p:grpSpPr bwMode="blackWhite">
          <a:xfrm>
            <a:off x="541609" y="3868577"/>
            <a:ext cx="558179" cy="441701"/>
            <a:chOff x="6953426" y="711274"/>
            <a:chExt cx="558179" cy="409838"/>
          </a:xfrm>
        </p:grpSpPr>
        <p:sp>
          <p:nvSpPr>
            <p:cNvPr id="24" name="Oval 23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 descr="Number 3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32" name="Content Placeholder 17"/>
          <p:cNvSpPr txBox="1">
            <a:spLocks/>
          </p:cNvSpPr>
          <p:nvPr/>
        </p:nvSpPr>
        <p:spPr>
          <a:xfrm>
            <a:off x="1056513" y="3773530"/>
            <a:ext cx="4504252" cy="1224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Click on </a:t>
            </a:r>
            <a:r>
              <a:rPr lang="en-US" sz="1300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Bookings</a:t>
            </a: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Semibold" panose="020B0702040204020203" pitchFamily="34" charset="0"/>
                <a:cs typeface="Segoe UI"/>
              </a:rPr>
              <a:t> </a:t>
            </a: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select </a:t>
            </a:r>
            <a:r>
              <a:rPr lang="en-US" sz="1300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Get it Now. </a:t>
            </a: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When prompted to “choose a calendar,” click </a:t>
            </a:r>
            <a:r>
              <a:rPr lang="en-US" sz="1300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Add a Booking Calendar.</a:t>
            </a:r>
            <a:endParaRPr lang="en-US" sz="1300" dirty="0">
              <a:solidFill>
                <a:prstClr val="black">
                  <a:lumMod val="75000"/>
                  <a:lumOff val="25000"/>
                </a:prstClr>
              </a:solidFill>
              <a:cs typeface="Segoe UI"/>
            </a:endParaRPr>
          </a:p>
        </p:txBody>
      </p:sp>
      <p:grpSp>
        <p:nvGrpSpPr>
          <p:cNvPr id="37" name="Group 36" descr="Small circle with number 4 inside  indicating step 4"/>
          <p:cNvGrpSpPr/>
          <p:nvPr/>
        </p:nvGrpSpPr>
        <p:grpSpPr bwMode="blackWhite">
          <a:xfrm>
            <a:off x="531552" y="5137379"/>
            <a:ext cx="558179" cy="409838"/>
            <a:chOff x="6953426" y="711274"/>
            <a:chExt cx="558179" cy="409838"/>
          </a:xfrm>
        </p:grpSpPr>
        <p:sp>
          <p:nvSpPr>
            <p:cNvPr id="38" name="Oval 37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 descr="Number 4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4</a:t>
              </a:r>
            </a:p>
          </p:txBody>
        </p:sp>
      </p:grpSp>
      <p:sp>
        <p:nvSpPr>
          <p:cNvPr id="40" name="Content Placeholder 17"/>
          <p:cNvSpPr txBox="1">
            <a:spLocks/>
          </p:cNvSpPr>
          <p:nvPr/>
        </p:nvSpPr>
        <p:spPr>
          <a:xfrm>
            <a:off x="1056513" y="5015160"/>
            <a:ext cx="4504252" cy="725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2000"/>
              </a:spcAft>
              <a:buNone/>
              <a:defRPr/>
            </a:pP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Enter your first and last name as “business name” and press </a:t>
            </a:r>
            <a:r>
              <a:rPr lang="en-US" sz="1300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Continue. </a:t>
            </a: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 will receive a welcome message (i.e. ”</a:t>
            </a:r>
            <a:r>
              <a:rPr lang="en-US" sz="13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Goodevening</a:t>
            </a: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Lyas, Kendra!)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8D52AB-BB8C-478C-A651-A9BEAEB49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7564" y="2721391"/>
            <a:ext cx="5015953" cy="2432278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7FF35D07-D461-480C-B864-25E3EBAAAA4C}"/>
              </a:ext>
            </a:extLst>
          </p:cNvPr>
          <p:cNvSpPr/>
          <p:nvPr/>
        </p:nvSpPr>
        <p:spPr>
          <a:xfrm>
            <a:off x="5884437" y="3375484"/>
            <a:ext cx="1171872" cy="3980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7456CE5-6925-4648-BC84-545B91324C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564" y="4560697"/>
            <a:ext cx="5311800" cy="1973040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02335E5A-3143-49E9-A5C7-A33FFFAEFA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0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8442"/>
    </mc:Choice>
    <mc:Fallback xmlns="">
      <p:transition advTm="384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5346933" cy="640080"/>
          </a:xfrm>
        </p:spPr>
        <p:txBody>
          <a:bodyPr>
            <a:norm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How to set your policies and logo</a:t>
            </a:r>
          </a:p>
        </p:txBody>
      </p:sp>
      <p:sp>
        <p:nvSpPr>
          <p:cNvPr id="25" name="Content Placeholder 17"/>
          <p:cNvSpPr txBox="1">
            <a:spLocks/>
          </p:cNvSpPr>
          <p:nvPr/>
        </p:nvSpPr>
        <p:spPr>
          <a:xfrm>
            <a:off x="541609" y="1455491"/>
            <a:ext cx="5110161" cy="471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8" name="Group 17" descr="Small circle with number 1 inside  indicating step 1"/>
          <p:cNvGrpSpPr/>
          <p:nvPr/>
        </p:nvGrpSpPr>
        <p:grpSpPr bwMode="blackWhite">
          <a:xfrm>
            <a:off x="531552" y="1917997"/>
            <a:ext cx="558179" cy="409838"/>
            <a:chOff x="6953426" y="711274"/>
            <a:chExt cx="558179" cy="409838"/>
          </a:xfrm>
        </p:grpSpPr>
        <p:sp>
          <p:nvSpPr>
            <p:cNvPr id="19" name="Oval 18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 descr="Number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21" name="Content Placeholder 17"/>
          <p:cNvSpPr txBox="1">
            <a:spLocks/>
          </p:cNvSpPr>
          <p:nvPr/>
        </p:nvSpPr>
        <p:spPr>
          <a:xfrm>
            <a:off x="1056513" y="1958189"/>
            <a:ext cx="4585731" cy="596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Click on the Bookings app and select </a:t>
            </a:r>
            <a:r>
              <a:rPr lang="en-US" sz="1300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Booking page </a:t>
            </a: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the navigation pane on the left. </a:t>
            </a:r>
            <a:endParaRPr lang="en-US" sz="1300" dirty="0">
              <a:solidFill>
                <a:prstClr val="black">
                  <a:lumMod val="75000"/>
                  <a:lumOff val="25000"/>
                </a:prstClr>
              </a:solidFill>
              <a:cs typeface="Segoe UI"/>
            </a:endParaRPr>
          </a:p>
        </p:txBody>
      </p:sp>
      <p:grpSp>
        <p:nvGrpSpPr>
          <p:cNvPr id="33" name="Group 32" descr="Small circle with number 2 inside  indicating step 2"/>
          <p:cNvGrpSpPr/>
          <p:nvPr/>
        </p:nvGrpSpPr>
        <p:grpSpPr bwMode="blackWhite">
          <a:xfrm>
            <a:off x="541609" y="2885436"/>
            <a:ext cx="558179" cy="409838"/>
            <a:chOff x="6953426" y="711274"/>
            <a:chExt cx="558179" cy="409838"/>
          </a:xfrm>
        </p:grpSpPr>
        <p:sp>
          <p:nvSpPr>
            <p:cNvPr id="34" name="Oval 33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 descr="Number 2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36" name="Content Placeholder 17"/>
          <p:cNvSpPr txBox="1">
            <a:spLocks/>
          </p:cNvSpPr>
          <p:nvPr/>
        </p:nvSpPr>
        <p:spPr>
          <a:xfrm>
            <a:off x="1056513" y="2844451"/>
            <a:ext cx="4504252" cy="905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2000"/>
              </a:spcAft>
              <a:buNone/>
              <a:defRPr/>
            </a:pP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Select your policies under the </a:t>
            </a:r>
            <a:r>
              <a:rPr lang="en-US" sz="1300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Scheduling policy </a:t>
            </a: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section. </a:t>
            </a:r>
          </a:p>
        </p:txBody>
      </p:sp>
      <p:grpSp>
        <p:nvGrpSpPr>
          <p:cNvPr id="22" name="Group 21" descr="Small circle with number 3 inside  indicating step 3"/>
          <p:cNvGrpSpPr/>
          <p:nvPr/>
        </p:nvGrpSpPr>
        <p:grpSpPr bwMode="blackWhite">
          <a:xfrm>
            <a:off x="541609" y="3868577"/>
            <a:ext cx="558179" cy="441701"/>
            <a:chOff x="6953426" y="711274"/>
            <a:chExt cx="558179" cy="409838"/>
          </a:xfrm>
        </p:grpSpPr>
        <p:sp>
          <p:nvSpPr>
            <p:cNvPr id="24" name="Oval 23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 descr="Number 3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32" name="Content Placeholder 17"/>
          <p:cNvSpPr txBox="1">
            <a:spLocks/>
          </p:cNvSpPr>
          <p:nvPr/>
        </p:nvSpPr>
        <p:spPr>
          <a:xfrm>
            <a:off x="1056513" y="3920860"/>
            <a:ext cx="4504252" cy="1076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Select </a:t>
            </a:r>
            <a:r>
              <a:rPr lang="en-US" sz="1300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Save and publish.</a:t>
            </a: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Semibold" panose="020B0702040204020203" pitchFamily="34" charset="0"/>
                <a:cs typeface="Segoe UI"/>
              </a:rPr>
              <a:t> </a:t>
            </a:r>
            <a:endParaRPr lang="en-US" sz="1300" dirty="0">
              <a:solidFill>
                <a:prstClr val="black">
                  <a:lumMod val="75000"/>
                  <a:lumOff val="25000"/>
                </a:prstClr>
              </a:solidFill>
              <a:cs typeface="Segoe UI"/>
            </a:endParaRPr>
          </a:p>
        </p:txBody>
      </p:sp>
      <p:grpSp>
        <p:nvGrpSpPr>
          <p:cNvPr id="37" name="Group 36" descr="Small circle with number 4 inside  indicating step 4"/>
          <p:cNvGrpSpPr/>
          <p:nvPr/>
        </p:nvGrpSpPr>
        <p:grpSpPr bwMode="blackWhite">
          <a:xfrm>
            <a:off x="531552" y="5137379"/>
            <a:ext cx="558179" cy="409838"/>
            <a:chOff x="6953426" y="711274"/>
            <a:chExt cx="558179" cy="409838"/>
          </a:xfrm>
        </p:grpSpPr>
        <p:sp>
          <p:nvSpPr>
            <p:cNvPr id="38" name="Oval 37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 descr="Number 4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4</a:t>
              </a:r>
            </a:p>
          </p:txBody>
        </p:sp>
      </p:grpSp>
      <p:sp>
        <p:nvSpPr>
          <p:cNvPr id="40" name="Content Placeholder 17"/>
          <p:cNvSpPr txBox="1">
            <a:spLocks/>
          </p:cNvSpPr>
          <p:nvPr/>
        </p:nvSpPr>
        <p:spPr>
          <a:xfrm>
            <a:off x="1056513" y="5015160"/>
            <a:ext cx="4504252" cy="725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2000"/>
              </a:spcAft>
              <a:buNone/>
              <a:defRPr/>
            </a:pP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add a picture or Samford/Howard College logo, click on </a:t>
            </a:r>
            <a:r>
              <a:rPr lang="en-US" sz="1300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Add logo </a:t>
            </a: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above the navigation pane. You may also update your time zone, color theme, and other features on this page.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3DF5EC3-A2FF-48FF-9F70-443EA9CBAF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3413" y="1791524"/>
            <a:ext cx="5984560" cy="3546811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C341EEC-FBCB-44C8-BDD2-04705BEA71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8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1515"/>
    </mc:Choice>
    <mc:Fallback xmlns="">
      <p:transition advTm="415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5346933" cy="64008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Finish setting up your page and publish</a:t>
            </a:r>
          </a:p>
        </p:txBody>
      </p:sp>
      <p:sp>
        <p:nvSpPr>
          <p:cNvPr id="25" name="Content Placeholder 17"/>
          <p:cNvSpPr txBox="1">
            <a:spLocks/>
          </p:cNvSpPr>
          <p:nvPr/>
        </p:nvSpPr>
        <p:spPr>
          <a:xfrm>
            <a:off x="541609" y="1455491"/>
            <a:ext cx="5110161" cy="471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8" name="Group 17" descr="Small circle with number 1 inside  indicating step 1"/>
          <p:cNvGrpSpPr/>
          <p:nvPr/>
        </p:nvGrpSpPr>
        <p:grpSpPr bwMode="blackWhite">
          <a:xfrm>
            <a:off x="541609" y="1766882"/>
            <a:ext cx="558179" cy="409838"/>
            <a:chOff x="6953426" y="711274"/>
            <a:chExt cx="558179" cy="409838"/>
          </a:xfrm>
        </p:grpSpPr>
        <p:sp>
          <p:nvSpPr>
            <p:cNvPr id="19" name="Oval 18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 descr="Number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21" name="Content Placeholder 17"/>
          <p:cNvSpPr txBox="1">
            <a:spLocks/>
          </p:cNvSpPr>
          <p:nvPr/>
        </p:nvSpPr>
        <p:spPr>
          <a:xfrm>
            <a:off x="1056513" y="1621447"/>
            <a:ext cx="4585731" cy="6681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Click on </a:t>
            </a:r>
            <a:r>
              <a:rPr lang="en-US" sz="1300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Services </a:t>
            </a: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the navigation pane on the left. Click on the edit (pencil) icon to the right and type “Advising” or “Student Meeting” for service name. Enter the duration and press save. </a:t>
            </a:r>
            <a:endParaRPr lang="en-US" sz="1300" dirty="0">
              <a:solidFill>
                <a:prstClr val="black">
                  <a:lumMod val="75000"/>
                  <a:lumOff val="25000"/>
                </a:prstClr>
              </a:solidFill>
              <a:cs typeface="Segoe UI"/>
            </a:endParaRPr>
          </a:p>
        </p:txBody>
      </p:sp>
      <p:grpSp>
        <p:nvGrpSpPr>
          <p:cNvPr id="33" name="Group 32" descr="Small circle with number 2 inside  indicating step 2"/>
          <p:cNvGrpSpPr/>
          <p:nvPr/>
        </p:nvGrpSpPr>
        <p:grpSpPr bwMode="blackWhite">
          <a:xfrm>
            <a:off x="541609" y="2885436"/>
            <a:ext cx="558179" cy="409838"/>
            <a:chOff x="6953426" y="711274"/>
            <a:chExt cx="558179" cy="409838"/>
          </a:xfrm>
        </p:grpSpPr>
        <p:sp>
          <p:nvSpPr>
            <p:cNvPr id="34" name="Oval 33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 descr="Number 2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36" name="Content Placeholder 17"/>
          <p:cNvSpPr txBox="1">
            <a:spLocks/>
          </p:cNvSpPr>
          <p:nvPr/>
        </p:nvSpPr>
        <p:spPr>
          <a:xfrm>
            <a:off x="1056513" y="2844451"/>
            <a:ext cx="4504252" cy="905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2000"/>
              </a:spcAft>
              <a:buNone/>
              <a:defRPr/>
            </a:pP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Click on </a:t>
            </a:r>
            <a:r>
              <a:rPr lang="en-US" sz="1300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Business Information </a:t>
            </a: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the navigation pane on the left. Enter all fields including your business (office) hours and press save.</a:t>
            </a:r>
          </a:p>
        </p:txBody>
      </p:sp>
      <p:grpSp>
        <p:nvGrpSpPr>
          <p:cNvPr id="22" name="Group 21" descr="Small circle with number 3 inside  indicating step 3"/>
          <p:cNvGrpSpPr/>
          <p:nvPr/>
        </p:nvGrpSpPr>
        <p:grpSpPr bwMode="blackWhite">
          <a:xfrm>
            <a:off x="541609" y="3868577"/>
            <a:ext cx="558179" cy="441701"/>
            <a:chOff x="6953426" y="711274"/>
            <a:chExt cx="558179" cy="409838"/>
          </a:xfrm>
        </p:grpSpPr>
        <p:sp>
          <p:nvSpPr>
            <p:cNvPr id="24" name="Oval 23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 descr="Number 3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32" name="Content Placeholder 17"/>
          <p:cNvSpPr txBox="1">
            <a:spLocks/>
          </p:cNvSpPr>
          <p:nvPr/>
        </p:nvSpPr>
        <p:spPr>
          <a:xfrm>
            <a:off x="1056513" y="3920860"/>
            <a:ext cx="4504252" cy="1076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When you are ready to publish your booking page, select </a:t>
            </a:r>
            <a:r>
              <a:rPr lang="en-US" sz="1300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Save and publish.</a:t>
            </a: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Semibold" panose="020B0702040204020203" pitchFamily="34" charset="0"/>
                <a:cs typeface="Segoe UI"/>
              </a:rPr>
              <a:t> </a:t>
            </a:r>
            <a:endParaRPr lang="en-US" sz="1300" dirty="0">
              <a:solidFill>
                <a:prstClr val="black">
                  <a:lumMod val="75000"/>
                  <a:lumOff val="25000"/>
                </a:prstClr>
              </a:solidFill>
              <a:cs typeface="Segoe UI"/>
            </a:endParaRPr>
          </a:p>
        </p:txBody>
      </p:sp>
      <p:grpSp>
        <p:nvGrpSpPr>
          <p:cNvPr id="37" name="Group 36" descr="Small circle with number 4 inside  indicating step 4"/>
          <p:cNvGrpSpPr/>
          <p:nvPr/>
        </p:nvGrpSpPr>
        <p:grpSpPr bwMode="blackWhite">
          <a:xfrm>
            <a:off x="531552" y="5137379"/>
            <a:ext cx="558179" cy="409838"/>
            <a:chOff x="6953426" y="711274"/>
            <a:chExt cx="558179" cy="409838"/>
          </a:xfrm>
        </p:grpSpPr>
        <p:sp>
          <p:nvSpPr>
            <p:cNvPr id="38" name="Oval 37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 descr="Number 4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4</a:t>
              </a:r>
            </a:p>
          </p:txBody>
        </p:sp>
      </p:grpSp>
      <p:sp>
        <p:nvSpPr>
          <p:cNvPr id="40" name="Content Placeholder 17"/>
          <p:cNvSpPr txBox="1">
            <a:spLocks/>
          </p:cNvSpPr>
          <p:nvPr/>
        </p:nvSpPr>
        <p:spPr>
          <a:xfrm>
            <a:off x="1056513" y="5015160"/>
            <a:ext cx="4504252" cy="725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2000"/>
              </a:spcAft>
              <a:buNone/>
              <a:defRPr/>
            </a:pP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Click on </a:t>
            </a:r>
            <a:r>
              <a:rPr lang="en-US" sz="1300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Booking page </a:t>
            </a: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the navigation pane on the left. Share your page by clicking the “share via email” symbol or pressing “copy” and composing an email with link to your advisees.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895C40-4AAD-4C48-9D75-DBB2D8DEE9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6973" y="3092200"/>
            <a:ext cx="5308100" cy="3033392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3E918794-0AD5-4190-9B73-647BD384F6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ACEEF0-741A-47CD-83C4-ECB429BD58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8140" y="889272"/>
            <a:ext cx="5346933" cy="2074736"/>
          </a:xfrm>
          <a:prstGeom prst="rect">
            <a:avLst/>
          </a:prstGeom>
        </p:spPr>
      </p:pic>
      <p:sp>
        <p:nvSpPr>
          <p:cNvPr id="27" name="Arrow: Right 26">
            <a:extLst>
              <a:ext uri="{FF2B5EF4-FFF2-40B4-BE49-F238E27FC236}">
                <a16:creationId xmlns:a16="http://schemas.microsoft.com/office/drawing/2014/main" id="{CEFEFC8F-00C7-4093-89ED-E2B543281FD0}"/>
              </a:ext>
            </a:extLst>
          </p:cNvPr>
          <p:cNvSpPr/>
          <p:nvPr/>
        </p:nvSpPr>
        <p:spPr>
          <a:xfrm rot="5400000">
            <a:off x="7372521" y="1383994"/>
            <a:ext cx="1100952" cy="4360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18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4079"/>
    </mc:Choice>
    <mc:Fallback xmlns="">
      <p:transition advTm="440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How students see your availability</a:t>
            </a:r>
          </a:p>
        </p:txBody>
      </p:sp>
      <p:grpSp>
        <p:nvGrpSpPr>
          <p:cNvPr id="13" name="Group 12" descr="Small circle with number 1 inside  indicating step 1"/>
          <p:cNvGrpSpPr/>
          <p:nvPr/>
        </p:nvGrpSpPr>
        <p:grpSpPr bwMode="blackWhite">
          <a:xfrm>
            <a:off x="507859" y="1546712"/>
            <a:ext cx="558179" cy="409838"/>
            <a:chOff x="6953426" y="711274"/>
            <a:chExt cx="558179" cy="409838"/>
          </a:xfrm>
        </p:grpSpPr>
        <p:sp>
          <p:nvSpPr>
            <p:cNvPr id="14" name="Oval 13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 descr="Number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16" name="Content Placeholder 17"/>
          <p:cNvSpPr txBox="1">
            <a:spLocks/>
          </p:cNvSpPr>
          <p:nvPr/>
        </p:nvSpPr>
        <p:spPr>
          <a:xfrm>
            <a:off x="1066040" y="1546712"/>
            <a:ext cx="2486328" cy="856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Using the link to your page, students will see your calendar as shown on the right.</a:t>
            </a:r>
          </a:p>
        </p:txBody>
      </p:sp>
      <p:grpSp>
        <p:nvGrpSpPr>
          <p:cNvPr id="18" name="Group 17" descr="Small circle with number 2 inside  indicating step 2"/>
          <p:cNvGrpSpPr/>
          <p:nvPr/>
        </p:nvGrpSpPr>
        <p:grpSpPr bwMode="blackWhite">
          <a:xfrm>
            <a:off x="480621" y="2475898"/>
            <a:ext cx="558179" cy="427109"/>
            <a:chOff x="6953426" y="711274"/>
            <a:chExt cx="558179" cy="413782"/>
          </a:xfrm>
        </p:grpSpPr>
        <p:sp>
          <p:nvSpPr>
            <p:cNvPr id="23" name="Oval 22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 descr="Number 2"/>
            <p:cNvSpPr txBox="1">
              <a:spLocks noChangeAspect="1"/>
            </p:cNvSpPr>
            <p:nvPr/>
          </p:nvSpPr>
          <p:spPr bwMode="blackWhite">
            <a:xfrm>
              <a:off x="6953426" y="75572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25" name="Content Placeholder 17"/>
          <p:cNvSpPr txBox="1">
            <a:spLocks/>
          </p:cNvSpPr>
          <p:nvPr/>
        </p:nvSpPr>
        <p:spPr>
          <a:xfrm>
            <a:off x="1066038" y="2475899"/>
            <a:ext cx="2651153" cy="863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Students can see your availability and choose the day and time they would like to meet with you.</a:t>
            </a:r>
          </a:p>
        </p:txBody>
      </p:sp>
      <p:grpSp>
        <p:nvGrpSpPr>
          <p:cNvPr id="26" name="Group 25" descr="Small circle with number 3 inside  indicating step 3"/>
          <p:cNvGrpSpPr/>
          <p:nvPr/>
        </p:nvGrpSpPr>
        <p:grpSpPr bwMode="blackWhite">
          <a:xfrm>
            <a:off x="488146" y="3396850"/>
            <a:ext cx="558179" cy="409838"/>
            <a:chOff x="6961167" y="711274"/>
            <a:chExt cx="558179" cy="409838"/>
          </a:xfrm>
        </p:grpSpPr>
        <p:sp>
          <p:nvSpPr>
            <p:cNvPr id="27" name="Oval 26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 descr="Number 3"/>
            <p:cNvSpPr txBox="1">
              <a:spLocks noChangeAspect="1"/>
            </p:cNvSpPr>
            <p:nvPr/>
          </p:nvSpPr>
          <p:spPr bwMode="blackWhite">
            <a:xfrm>
              <a:off x="6961167" y="727563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29" name="Content Placeholder 17"/>
          <p:cNvSpPr txBox="1">
            <a:spLocks/>
          </p:cNvSpPr>
          <p:nvPr/>
        </p:nvSpPr>
        <p:spPr>
          <a:xfrm>
            <a:off x="1076799" y="3429001"/>
            <a:ext cx="2784602" cy="1257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 can also schedule appointments for students by clicking on </a:t>
            </a:r>
            <a:r>
              <a:rPr lang="en-US" sz="1300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Calendar </a:t>
            </a: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the navigation pane, clicking on </a:t>
            </a:r>
            <a:r>
              <a:rPr lang="en-US" sz="1300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New Booking</a:t>
            </a: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and filling out all fields.</a:t>
            </a:r>
          </a:p>
        </p:txBody>
      </p:sp>
      <p:sp>
        <p:nvSpPr>
          <p:cNvPr id="17" name="Content Placeholder 17"/>
          <p:cNvSpPr txBox="1">
            <a:spLocks/>
          </p:cNvSpPr>
          <p:nvPr/>
        </p:nvSpPr>
        <p:spPr>
          <a:xfrm>
            <a:off x="1148442" y="4847208"/>
            <a:ext cx="2930397" cy="110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en-US" sz="13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CONGRATULATIONS!</a:t>
            </a: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You are now ready to start booking advising appointments with your students!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1EC702-DD3D-47C9-8171-4CA46053F3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9785" y="532660"/>
            <a:ext cx="4794201" cy="27229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BE0D77-5C24-4F5A-8EBF-6EE5D6895D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9786" y="3459128"/>
            <a:ext cx="4794202" cy="3154735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0197F895-BEC4-4626-8D14-F205D48DC002}"/>
              </a:ext>
            </a:extLst>
          </p:cNvPr>
          <p:cNvSpPr/>
          <p:nvPr/>
        </p:nvSpPr>
        <p:spPr>
          <a:xfrm>
            <a:off x="4799355" y="3663466"/>
            <a:ext cx="1296645" cy="4833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 descr="Small circle with number 4 inside  indicating step 4">
            <a:extLst>
              <a:ext uri="{FF2B5EF4-FFF2-40B4-BE49-F238E27FC236}">
                <a16:creationId xmlns:a16="http://schemas.microsoft.com/office/drawing/2014/main" id="{404C7D9A-7BB4-4D33-8E50-1C59AAF4A88F}"/>
              </a:ext>
            </a:extLst>
          </p:cNvPr>
          <p:cNvGrpSpPr/>
          <p:nvPr/>
        </p:nvGrpSpPr>
        <p:grpSpPr bwMode="blackWhite">
          <a:xfrm>
            <a:off x="590263" y="4944862"/>
            <a:ext cx="558179" cy="409838"/>
            <a:chOff x="6953426" y="711274"/>
            <a:chExt cx="558179" cy="409838"/>
          </a:xfrm>
        </p:grpSpPr>
        <p:sp>
          <p:nvSpPr>
            <p:cNvPr id="38" name="Oval 37" descr="Small circle">
              <a:extLst>
                <a:ext uri="{FF2B5EF4-FFF2-40B4-BE49-F238E27FC236}">
                  <a16:creationId xmlns:a16="http://schemas.microsoft.com/office/drawing/2014/main" id="{307A34DB-A56C-4F40-AF60-378968C3589D}"/>
                </a:ext>
              </a:extLst>
            </p:cNvPr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 descr="Number 4">
              <a:extLst>
                <a:ext uri="{FF2B5EF4-FFF2-40B4-BE49-F238E27FC236}">
                  <a16:creationId xmlns:a16="http://schemas.microsoft.com/office/drawing/2014/main" id="{0F54439F-5B47-4476-8E5F-F169DC78694E}"/>
                </a:ext>
              </a:extLst>
            </p:cNvPr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4</a:t>
              </a:r>
            </a:p>
          </p:txBody>
        </p:sp>
      </p:grp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48A17E0A-F0DA-4C00-9CF7-7EFD8D9266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83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716"/>
    </mc:Choice>
    <mc:Fallback xmlns="">
      <p:transition spd="slow" advTm="347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More questions about Microsoft Bookings?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399568" y="2499018"/>
            <a:ext cx="9442648" cy="39782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Contact </a:t>
            </a:r>
            <a:r>
              <a:rPr lang="en-US" sz="2000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Kendra Lyas 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at 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  <a:hlinkClick r:id="rId5"/>
              </a:rPr>
              <a:t>rlyas@samford.edu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or ext. 2216.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2000" dirty="0">
              <a:latin typeface="+mj-lt"/>
              <a:cs typeface="Segoe UI Light" panose="020B0502040204020203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000" dirty="0">
                <a:latin typeface="+mj-lt"/>
                <a:cs typeface="Segoe UI Light" panose="020B0502040204020203" pitchFamily="34" charset="0"/>
              </a:rPr>
              <a:t>Visit the HCAS Advising Website: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000" dirty="0">
                <a:latin typeface="+mj-lt"/>
                <a:hlinkClick r:id="rId6"/>
              </a:rPr>
              <a:t>https://www.samford.edu/arts-and-sciences/advising</a:t>
            </a:r>
            <a:endParaRPr lang="en-US" sz="2000" dirty="0">
              <a:latin typeface="+mj-lt"/>
              <a:cs typeface="Segoe UI Light" panose="020B0502040204020203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Visit the Microsoft Bookings Website: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  <a:hlinkClick r:id="rId7"/>
              </a:rPr>
              <a:t>https://www.microsoft.com/en-us/microsoft-365/business/scheduling-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  <a:hlinkClick r:id="rId7"/>
              </a:rPr>
              <a:t>and-booking-app</a:t>
            </a:r>
            <a:endParaRPr lang="en-U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ts val="3600"/>
              </a:lnSpc>
              <a:spcAft>
                <a:spcPts val="0"/>
              </a:spcAft>
            </a:pPr>
            <a:endParaRPr lang="en-U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lnSpc>
                <a:spcPts val="3600"/>
              </a:lnSpc>
              <a:spcAft>
                <a:spcPts val="0"/>
              </a:spcAft>
              <a:buNone/>
            </a:pPr>
            <a:endParaRPr lang="en-U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" name="Picture 1" descr="Tell Me butto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695" y="2356268"/>
            <a:ext cx="1269672" cy="1189747"/>
          </a:xfrm>
          <a:prstGeom prst="rect">
            <a:avLst/>
          </a:prstGeom>
        </p:spPr>
      </p:pic>
      <p:pic>
        <p:nvPicPr>
          <p:cNvPr id="12" name="Picture 11" descr="Arrow pointing right with a hyperlink to give feedback about this tour. Select the image to give feedback about this tour">
            <a:hlinkClick r:id="rId9" tooltip="Select here to give feedback about this tour."/>
            <a:extLst>
              <a:ext uri="{FF2B5EF4-FFF2-40B4-BE49-F238E27FC236}">
                <a16:creationId xmlns:a16="http://schemas.microsoft.com/office/drawing/2014/main" id="{BA92070A-4E3D-4794-84A9-83B8DDF3A12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624" y="3938277"/>
            <a:ext cx="661940" cy="6619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2B317D-49C1-4DD6-813D-8BA2F841C73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04647" y="3938277"/>
            <a:ext cx="2787785" cy="2455623"/>
          </a:xfrm>
          <a:prstGeom prst="rect">
            <a:avLst/>
          </a:prstGeom>
        </p:spPr>
      </p:pic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5C6ED320-1EF9-4044-BF65-86DA3E1D08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025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9038">
        <p15:prstTrans prst="drape"/>
      </p:transition>
    </mc:Choice>
    <mc:Fallback xmlns="">
      <p:transition spd="slow" advTm="190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108_Welcome to Powerpoint 2016_CLR_v2" id="{CAB9082A-965C-42BE-8170-C940D3319B60}" vid="{82B84162-888A-4FD2-BEC9-B29B6DB2C7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0072C5-DDE0-4258-BA7A-4D4B80DFA632}">
  <ds:schemaRefs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  <ds:schemaRef ds:uri="16c05727-aa75-4e4a-9b5f-8a80a1165891"/>
    <ds:schemaRef ds:uri="http://purl.org/dc/terms/"/>
    <ds:schemaRef ds:uri="http://schemas.microsoft.com/office/2006/documentManagement/typ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 to PowerPoint(2)</Template>
  <TotalTime>0</TotalTime>
  <Words>600</Words>
  <Application>Microsoft Office PowerPoint</Application>
  <PresentationFormat>Widescreen</PresentationFormat>
  <Paragraphs>58</Paragraphs>
  <Slides>7</Slides>
  <Notes>2</Notes>
  <HiddenSlides>0</HiddenSlides>
  <MMClips>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Segoe UI</vt:lpstr>
      <vt:lpstr>Segoe UI Light</vt:lpstr>
      <vt:lpstr>Segoe UI Semibold</vt:lpstr>
      <vt:lpstr>Wingdings</vt:lpstr>
      <vt:lpstr>WelcomeDoc</vt:lpstr>
      <vt:lpstr>Microsoft Bookings Tutorial</vt:lpstr>
      <vt:lpstr>What are the benefits of using Microsoft Bookings?</vt:lpstr>
      <vt:lpstr>How to access Microsoft Bookings from Samford Employee Portal</vt:lpstr>
      <vt:lpstr>How to set your policies and logo</vt:lpstr>
      <vt:lpstr>Finish setting up your page and publish</vt:lpstr>
      <vt:lpstr>How students see your availability</vt:lpstr>
      <vt:lpstr>More questions about Microsoft Bookings?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2020-09-15T03:02:20Z</dcterms:created>
  <dcterms:modified xsi:type="dcterms:W3CDTF">2020-09-22T00:27:51Z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