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4.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1.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65" r:id="rId5"/>
  </p:sldMasterIdLst>
  <p:notesMasterIdLst>
    <p:notesMasterId r:id="rId58"/>
  </p:notesMasterIdLst>
  <p:sldIdLst>
    <p:sldId id="313" r:id="rId6"/>
    <p:sldId id="531" r:id="rId7"/>
    <p:sldId id="532" r:id="rId8"/>
    <p:sldId id="534" r:id="rId9"/>
    <p:sldId id="489" r:id="rId10"/>
    <p:sldId id="381" r:id="rId11"/>
    <p:sldId id="382" r:id="rId12"/>
    <p:sldId id="498" r:id="rId13"/>
    <p:sldId id="499" r:id="rId14"/>
    <p:sldId id="500" r:id="rId15"/>
    <p:sldId id="501" r:id="rId16"/>
    <p:sldId id="502" r:id="rId17"/>
    <p:sldId id="503" r:id="rId18"/>
    <p:sldId id="504" r:id="rId19"/>
    <p:sldId id="429" r:id="rId20"/>
    <p:sldId id="505" r:id="rId21"/>
    <p:sldId id="506" r:id="rId22"/>
    <p:sldId id="507" r:id="rId23"/>
    <p:sldId id="508" r:id="rId24"/>
    <p:sldId id="509" r:id="rId25"/>
    <p:sldId id="428" r:id="rId26"/>
    <p:sldId id="510" r:id="rId27"/>
    <p:sldId id="511" r:id="rId28"/>
    <p:sldId id="512" r:id="rId29"/>
    <p:sldId id="513" r:id="rId30"/>
    <p:sldId id="514" r:id="rId31"/>
    <p:sldId id="515" r:id="rId32"/>
    <p:sldId id="516" r:id="rId33"/>
    <p:sldId id="353" r:id="rId34"/>
    <p:sldId id="517" r:id="rId35"/>
    <p:sldId id="518" r:id="rId36"/>
    <p:sldId id="519" r:id="rId37"/>
    <p:sldId id="520" r:id="rId38"/>
    <p:sldId id="521" r:id="rId39"/>
    <p:sldId id="522" r:id="rId40"/>
    <p:sldId id="524" r:id="rId41"/>
    <p:sldId id="525" r:id="rId42"/>
    <p:sldId id="526" r:id="rId43"/>
    <p:sldId id="527" r:id="rId44"/>
    <p:sldId id="528" r:id="rId45"/>
    <p:sldId id="477" r:id="rId46"/>
    <p:sldId id="490" r:id="rId47"/>
    <p:sldId id="491" r:id="rId48"/>
    <p:sldId id="492" r:id="rId49"/>
    <p:sldId id="493" r:id="rId50"/>
    <p:sldId id="494" r:id="rId51"/>
    <p:sldId id="495" r:id="rId52"/>
    <p:sldId id="496" r:id="rId53"/>
    <p:sldId id="497" r:id="rId54"/>
    <p:sldId id="529" r:id="rId55"/>
    <p:sldId id="530"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7CB0B4-7B30-B8B6-42F2-07211AE7B593}" name="Yakimowski, Mary" initials="MY" userId="S::myakimow@samford.edu::2b6cdbc9-0ca6-4add-a7eb-92fa8c8d65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BD1F2D"/>
    <a:srgbClr val="0C2340"/>
    <a:srgbClr val="C1C6C8"/>
    <a:srgbClr val="00B09F"/>
    <a:srgbClr val="FF0042"/>
    <a:srgbClr val="004183"/>
    <a:srgbClr val="2F7CC4"/>
    <a:srgbClr val="004B9A"/>
    <a:srgbClr val="013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EAEBC-D4F7-0E61-EB7D-3C1C47DB0607}" v="8" dt="2025-10-27T16:03:52.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9"/>
    <p:restoredTop sz="90612"/>
  </p:normalViewPr>
  <p:slideViewPr>
    <p:cSldViewPr snapToGrid="0" snapToObjects="1">
      <p:cViewPr varScale="1">
        <p:scale>
          <a:sx n="115" d="100"/>
          <a:sy n="115" d="100"/>
        </p:scale>
        <p:origin x="148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kenfeld, Karen" userId="S::kjbirken@samford.edu::8af208b3-291d-4e9f-baa8-9261dab199af" providerId="AD" clId="Web-{623EAEBC-D4F7-0E61-EB7D-3C1C47DB0607}"/>
    <pc:docChg chg="addSld delSld">
      <pc:chgData name="Birkenfeld, Karen" userId="S::kjbirken@samford.edu::8af208b3-291d-4e9f-baa8-9261dab199af" providerId="AD" clId="Web-{623EAEBC-D4F7-0E61-EB7D-3C1C47DB0607}" dt="2025-10-27T16:03:52.196" v="5"/>
      <pc:docMkLst>
        <pc:docMk/>
      </pc:docMkLst>
      <pc:sldChg chg="new del">
        <pc:chgData name="Birkenfeld, Karen" userId="S::kjbirken@samford.edu::8af208b3-291d-4e9f-baa8-9261dab199af" providerId="AD" clId="Web-{623EAEBC-D4F7-0E61-EB7D-3C1C47DB0607}" dt="2025-10-27T16:03:52.196" v="5"/>
        <pc:sldMkLst>
          <pc:docMk/>
          <pc:sldMk cId="3975064677" sldId="535"/>
        </pc:sldMkLst>
      </pc:sldChg>
      <pc:sldChg chg="new del">
        <pc:chgData name="Birkenfeld, Karen" userId="S::kjbirken@samford.edu::8af208b3-291d-4e9f-baa8-9261dab199af" providerId="AD" clId="Web-{623EAEBC-D4F7-0E61-EB7D-3C1C47DB0607}" dt="2025-10-27T16:03:51.071" v="4"/>
        <pc:sldMkLst>
          <pc:docMk/>
          <pc:sldMk cId="3133185317" sldId="536"/>
        </pc:sldMkLst>
      </pc:sldChg>
      <pc:sldChg chg="new del">
        <pc:chgData name="Birkenfeld, Karen" userId="S::kjbirken@samford.edu::8af208b3-291d-4e9f-baa8-9261dab199af" providerId="AD" clId="Web-{623EAEBC-D4F7-0E61-EB7D-3C1C47DB0607}" dt="2025-10-27T16:03:50.071" v="3"/>
        <pc:sldMkLst>
          <pc:docMk/>
          <pc:sldMk cId="2604222110" sldId="5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Fall Enrollment</c:v>
                </c:pt>
              </c:strCache>
            </c:strRef>
          </c:tx>
          <c:spPr>
            <a:solidFill>
              <a:srgbClr val="C00000"/>
            </a:solidFill>
            <a:ln>
              <a:noFill/>
            </a:ln>
            <a:effectLst/>
          </c:spPr>
          <c:invertIfNegative val="0"/>
          <c:dLbls>
            <c:dLbl>
              <c:idx val="5"/>
              <c:tx>
                <c:rich>
                  <a:bodyPr/>
                  <a:lstStyle/>
                  <a:p>
                    <a:r>
                      <a:rPr lang="en-US"/>
                      <a:t>333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319-406B-A56C-CE34F740C82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287</c:v>
                </c:pt>
                <c:pt idx="1">
                  <c:v>285</c:v>
                </c:pt>
                <c:pt idx="2">
                  <c:v>285</c:v>
                </c:pt>
                <c:pt idx="3">
                  <c:v>302</c:v>
                </c:pt>
                <c:pt idx="4">
                  <c:v>282</c:v>
                </c:pt>
                <c:pt idx="5">
                  <c:v>329</c:v>
                </c:pt>
              </c:numCache>
            </c:numRef>
          </c:val>
          <c:extLst>
            <c:ext xmlns:c16="http://schemas.microsoft.com/office/drawing/2014/chart" uri="{C3380CC4-5D6E-409C-BE32-E72D297353CC}">
              <c16:uniqueId val="{00000000-42E4-461A-BB4D-8E6920836AD8}"/>
            </c:ext>
          </c:extLst>
        </c:ser>
        <c:dLbls>
          <c:showLegendKey val="0"/>
          <c:showVal val="0"/>
          <c:showCatName val="0"/>
          <c:showSerName val="0"/>
          <c:showPercent val="0"/>
          <c:showBubbleSize val="0"/>
        </c:dLbls>
        <c:gapWidth val="219"/>
        <c:overlap val="-27"/>
        <c:axId val="1267271424"/>
        <c:axId val="1267269984"/>
      </c:barChart>
      <c:catAx>
        <c:axId val="12672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69984"/>
        <c:crosses val="autoZero"/>
        <c:auto val="1"/>
        <c:lblAlgn val="ctr"/>
        <c:lblOffset val="100"/>
        <c:noMultiLvlLbl val="0"/>
      </c:catAx>
      <c:valAx>
        <c:axId val="12672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7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SEED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9EC-498B-A12D-8C73161F7B3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9EC-498B-A12D-8C73161F7B3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25</c:v>
                </c:pt>
                <c:pt idx="1">
                  <c:v>7</c:v>
                </c:pt>
              </c:numCache>
            </c:numRef>
          </c:val>
          <c:extLst>
            <c:ext xmlns:c16="http://schemas.microsoft.com/office/drawing/2014/chart" uri="{C3380CC4-5D6E-409C-BE32-E72D297353CC}">
              <c16:uniqueId val="{00000004-29EC-498B-A12D-8C73161F7B3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ESEC</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565-4014-93B7-C744F9E301B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565-4014-93B7-C744F9E301B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565-4014-93B7-C744F9E301B5}"/>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5740-458A-B79F-5FEA90516A5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Other</c:v>
                </c:pt>
              </c:strCache>
            </c:strRef>
          </c:cat>
          <c:val>
            <c:numRef>
              <c:f>Sheet1!$B$2:$B$5</c:f>
              <c:numCache>
                <c:formatCode>General</c:formatCode>
                <c:ptCount val="4"/>
                <c:pt idx="0">
                  <c:v>133</c:v>
                </c:pt>
                <c:pt idx="1">
                  <c:v>2</c:v>
                </c:pt>
                <c:pt idx="2">
                  <c:v>4</c:v>
                </c:pt>
                <c:pt idx="3">
                  <c:v>1</c:v>
                </c:pt>
              </c:numCache>
            </c:numRef>
          </c:val>
          <c:extLst>
            <c:ext xmlns:c16="http://schemas.microsoft.com/office/drawing/2014/chart" uri="{C3380CC4-5D6E-409C-BE32-E72D297353CC}">
              <c16:uniqueId val="{00000000-19AB-4DC5-8EA9-F1D84D67D0C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2800" b="1" dirty="0"/>
              <a:t>SEED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92B-43B4-9467-E100FC336A7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92B-43B4-9467-E100FC336A7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92B-43B4-9467-E100FC336A70}"/>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2862-4248-8828-522EE5E54472}"/>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Other</c:v>
                </c:pt>
              </c:strCache>
            </c:strRef>
          </c:cat>
          <c:val>
            <c:numRef>
              <c:f>Sheet1!$B$2:$B$5</c:f>
              <c:numCache>
                <c:formatCode>General</c:formatCode>
                <c:ptCount val="4"/>
                <c:pt idx="0">
                  <c:v>29</c:v>
                </c:pt>
                <c:pt idx="1">
                  <c:v>1</c:v>
                </c:pt>
                <c:pt idx="2">
                  <c:v>2</c:v>
                </c:pt>
              </c:numCache>
            </c:numRef>
          </c:val>
          <c:extLst>
            <c:ext xmlns:c16="http://schemas.microsoft.com/office/drawing/2014/chart" uri="{C3380CC4-5D6E-409C-BE32-E72D297353CC}">
              <c16:uniqueId val="{00000006-892B-43B4-9467-E100FC336A7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a:t>HDFS Fall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8287-4221-BAB6-67EDEE3A0750}"/>
            </c:ext>
          </c:extLst>
        </c:ser>
        <c:ser>
          <c:idx val="1"/>
          <c:order val="1"/>
          <c:tx>
            <c:strRef>
              <c:f>Sheet1!$C$1</c:f>
              <c:strCache>
                <c:ptCount val="1"/>
                <c:pt idx="0">
                  <c:v>2021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Sheet1!$C$2</c:f>
              <c:numCache>
                <c:formatCode>General</c:formatCode>
                <c:ptCount val="1"/>
                <c:pt idx="0">
                  <c:v>108</c:v>
                </c:pt>
              </c:numCache>
            </c:numRef>
          </c:val>
          <c:extLst>
            <c:ext xmlns:c16="http://schemas.microsoft.com/office/drawing/2014/chart" uri="{C3380CC4-5D6E-409C-BE32-E72D297353CC}">
              <c16:uniqueId val="{00000001-8287-4221-BAB6-67EDEE3A0750}"/>
            </c:ext>
          </c:extLst>
        </c:ser>
        <c:ser>
          <c:idx val="2"/>
          <c:order val="2"/>
          <c:tx>
            <c:strRef>
              <c:f>Sheet1!$D$1</c:f>
              <c:strCache>
                <c:ptCount val="1"/>
                <c:pt idx="0">
                  <c:v>2022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Sheet1!$D$2</c:f>
              <c:numCache>
                <c:formatCode>General</c:formatCode>
                <c:ptCount val="1"/>
                <c:pt idx="0">
                  <c:v>113</c:v>
                </c:pt>
              </c:numCache>
            </c:numRef>
          </c:val>
          <c:extLst>
            <c:ext xmlns:c16="http://schemas.microsoft.com/office/drawing/2014/chart" uri="{C3380CC4-5D6E-409C-BE32-E72D297353CC}">
              <c16:uniqueId val="{00000002-8287-4221-BAB6-67EDEE3A0750}"/>
            </c:ext>
          </c:extLst>
        </c:ser>
        <c:ser>
          <c:idx val="3"/>
          <c:order val="3"/>
          <c:tx>
            <c:strRef>
              <c:f>Sheet1!$E$1</c:f>
              <c:strCache>
                <c:ptCount val="1"/>
                <c:pt idx="0">
                  <c:v>2023</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Sheet1!$E$2</c:f>
              <c:numCache>
                <c:formatCode>General</c:formatCode>
                <c:ptCount val="1"/>
                <c:pt idx="0">
                  <c:v>124</c:v>
                </c:pt>
              </c:numCache>
            </c:numRef>
          </c:val>
          <c:extLst>
            <c:ext xmlns:c16="http://schemas.microsoft.com/office/drawing/2014/chart" uri="{C3380CC4-5D6E-409C-BE32-E72D297353CC}">
              <c16:uniqueId val="{00000003-8287-4221-BAB6-67EDEE3A0750}"/>
            </c:ext>
          </c:extLst>
        </c:ser>
        <c:ser>
          <c:idx val="4"/>
          <c:order val="4"/>
          <c:tx>
            <c:strRef>
              <c:f>Sheet1!$F$1</c:f>
              <c:strCache>
                <c:ptCount val="1"/>
                <c:pt idx="0">
                  <c:v>2024</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Sheet1!$F$2</c:f>
              <c:numCache>
                <c:formatCode>General</c:formatCode>
                <c:ptCount val="1"/>
                <c:pt idx="0">
                  <c:v>176</c:v>
                </c:pt>
              </c:numCache>
            </c:numRef>
          </c:val>
          <c:extLst>
            <c:ext xmlns:c16="http://schemas.microsoft.com/office/drawing/2014/chart" uri="{C3380CC4-5D6E-409C-BE32-E72D297353CC}">
              <c16:uniqueId val="{00000000-6BD6-42FA-B4C1-C359E0BE445A}"/>
            </c:ext>
          </c:extLst>
        </c:ser>
        <c:dLbls>
          <c:dLblPos val="outEnd"/>
          <c:showLegendKey val="0"/>
          <c:showVal val="1"/>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b="1"/>
              <a:t>HDFS Spring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Sheet1!$B$2</c:f>
              <c:numCache>
                <c:formatCode>General</c:formatCode>
                <c:ptCount val="1"/>
                <c:pt idx="0">
                  <c:v>112</c:v>
                </c:pt>
              </c:numCache>
            </c:numRef>
          </c:val>
          <c:extLst>
            <c:ext xmlns:c16="http://schemas.microsoft.com/office/drawing/2014/chart" uri="{C3380CC4-5D6E-409C-BE32-E72D297353CC}">
              <c16:uniqueId val="{00000000-2261-4B01-8AC7-E7761652AFE0}"/>
            </c:ext>
          </c:extLst>
        </c:ser>
        <c:ser>
          <c:idx val="1"/>
          <c:order val="1"/>
          <c:tx>
            <c:strRef>
              <c:f>Sheet1!$C$1</c:f>
              <c:strCache>
                <c:ptCount val="1"/>
                <c:pt idx="0">
                  <c:v>2021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Sheet1!$C$2</c:f>
              <c:numCache>
                <c:formatCode>General</c:formatCode>
                <c:ptCount val="1"/>
                <c:pt idx="0">
                  <c:v>121</c:v>
                </c:pt>
              </c:numCache>
            </c:numRef>
          </c:val>
          <c:extLst>
            <c:ext xmlns:c16="http://schemas.microsoft.com/office/drawing/2014/chart" uri="{C3380CC4-5D6E-409C-BE32-E72D297353CC}">
              <c16:uniqueId val="{00000001-2261-4B01-8AC7-E7761652AFE0}"/>
            </c:ext>
          </c:extLst>
        </c:ser>
        <c:ser>
          <c:idx val="2"/>
          <c:order val="2"/>
          <c:tx>
            <c:strRef>
              <c:f>Sheet1!$D$1</c:f>
              <c:strCache>
                <c:ptCount val="1"/>
                <c:pt idx="0">
                  <c:v>2022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Sheet1!$D$2</c:f>
              <c:numCache>
                <c:formatCode>General</c:formatCode>
                <c:ptCount val="1"/>
                <c:pt idx="0">
                  <c:v>117</c:v>
                </c:pt>
              </c:numCache>
            </c:numRef>
          </c:val>
          <c:extLst>
            <c:ext xmlns:c16="http://schemas.microsoft.com/office/drawing/2014/chart" uri="{C3380CC4-5D6E-409C-BE32-E72D297353CC}">
              <c16:uniqueId val="{00000002-2261-4B01-8AC7-E7761652AFE0}"/>
            </c:ext>
          </c:extLst>
        </c:ser>
        <c:ser>
          <c:idx val="3"/>
          <c:order val="3"/>
          <c:tx>
            <c:strRef>
              <c:f>Sheet1!$E$1</c:f>
              <c:strCache>
                <c:ptCount val="1"/>
                <c:pt idx="0">
                  <c:v>2023</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Sheet1!$E$2</c:f>
              <c:numCache>
                <c:formatCode>General</c:formatCode>
                <c:ptCount val="1"/>
                <c:pt idx="0">
                  <c:v>112</c:v>
                </c:pt>
              </c:numCache>
            </c:numRef>
          </c:val>
          <c:extLst>
            <c:ext xmlns:c16="http://schemas.microsoft.com/office/drawing/2014/chart" uri="{C3380CC4-5D6E-409C-BE32-E72D297353CC}">
              <c16:uniqueId val="{00000003-2261-4B01-8AC7-E7761652AFE0}"/>
            </c:ext>
          </c:extLst>
        </c:ser>
        <c:ser>
          <c:idx val="4"/>
          <c:order val="4"/>
          <c:tx>
            <c:strRef>
              <c:f>Sheet1!$F$1</c:f>
              <c:strCache>
                <c:ptCount val="1"/>
                <c:pt idx="0">
                  <c:v>2024</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Sheet1!$F$2</c:f>
              <c:numCache>
                <c:formatCode>General</c:formatCode>
                <c:ptCount val="1"/>
                <c:pt idx="0">
                  <c:v>147</c:v>
                </c:pt>
              </c:numCache>
            </c:numRef>
          </c:val>
          <c:extLst>
            <c:ext xmlns:c16="http://schemas.microsoft.com/office/drawing/2014/chart" uri="{C3380CC4-5D6E-409C-BE32-E72D297353CC}">
              <c16:uniqueId val="{00000004-2261-4B01-8AC7-E7761652AFE0}"/>
            </c:ext>
          </c:extLst>
        </c:ser>
        <c:dLbls>
          <c:showLegendKey val="0"/>
          <c:showVal val="0"/>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b="1"/>
              <a:t>HDFS Spring Enrollment </a:t>
            </a:r>
          </a:p>
        </c:rich>
      </c:tx>
      <c:layout>
        <c:manualLayout>
          <c:xMode val="edge"/>
          <c:yMode val="edge"/>
          <c:x val="0.15801304408336814"/>
          <c:y val="1.4062499134934847E-2"/>
        </c:manualLayout>
      </c:layout>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Sheet1!$B$2</c:f>
              <c:numCache>
                <c:formatCode>General</c:formatCode>
                <c:ptCount val="1"/>
                <c:pt idx="0">
                  <c:v>112</c:v>
                </c:pt>
              </c:numCache>
            </c:numRef>
          </c:val>
          <c:extLst>
            <c:ext xmlns:c16="http://schemas.microsoft.com/office/drawing/2014/chart" uri="{C3380CC4-5D6E-409C-BE32-E72D297353CC}">
              <c16:uniqueId val="{00000000-2261-4B01-8AC7-E7761652AFE0}"/>
            </c:ext>
          </c:extLst>
        </c:ser>
        <c:ser>
          <c:idx val="1"/>
          <c:order val="1"/>
          <c:tx>
            <c:strRef>
              <c:f>Sheet1!$C$1</c:f>
              <c:strCache>
                <c:ptCount val="1"/>
                <c:pt idx="0">
                  <c:v>2021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Sheet1!$C$2</c:f>
              <c:numCache>
                <c:formatCode>General</c:formatCode>
                <c:ptCount val="1"/>
                <c:pt idx="0">
                  <c:v>121</c:v>
                </c:pt>
              </c:numCache>
            </c:numRef>
          </c:val>
          <c:extLst>
            <c:ext xmlns:c16="http://schemas.microsoft.com/office/drawing/2014/chart" uri="{C3380CC4-5D6E-409C-BE32-E72D297353CC}">
              <c16:uniqueId val="{00000001-2261-4B01-8AC7-E7761652AFE0}"/>
            </c:ext>
          </c:extLst>
        </c:ser>
        <c:ser>
          <c:idx val="2"/>
          <c:order val="2"/>
          <c:tx>
            <c:strRef>
              <c:f>Sheet1!$D$1</c:f>
              <c:strCache>
                <c:ptCount val="1"/>
                <c:pt idx="0">
                  <c:v>2022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Sheet1!$D$2</c:f>
              <c:numCache>
                <c:formatCode>General</c:formatCode>
                <c:ptCount val="1"/>
                <c:pt idx="0">
                  <c:v>117</c:v>
                </c:pt>
              </c:numCache>
            </c:numRef>
          </c:val>
          <c:extLst>
            <c:ext xmlns:c16="http://schemas.microsoft.com/office/drawing/2014/chart" uri="{C3380CC4-5D6E-409C-BE32-E72D297353CC}">
              <c16:uniqueId val="{00000002-2261-4B01-8AC7-E7761652AFE0}"/>
            </c:ext>
          </c:extLst>
        </c:ser>
        <c:ser>
          <c:idx val="3"/>
          <c:order val="3"/>
          <c:tx>
            <c:strRef>
              <c:f>Sheet1!$E$1</c:f>
              <c:strCache>
                <c:ptCount val="1"/>
                <c:pt idx="0">
                  <c:v>2023</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Sheet1!$E$2</c:f>
              <c:numCache>
                <c:formatCode>General</c:formatCode>
                <c:ptCount val="1"/>
                <c:pt idx="0">
                  <c:v>112</c:v>
                </c:pt>
              </c:numCache>
            </c:numRef>
          </c:val>
          <c:extLst>
            <c:ext xmlns:c16="http://schemas.microsoft.com/office/drawing/2014/chart" uri="{C3380CC4-5D6E-409C-BE32-E72D297353CC}">
              <c16:uniqueId val="{00000003-2261-4B01-8AC7-E7761652AFE0}"/>
            </c:ext>
          </c:extLst>
        </c:ser>
        <c:ser>
          <c:idx val="4"/>
          <c:order val="4"/>
          <c:tx>
            <c:strRef>
              <c:f>Sheet1!$F$1</c:f>
              <c:strCache>
                <c:ptCount val="1"/>
                <c:pt idx="0">
                  <c:v>2024</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Sheet1!$F$2</c:f>
              <c:numCache>
                <c:formatCode>General</c:formatCode>
                <c:ptCount val="1"/>
                <c:pt idx="0">
                  <c:v>147</c:v>
                </c:pt>
              </c:numCache>
            </c:numRef>
          </c:val>
          <c:extLst>
            <c:ext xmlns:c16="http://schemas.microsoft.com/office/drawing/2014/chart" uri="{C3380CC4-5D6E-409C-BE32-E72D297353CC}">
              <c16:uniqueId val="{00000004-2261-4B01-8AC7-E7761652AFE0}"/>
            </c:ext>
          </c:extLst>
        </c:ser>
        <c:dLbls>
          <c:showLegendKey val="0"/>
          <c:showVal val="0"/>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a:t>HDFS Fall Enrollment </a:t>
            </a:r>
          </a:p>
        </c:rich>
      </c:tx>
      <c:layout>
        <c:manualLayout>
          <c:xMode val="edge"/>
          <c:yMode val="edge"/>
          <c:x val="0.2223160367120478"/>
          <c:y val="4.2679349042470324E-3"/>
        </c:manualLayout>
      </c:layout>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DCD3-405E-AC09-E7F92F064DED}"/>
            </c:ext>
          </c:extLst>
        </c:ser>
        <c:ser>
          <c:idx val="1"/>
          <c:order val="1"/>
          <c:tx>
            <c:strRef>
              <c:f>Sheet1!$C$1</c:f>
              <c:strCache>
                <c:ptCount val="1"/>
                <c:pt idx="0">
                  <c:v>2021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Sheet1!$C$2</c:f>
              <c:numCache>
                <c:formatCode>General</c:formatCode>
                <c:ptCount val="1"/>
                <c:pt idx="0">
                  <c:v>108</c:v>
                </c:pt>
              </c:numCache>
            </c:numRef>
          </c:val>
          <c:extLst>
            <c:ext xmlns:c16="http://schemas.microsoft.com/office/drawing/2014/chart" uri="{C3380CC4-5D6E-409C-BE32-E72D297353CC}">
              <c16:uniqueId val="{00000001-DCD3-405E-AC09-E7F92F064DED}"/>
            </c:ext>
          </c:extLst>
        </c:ser>
        <c:ser>
          <c:idx val="2"/>
          <c:order val="2"/>
          <c:tx>
            <c:strRef>
              <c:f>Sheet1!$D$1</c:f>
              <c:strCache>
                <c:ptCount val="1"/>
                <c:pt idx="0">
                  <c:v>2022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Sheet1!$D$2</c:f>
              <c:numCache>
                <c:formatCode>General</c:formatCode>
                <c:ptCount val="1"/>
                <c:pt idx="0">
                  <c:v>113</c:v>
                </c:pt>
              </c:numCache>
            </c:numRef>
          </c:val>
          <c:extLst>
            <c:ext xmlns:c16="http://schemas.microsoft.com/office/drawing/2014/chart" uri="{C3380CC4-5D6E-409C-BE32-E72D297353CC}">
              <c16:uniqueId val="{00000002-DCD3-405E-AC09-E7F92F064DED}"/>
            </c:ext>
          </c:extLst>
        </c:ser>
        <c:ser>
          <c:idx val="3"/>
          <c:order val="3"/>
          <c:tx>
            <c:strRef>
              <c:f>Sheet1!$E$1</c:f>
              <c:strCache>
                <c:ptCount val="1"/>
                <c:pt idx="0">
                  <c:v>2023</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dLbl>
              <c:idx val="0"/>
              <c:tx>
                <c:rich>
                  <a:bodyPr/>
                  <a:lstStyle/>
                  <a:p>
                    <a:r>
                      <a:rPr lang="en-US" dirty="0"/>
                      <a:t>124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CD3-405E-AC09-E7F92F064DE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Sheet1!$E$2</c:f>
              <c:numCache>
                <c:formatCode>General</c:formatCode>
                <c:ptCount val="1"/>
                <c:pt idx="0">
                  <c:v>124</c:v>
                </c:pt>
              </c:numCache>
            </c:numRef>
          </c:val>
          <c:extLst>
            <c:ext xmlns:c16="http://schemas.microsoft.com/office/drawing/2014/chart" uri="{C3380CC4-5D6E-409C-BE32-E72D297353CC}">
              <c16:uniqueId val="{00000003-DCD3-405E-AC09-E7F92F064DED}"/>
            </c:ext>
          </c:extLst>
        </c:ser>
        <c:ser>
          <c:idx val="4"/>
          <c:order val="4"/>
          <c:tx>
            <c:strRef>
              <c:f>Sheet1!$F$1</c:f>
              <c:strCache>
                <c:ptCount val="1"/>
                <c:pt idx="0">
                  <c:v>2024</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Sheet1!$F$2</c:f>
              <c:numCache>
                <c:formatCode>General</c:formatCode>
                <c:ptCount val="1"/>
                <c:pt idx="0">
                  <c:v>176</c:v>
                </c:pt>
              </c:numCache>
            </c:numRef>
          </c:val>
          <c:extLst>
            <c:ext xmlns:c16="http://schemas.microsoft.com/office/drawing/2014/chart" uri="{C3380CC4-5D6E-409C-BE32-E72D297353CC}">
              <c16:uniqueId val="{00000004-DCD3-405E-AC09-E7F92F064DED}"/>
            </c:ext>
          </c:extLst>
        </c:ser>
        <c:dLbls>
          <c:dLblPos val="outEnd"/>
          <c:showLegendKey val="0"/>
          <c:showVal val="1"/>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Fall 2024</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714-418B-B05C-326F370A94A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B714-418B-B05C-326F370A94AA}"/>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169</c:v>
                </c:pt>
                <c:pt idx="1">
                  <c:v>6</c:v>
                </c:pt>
              </c:numCache>
            </c:numRef>
          </c:val>
          <c:extLst>
            <c:ext xmlns:c16="http://schemas.microsoft.com/office/drawing/2014/chart" uri="{C3380CC4-5D6E-409C-BE32-E72D297353CC}">
              <c16:uniqueId val="{00000004-B714-418B-B05C-326F370A94A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Fall 2023</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EEE-49AB-869C-988E27173E5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EEE-49AB-869C-988E27173E5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133</c:v>
                </c:pt>
                <c:pt idx="1">
                  <c:v>3</c:v>
                </c:pt>
              </c:numCache>
            </c:numRef>
          </c:val>
          <c:extLst>
            <c:ext xmlns:c16="http://schemas.microsoft.com/office/drawing/2014/chart" uri="{C3380CC4-5D6E-409C-BE32-E72D297353CC}">
              <c16:uniqueId val="{00000004-5EEE-49AB-869C-988E27173E5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Fall</a:t>
            </a:r>
            <a:r>
              <a:rPr lang="en-US" sz="2000" b="1" baseline="0" dirty="0"/>
              <a:t> </a:t>
            </a:r>
            <a:r>
              <a:rPr lang="en-US" sz="2000" b="1" dirty="0"/>
              <a:t> 2024</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BEA-490E-B883-5A4729C7DDFA}"/>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BEA-490E-B883-5A4729C7DDF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6583-4E78-80D6-EB3B41C57D70}"/>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B123-4463-9DB4-664B41911661}"/>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B123-4463-9DB4-664B4191166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Black</c:v>
                </c:pt>
                <c:pt idx="1">
                  <c:v>White</c:v>
                </c:pt>
                <c:pt idx="2">
                  <c:v>Hispanic</c:v>
                </c:pt>
                <c:pt idx="3">
                  <c:v>Asian</c:v>
                </c:pt>
                <c:pt idx="4">
                  <c:v>Other</c:v>
                </c:pt>
              </c:strCache>
            </c:strRef>
          </c:cat>
          <c:val>
            <c:numRef>
              <c:f>Sheet1!$B$2:$B$6</c:f>
              <c:numCache>
                <c:formatCode>General</c:formatCode>
                <c:ptCount val="5"/>
                <c:pt idx="0">
                  <c:v>2</c:v>
                </c:pt>
                <c:pt idx="1">
                  <c:v>154</c:v>
                </c:pt>
                <c:pt idx="2">
                  <c:v>11</c:v>
                </c:pt>
                <c:pt idx="3">
                  <c:v>2</c:v>
                </c:pt>
                <c:pt idx="4">
                  <c:v>6</c:v>
                </c:pt>
              </c:numCache>
            </c:numRef>
          </c:val>
          <c:extLst>
            <c:ext xmlns:c16="http://schemas.microsoft.com/office/drawing/2014/chart" uri="{C3380CC4-5D6E-409C-BE32-E72D297353CC}">
              <c16:uniqueId val="{00000004-5BEA-490E-B883-5A4729C7DDF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9542060722576297E-2"/>
          <c:y val="9.8519617463114079E-2"/>
          <c:w val="0.87601716072808344"/>
          <c:h val="0.76748654235442038"/>
        </c:manualLayout>
      </c:layout>
      <c:barChart>
        <c:barDir val="col"/>
        <c:grouping val="clustered"/>
        <c:varyColors val="0"/>
        <c:ser>
          <c:idx val="0"/>
          <c:order val="0"/>
          <c:tx>
            <c:strRef>
              <c:f>Sheet1!$B$1</c:f>
              <c:strCache>
                <c:ptCount val="1"/>
                <c:pt idx="0">
                  <c:v>Total Spring Enrollment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266</c:v>
                </c:pt>
                <c:pt idx="1">
                  <c:v>284</c:v>
                </c:pt>
                <c:pt idx="2">
                  <c:v>286</c:v>
                </c:pt>
                <c:pt idx="3">
                  <c:v>300</c:v>
                </c:pt>
                <c:pt idx="4">
                  <c:v>296</c:v>
                </c:pt>
                <c:pt idx="5">
                  <c:v>300</c:v>
                </c:pt>
              </c:numCache>
            </c:numRef>
          </c:val>
          <c:extLst>
            <c:ext xmlns:c16="http://schemas.microsoft.com/office/drawing/2014/chart" uri="{C3380CC4-5D6E-409C-BE32-E72D297353CC}">
              <c16:uniqueId val="{00000000-42E4-461A-BB4D-8E6920836AD8}"/>
            </c:ext>
          </c:extLst>
        </c:ser>
        <c:dLbls>
          <c:showLegendKey val="0"/>
          <c:showVal val="0"/>
          <c:showCatName val="0"/>
          <c:showSerName val="0"/>
          <c:showPercent val="0"/>
          <c:showBubbleSize val="0"/>
        </c:dLbls>
        <c:gapWidth val="219"/>
        <c:overlap val="-27"/>
        <c:axId val="1267271424"/>
        <c:axId val="1267269984"/>
      </c:barChart>
      <c:catAx>
        <c:axId val="12672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69984"/>
        <c:crosses val="autoZero"/>
        <c:auto val="1"/>
        <c:lblAlgn val="ctr"/>
        <c:lblOffset val="100"/>
        <c:noMultiLvlLbl val="0"/>
      </c:catAx>
      <c:valAx>
        <c:axId val="12672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7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Fall</a:t>
            </a:r>
            <a:r>
              <a:rPr lang="en-US" sz="2000" b="1" baseline="0" dirty="0"/>
              <a:t>  2023</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c:v>
                </c:pt>
              </c:strCache>
            </c:strRef>
          </c:tx>
          <c:explosion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28D-4CC4-BB5D-DF6A387BB84E}"/>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E28D-4CC4-BB5D-DF6A387BB84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F8B9-4FC1-A391-A394099691DF}"/>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9E09-4A42-9EB5-763AD87D0B75}"/>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9E09-4A42-9EB5-763AD87D0B7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Black</c:v>
                </c:pt>
                <c:pt idx="1">
                  <c:v>White</c:v>
                </c:pt>
                <c:pt idx="2">
                  <c:v>Asian</c:v>
                </c:pt>
                <c:pt idx="3">
                  <c:v>Hispanic</c:v>
                </c:pt>
                <c:pt idx="4">
                  <c:v>Other</c:v>
                </c:pt>
              </c:strCache>
            </c:strRef>
          </c:cat>
          <c:val>
            <c:numRef>
              <c:f>Sheet1!$B$2:$B$6</c:f>
              <c:numCache>
                <c:formatCode>General</c:formatCode>
                <c:ptCount val="5"/>
                <c:pt idx="0">
                  <c:v>2</c:v>
                </c:pt>
                <c:pt idx="1">
                  <c:v>117</c:v>
                </c:pt>
                <c:pt idx="2">
                  <c:v>1</c:v>
                </c:pt>
                <c:pt idx="3">
                  <c:v>9</c:v>
                </c:pt>
                <c:pt idx="4">
                  <c:v>5</c:v>
                </c:pt>
              </c:numCache>
            </c:numRef>
          </c:val>
          <c:extLst>
            <c:ext xmlns:c16="http://schemas.microsoft.com/office/drawing/2014/chart" uri="{C3380CC4-5D6E-409C-BE32-E72D297353CC}">
              <c16:uniqueId val="{00000004-E28D-4CC4-BB5D-DF6A387BB84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3600" b="1" dirty="0">
                <a:solidFill>
                  <a:schemeClr val="tx2"/>
                </a:solidFill>
              </a:rPr>
              <a:t>Graduate Admission Comparison</a:t>
            </a:r>
          </a:p>
        </c:rich>
      </c:tx>
      <c:layout>
        <c:manualLayout>
          <c:xMode val="edge"/>
          <c:yMode val="edge"/>
          <c:x val="0.23175543929293005"/>
          <c:y val="1.63961516811865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Spring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Sheet1!$B$2:$B$8</c:f>
              <c:numCache>
                <c:formatCode>General</c:formatCode>
                <c:ptCount val="7"/>
                <c:pt idx="0">
                  <c:v>24</c:v>
                </c:pt>
                <c:pt idx="1">
                  <c:v>11</c:v>
                </c:pt>
                <c:pt idx="2">
                  <c:v>1</c:v>
                </c:pt>
                <c:pt idx="3">
                  <c:v>12</c:v>
                </c:pt>
                <c:pt idx="4">
                  <c:v>18</c:v>
                </c:pt>
              </c:numCache>
            </c:numRef>
          </c:val>
          <c:extLst>
            <c:ext xmlns:c16="http://schemas.microsoft.com/office/drawing/2014/chart" uri="{C3380CC4-5D6E-409C-BE32-E72D297353CC}">
              <c16:uniqueId val="{00000000-BBF2-5F40-9BE1-37A9EDD8B1F8}"/>
            </c:ext>
          </c:extLst>
        </c:ser>
        <c:ser>
          <c:idx val="1"/>
          <c:order val="1"/>
          <c:tx>
            <c:strRef>
              <c:f>Sheet1!$C$1</c:f>
              <c:strCache>
                <c:ptCount val="1"/>
                <c:pt idx="0">
                  <c:v>Fall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Sheet1!$C$2:$C$8</c:f>
              <c:numCache>
                <c:formatCode>General</c:formatCode>
                <c:ptCount val="7"/>
                <c:pt idx="0">
                  <c:v>39</c:v>
                </c:pt>
                <c:pt idx="1">
                  <c:v>18</c:v>
                </c:pt>
                <c:pt idx="2">
                  <c:v>1</c:v>
                </c:pt>
                <c:pt idx="3">
                  <c:v>20</c:v>
                </c:pt>
              </c:numCache>
            </c:numRef>
          </c:val>
          <c:extLst>
            <c:ext xmlns:c16="http://schemas.microsoft.com/office/drawing/2014/chart" uri="{C3380CC4-5D6E-409C-BE32-E72D297353CC}">
              <c16:uniqueId val="{00000001-BBF2-5F40-9BE1-37A9EDD8B1F8}"/>
            </c:ext>
          </c:extLst>
        </c:ser>
        <c:ser>
          <c:idx val="2"/>
          <c:order val="2"/>
          <c:tx>
            <c:strRef>
              <c:f>Sheet1!$D$1</c:f>
              <c:strCache>
                <c:ptCount val="1"/>
                <c:pt idx="0">
                  <c:v>Spring 2023</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Sheet1!$D$2:$D$8</c:f>
              <c:numCache>
                <c:formatCode>General</c:formatCode>
                <c:ptCount val="7"/>
                <c:pt idx="0">
                  <c:v>11</c:v>
                </c:pt>
                <c:pt idx="1">
                  <c:v>6</c:v>
                </c:pt>
                <c:pt idx="2">
                  <c:v>3</c:v>
                </c:pt>
                <c:pt idx="3">
                  <c:v>2</c:v>
                </c:pt>
              </c:numCache>
            </c:numRef>
          </c:val>
          <c:extLst>
            <c:ext xmlns:c16="http://schemas.microsoft.com/office/drawing/2014/chart" uri="{C3380CC4-5D6E-409C-BE32-E72D297353CC}">
              <c16:uniqueId val="{00000002-BBF2-5F40-9BE1-37A9EDD8B1F8}"/>
            </c:ext>
          </c:extLst>
        </c:ser>
        <c:ser>
          <c:idx val="3"/>
          <c:order val="3"/>
          <c:tx>
            <c:strRef>
              <c:f>Sheet1!$E$1</c:f>
              <c:strCache>
                <c:ptCount val="1"/>
                <c:pt idx="0">
                  <c:v>Fall 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Sheet1!$E$2:$E$8</c:f>
              <c:numCache>
                <c:formatCode>General</c:formatCode>
                <c:ptCount val="7"/>
                <c:pt idx="0">
                  <c:v>24</c:v>
                </c:pt>
                <c:pt idx="1">
                  <c:v>10</c:v>
                </c:pt>
                <c:pt idx="2">
                  <c:v>1</c:v>
                </c:pt>
                <c:pt idx="3">
                  <c:v>13</c:v>
                </c:pt>
              </c:numCache>
            </c:numRef>
          </c:val>
          <c:extLst>
            <c:ext xmlns:c16="http://schemas.microsoft.com/office/drawing/2014/chart" uri="{C3380CC4-5D6E-409C-BE32-E72D297353CC}">
              <c16:uniqueId val="{00000003-BBF2-5F40-9BE1-37A9EDD8B1F8}"/>
            </c:ext>
          </c:extLst>
        </c:ser>
        <c:ser>
          <c:idx val="4"/>
          <c:order val="4"/>
          <c:tx>
            <c:strRef>
              <c:f>Sheet1!$F$1</c:f>
              <c:strCache>
                <c:ptCount val="1"/>
                <c:pt idx="0">
                  <c:v>Spring 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Sheet1!$F$2:$F$8</c:f>
              <c:numCache>
                <c:formatCode>General</c:formatCode>
                <c:ptCount val="7"/>
                <c:pt idx="0">
                  <c:v>17</c:v>
                </c:pt>
                <c:pt idx="1">
                  <c:v>5</c:v>
                </c:pt>
                <c:pt idx="3">
                  <c:v>8</c:v>
                </c:pt>
              </c:numCache>
            </c:numRef>
          </c:val>
          <c:extLst>
            <c:ext xmlns:c16="http://schemas.microsoft.com/office/drawing/2014/chart" uri="{C3380CC4-5D6E-409C-BE32-E72D297353CC}">
              <c16:uniqueId val="{00000000-1E37-4D65-AF3A-EFDA5E68B8E2}"/>
            </c:ext>
          </c:extLst>
        </c:ser>
        <c:ser>
          <c:idx val="5"/>
          <c:order val="5"/>
          <c:tx>
            <c:strRef>
              <c:f>Sheet1!$G$1</c:f>
              <c:strCache>
                <c:ptCount val="1"/>
                <c:pt idx="0">
                  <c:v>Fall 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Sheet1!$G$2:$G$8</c:f>
              <c:numCache>
                <c:formatCode>General</c:formatCode>
                <c:ptCount val="7"/>
                <c:pt idx="0">
                  <c:v>36</c:v>
                </c:pt>
                <c:pt idx="1">
                  <c:v>11</c:v>
                </c:pt>
                <c:pt idx="2">
                  <c:v>2</c:v>
                </c:pt>
                <c:pt idx="3">
                  <c:v>11</c:v>
                </c:pt>
                <c:pt idx="4">
                  <c:v>10</c:v>
                </c:pt>
                <c:pt idx="5">
                  <c:v>13</c:v>
                </c:pt>
              </c:numCache>
            </c:numRef>
          </c:val>
          <c:extLst>
            <c:ext xmlns:c16="http://schemas.microsoft.com/office/drawing/2014/chart" uri="{C3380CC4-5D6E-409C-BE32-E72D297353CC}">
              <c16:uniqueId val="{00000000-C029-4FC3-981C-4B475A4D9539}"/>
            </c:ext>
          </c:extLst>
        </c:ser>
        <c:dLbls>
          <c:dLblPos val="outEnd"/>
          <c:showLegendKey val="0"/>
          <c:showVal val="1"/>
          <c:showCatName val="0"/>
          <c:showSerName val="0"/>
          <c:showPercent val="0"/>
          <c:showBubbleSize val="0"/>
        </c:dLbls>
        <c:gapWidth val="219"/>
        <c:overlap val="-27"/>
        <c:axId val="7796719"/>
        <c:axId val="7797135"/>
      </c:barChart>
      <c:catAx>
        <c:axId val="779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97135"/>
        <c:crosses val="autoZero"/>
        <c:auto val="1"/>
        <c:lblAlgn val="ctr"/>
        <c:lblOffset val="100"/>
        <c:noMultiLvlLbl val="0"/>
      </c:catAx>
      <c:valAx>
        <c:axId val="7797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96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b="1" dirty="0"/>
              <a:t>Graduate Enrollment Comparison</a:t>
            </a:r>
          </a:p>
        </c:rich>
      </c:tx>
      <c:layout>
        <c:manualLayout>
          <c:xMode val="edge"/>
          <c:yMode val="edge"/>
          <c:x val="0.23223612448444486"/>
          <c:y val="3.8054690825996072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Spring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Sheet1!$B$2:$B$8</c:f>
              <c:numCache>
                <c:formatCode>General</c:formatCode>
                <c:ptCount val="7"/>
                <c:pt idx="0">
                  <c:v>162</c:v>
                </c:pt>
                <c:pt idx="1">
                  <c:v>124</c:v>
                </c:pt>
                <c:pt idx="2">
                  <c:v>4</c:v>
                </c:pt>
                <c:pt idx="3">
                  <c:v>21</c:v>
                </c:pt>
                <c:pt idx="4">
                  <c:v>11</c:v>
                </c:pt>
              </c:numCache>
            </c:numRef>
          </c:val>
          <c:extLst>
            <c:ext xmlns:c16="http://schemas.microsoft.com/office/drawing/2014/chart" uri="{C3380CC4-5D6E-409C-BE32-E72D297353CC}">
              <c16:uniqueId val="{00000000-199F-D447-AD2A-43590E7E6F12}"/>
            </c:ext>
          </c:extLst>
        </c:ser>
        <c:ser>
          <c:idx val="1"/>
          <c:order val="1"/>
          <c:tx>
            <c:strRef>
              <c:f>Sheet1!$C$1</c:f>
              <c:strCache>
                <c:ptCount val="1"/>
                <c:pt idx="0">
                  <c:v>Fall 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Sheet1!$C$2:$C$8</c:f>
              <c:numCache>
                <c:formatCode>General</c:formatCode>
                <c:ptCount val="7"/>
                <c:pt idx="0">
                  <c:v>169</c:v>
                </c:pt>
                <c:pt idx="1">
                  <c:v>112</c:v>
                </c:pt>
                <c:pt idx="2">
                  <c:v>2</c:v>
                </c:pt>
                <c:pt idx="3">
                  <c:v>31</c:v>
                </c:pt>
                <c:pt idx="4">
                  <c:v>24</c:v>
                </c:pt>
              </c:numCache>
            </c:numRef>
          </c:val>
          <c:extLst>
            <c:ext xmlns:c16="http://schemas.microsoft.com/office/drawing/2014/chart" uri="{C3380CC4-5D6E-409C-BE32-E72D297353CC}">
              <c16:uniqueId val="{00000001-199F-D447-AD2A-43590E7E6F12}"/>
            </c:ext>
          </c:extLst>
        </c:ser>
        <c:ser>
          <c:idx val="2"/>
          <c:order val="2"/>
          <c:tx>
            <c:strRef>
              <c:f>Sheet1!$D$1</c:f>
              <c:strCache>
                <c:ptCount val="1"/>
                <c:pt idx="0">
                  <c:v>Spring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Sheet1!$D$2:$D$8</c:f>
              <c:numCache>
                <c:formatCode>General</c:formatCode>
                <c:ptCount val="7"/>
                <c:pt idx="0">
                  <c:v>154</c:v>
                </c:pt>
                <c:pt idx="1">
                  <c:v>113</c:v>
                </c:pt>
                <c:pt idx="2">
                  <c:v>5</c:v>
                </c:pt>
                <c:pt idx="3">
                  <c:v>27</c:v>
                </c:pt>
                <c:pt idx="4">
                  <c:v>9</c:v>
                </c:pt>
              </c:numCache>
            </c:numRef>
          </c:val>
          <c:extLst>
            <c:ext xmlns:c16="http://schemas.microsoft.com/office/drawing/2014/chart" uri="{C3380CC4-5D6E-409C-BE32-E72D297353CC}">
              <c16:uniqueId val="{00000002-199F-D447-AD2A-43590E7E6F12}"/>
            </c:ext>
          </c:extLst>
        </c:ser>
        <c:ser>
          <c:idx val="3"/>
          <c:order val="3"/>
          <c:tx>
            <c:strRef>
              <c:f>Sheet1!$E$1</c:f>
              <c:strCache>
                <c:ptCount val="1"/>
                <c:pt idx="0">
                  <c:v>Fall 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Sheet1!$E$2:$E$8</c:f>
              <c:numCache>
                <c:formatCode>General</c:formatCode>
                <c:ptCount val="7"/>
                <c:pt idx="0">
                  <c:v>161</c:v>
                </c:pt>
                <c:pt idx="1">
                  <c:v>97</c:v>
                </c:pt>
                <c:pt idx="2">
                  <c:v>6</c:v>
                </c:pt>
                <c:pt idx="3">
                  <c:v>39</c:v>
                </c:pt>
                <c:pt idx="4">
                  <c:v>18</c:v>
                </c:pt>
              </c:numCache>
            </c:numRef>
          </c:val>
          <c:extLst>
            <c:ext xmlns:c16="http://schemas.microsoft.com/office/drawing/2014/chart" uri="{C3380CC4-5D6E-409C-BE32-E72D297353CC}">
              <c16:uniqueId val="{00000003-199F-D447-AD2A-43590E7E6F12}"/>
            </c:ext>
          </c:extLst>
        </c:ser>
        <c:ser>
          <c:idx val="4"/>
          <c:order val="4"/>
          <c:tx>
            <c:strRef>
              <c:f>Sheet1!$F$1</c:f>
              <c:strCache>
                <c:ptCount val="1"/>
                <c:pt idx="0">
                  <c:v>Spring 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Sheet1!$F$2:$F$8</c:f>
              <c:numCache>
                <c:formatCode>General</c:formatCode>
                <c:ptCount val="7"/>
                <c:pt idx="0">
                  <c:v>144</c:v>
                </c:pt>
                <c:pt idx="1">
                  <c:v>100</c:v>
                </c:pt>
                <c:pt idx="2">
                  <c:v>5</c:v>
                </c:pt>
                <c:pt idx="3">
                  <c:v>37</c:v>
                </c:pt>
                <c:pt idx="4">
                  <c:v>10</c:v>
                </c:pt>
              </c:numCache>
            </c:numRef>
          </c:val>
          <c:extLst>
            <c:ext xmlns:c16="http://schemas.microsoft.com/office/drawing/2014/chart" uri="{C3380CC4-5D6E-409C-BE32-E72D297353CC}">
              <c16:uniqueId val="{00000000-08B1-4DD4-86FD-0F8A3C35281A}"/>
            </c:ext>
          </c:extLst>
        </c:ser>
        <c:ser>
          <c:idx val="5"/>
          <c:order val="5"/>
          <c:tx>
            <c:strRef>
              <c:f>Sheet1!$G$1</c:f>
              <c:strCache>
                <c:ptCount val="1"/>
                <c:pt idx="0">
                  <c:v>Fall 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Sheet1!$G$2:$G$8</c:f>
              <c:numCache>
                <c:formatCode>General</c:formatCode>
                <c:ptCount val="7"/>
                <c:pt idx="0">
                  <c:v>163</c:v>
                </c:pt>
                <c:pt idx="1">
                  <c:v>88</c:v>
                </c:pt>
                <c:pt idx="2">
                  <c:v>5</c:v>
                </c:pt>
                <c:pt idx="3">
                  <c:v>51</c:v>
                </c:pt>
                <c:pt idx="4">
                  <c:v>16</c:v>
                </c:pt>
                <c:pt idx="5">
                  <c:v>13</c:v>
                </c:pt>
              </c:numCache>
            </c:numRef>
          </c:val>
          <c:extLst>
            <c:ext xmlns:c16="http://schemas.microsoft.com/office/drawing/2014/chart" uri="{C3380CC4-5D6E-409C-BE32-E72D297353CC}">
              <c16:uniqueId val="{00000000-74BC-4181-8EE5-9181ED4812A2}"/>
            </c:ext>
          </c:extLst>
        </c:ser>
        <c:dLbls>
          <c:dLblPos val="outEnd"/>
          <c:showLegendKey val="0"/>
          <c:showVal val="1"/>
          <c:showCatName val="0"/>
          <c:showSerName val="0"/>
          <c:showPercent val="0"/>
          <c:showBubbleSize val="0"/>
        </c:dLbls>
        <c:gapWidth val="219"/>
        <c:overlap val="-27"/>
        <c:axId val="1359430223"/>
        <c:axId val="1359431055"/>
      </c:barChart>
      <c:catAx>
        <c:axId val="135943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431055"/>
        <c:crosses val="autoZero"/>
        <c:auto val="1"/>
        <c:lblAlgn val="ctr"/>
        <c:lblOffset val="100"/>
        <c:noMultiLvlLbl val="0"/>
      </c:catAx>
      <c:valAx>
        <c:axId val="1359431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43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Ed.D</a:t>
            </a:r>
            <a:r>
              <a:rPr lang="en-US" dirty="0"/>
              <a:t> – Fall</a:t>
            </a:r>
            <a:r>
              <a:rPr lang="en-US" baseline="0" dirty="0"/>
              <a:t> 2024</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1C7-4554-AE45-5814AFFEE76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1C7-4554-AE45-5814AFFEE76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1C7-4554-AE45-5814AFFEE76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1C7-4554-AE45-5814AFFEE76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General</c:formatCode>
                <c:ptCount val="2"/>
                <c:pt idx="0">
                  <c:v>18</c:v>
                </c:pt>
                <c:pt idx="1">
                  <c:v>65</c:v>
                </c:pt>
              </c:numCache>
            </c:numRef>
          </c:val>
          <c:extLst>
            <c:ext xmlns:c16="http://schemas.microsoft.com/office/drawing/2014/chart" uri="{C3380CC4-5D6E-409C-BE32-E72D297353CC}">
              <c16:uniqueId val="{00000008-51C7-4554-AE45-5814AFFEE76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MSE/CERT – Fall 2024</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MSE/CERT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D1B-40D7-ACF4-6DF035C820A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D1B-40D7-ACF4-6DF035C820A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D1B-40D7-ACF4-6DF035C820A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D1B-40D7-ACF4-6DF035C820A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43</c:v>
                </c:pt>
                <c:pt idx="1">
                  <c:v>4</c:v>
                </c:pt>
              </c:numCache>
            </c:numRef>
          </c:val>
          <c:extLst>
            <c:ext xmlns:c16="http://schemas.microsoft.com/office/drawing/2014/chart" uri="{C3380CC4-5D6E-409C-BE32-E72D297353CC}">
              <c16:uniqueId val="{00000008-CD1B-40D7-ACF4-6DF035C820A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Ed.S</a:t>
            </a:r>
            <a:r>
              <a:rPr lang="en-US" dirty="0"/>
              <a:t> – Fall</a:t>
            </a:r>
            <a:r>
              <a:rPr lang="en-US" baseline="0" dirty="0"/>
              <a:t> 2024</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D3-4FC9-81E6-F8CD915C02D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D3-4FC9-81E6-F8CD915C02D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D3-4FC9-81E6-F8CD915C02D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D3-4FC9-81E6-F8CD915C02D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2</c:v>
                </c:pt>
                <c:pt idx="1">
                  <c:v>3</c:v>
                </c:pt>
              </c:numCache>
            </c:numRef>
          </c:val>
          <c:extLst>
            <c:ext xmlns:c16="http://schemas.microsoft.com/office/drawing/2014/chart" uri="{C3380CC4-5D6E-409C-BE32-E72D297353CC}">
              <c16:uniqueId val="{00000008-0CD3-4FC9-81E6-F8CD915C02D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ALT-A– Fall 2024</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ALT-A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73B-4FCB-BA05-C41F2B9B3D9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73B-4FCB-BA05-C41F2B9B3D9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73B-4FCB-BA05-C41F2B9B3D9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73B-4FCB-BA05-C41F2B9B3D9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11</c:v>
                </c:pt>
                <c:pt idx="1">
                  <c:v>4</c:v>
                </c:pt>
              </c:numCache>
            </c:numRef>
          </c:val>
          <c:extLst>
            <c:ext xmlns:c16="http://schemas.microsoft.com/office/drawing/2014/chart" uri="{C3380CC4-5D6E-409C-BE32-E72D297353CC}">
              <c16:uniqueId val="{00000008-673B-4FCB-BA05-C41F2B9B3D9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MSE ORLD– Fall 2024</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ALT-A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810-4CAA-B8CA-E652C852DBC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810-4CAA-B8CA-E652C852DBC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810-4CAA-B8CA-E652C852DBC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810-4CAA-B8CA-E652C852DBC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7</c:v>
                </c:pt>
                <c:pt idx="1">
                  <c:v>3</c:v>
                </c:pt>
              </c:numCache>
            </c:numRef>
          </c:val>
          <c:extLst>
            <c:ext xmlns:c16="http://schemas.microsoft.com/office/drawing/2014/chart" uri="{C3380CC4-5D6E-409C-BE32-E72D297353CC}">
              <c16:uniqueId val="{00000008-E810-4CAA-B8CA-E652C852DBC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Ed.D</a:t>
            </a:r>
            <a:r>
              <a:rPr lang="en-US" dirty="0"/>
              <a:t> – Fall 2024</a:t>
            </a:r>
          </a:p>
        </c:rich>
      </c:tx>
      <c:layout>
        <c:manualLayout>
          <c:xMode val="edge"/>
          <c:yMode val="edge"/>
          <c:x val="0.59317129629629628"/>
          <c:y val="5.952380952380952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52A-5949-AE3F-5D0BBAD7BC8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52A-5949-AE3F-5D0BBAD7BC8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52A-5949-AE3F-5D0BBAD7BC8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52A-5949-AE3F-5D0BBAD7BC8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D77-4F48-9C77-021D62A13A0B}"/>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D77-4F48-9C77-021D62A13A0B}"/>
              </c:ext>
            </c:extLst>
          </c:dPt>
          <c:dLbls>
            <c:dLbl>
              <c:idx val="1"/>
              <c:layout>
                <c:manualLayout>
                  <c:x val="0.23290600393700786"/>
                  <c:y val="-3.412854643169603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51966681248177"/>
                      <c:h val="0.16196787901512311"/>
                    </c:manualLayout>
                  </c15:layout>
                </c:ext>
                <c:ext xmlns:c16="http://schemas.microsoft.com/office/drawing/2014/chart" uri="{C3380CC4-5D6E-409C-BE32-E72D297353CC}">
                  <c16:uniqueId val="{00000003-852A-5949-AE3F-5D0BBAD7BC8A}"/>
                </c:ext>
              </c:extLst>
            </c:dLbl>
            <c:dLbl>
              <c:idx val="2"/>
              <c:layout>
                <c:manualLayout>
                  <c:x val="2.9310659084281023E-3"/>
                  <c:y val="-5.69513185851768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52A-5949-AE3F-5D0BBAD7BC8A}"/>
                </c:ext>
              </c:extLst>
            </c:dLbl>
            <c:dLbl>
              <c:idx val="3"/>
              <c:layout>
                <c:manualLayout>
                  <c:x val="-7.3099887664489105E-2"/>
                  <c:y val="0.2392887153047419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52A-5949-AE3F-5D0BBAD7BC8A}"/>
                </c:ext>
              </c:extLst>
            </c:dLbl>
            <c:dLbl>
              <c:idx val="4"/>
              <c:layout>
                <c:manualLayout>
                  <c:x val="6.5431476759297114E-2"/>
                  <c:y val="-1.88881370609998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D77-4F48-9C77-021D62A13A0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Black</c:v>
                </c:pt>
                <c:pt idx="1">
                  <c:v>White</c:v>
                </c:pt>
                <c:pt idx="2">
                  <c:v>Asian</c:v>
                </c:pt>
                <c:pt idx="3">
                  <c:v>Hispanic</c:v>
                </c:pt>
                <c:pt idx="4">
                  <c:v>Other</c:v>
                </c:pt>
              </c:strCache>
            </c:strRef>
          </c:cat>
          <c:val>
            <c:numRef>
              <c:f>Sheet1!$B$2:$B$6</c:f>
              <c:numCache>
                <c:formatCode>General</c:formatCode>
                <c:ptCount val="5"/>
                <c:pt idx="0">
                  <c:v>48</c:v>
                </c:pt>
                <c:pt idx="1">
                  <c:v>37</c:v>
                </c:pt>
                <c:pt idx="2">
                  <c:v>1</c:v>
                </c:pt>
                <c:pt idx="3">
                  <c:v>3</c:v>
                </c:pt>
                <c:pt idx="4">
                  <c:v>3</c:v>
                </c:pt>
              </c:numCache>
            </c:numRef>
          </c:val>
          <c:extLst>
            <c:ext xmlns:c16="http://schemas.microsoft.com/office/drawing/2014/chart" uri="{C3380CC4-5D6E-409C-BE32-E72D297353CC}">
              <c16:uniqueId val="{00000008-852A-5949-AE3F-5D0BBAD7BC8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Ed.S</a:t>
            </a:r>
            <a:r>
              <a:rPr lang="en-US" dirty="0"/>
              <a:t> – Fall</a:t>
            </a:r>
            <a:r>
              <a:rPr lang="en-US" baseline="0" dirty="0"/>
              <a:t> 2024</a:t>
            </a:r>
            <a:endParaRPr lang="en-US" dirty="0"/>
          </a:p>
        </c:rich>
      </c:tx>
      <c:layout>
        <c:manualLayout>
          <c:xMode val="edge"/>
          <c:yMode val="edge"/>
          <c:x val="0.61330328605305418"/>
          <c:y val="0.1057506868726144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Ed.S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24F-4422-9CC9-4B210ED9554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24F-4422-9CC9-4B210ED9554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24F-4422-9CC9-4B210ED9554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24F-4422-9CC9-4B210ED9554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36F-48C0-B29D-40723E18BA76}"/>
              </c:ext>
            </c:extLst>
          </c:dPt>
          <c:dLbls>
            <c:dLbl>
              <c:idx val="1"/>
              <c:layout>
                <c:manualLayout>
                  <c:x val="0.23290600393700786"/>
                  <c:y val="-3.412854643169603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51966681248177"/>
                      <c:h val="0.16196787901512311"/>
                    </c:manualLayout>
                  </c15:layout>
                </c:ext>
                <c:ext xmlns:c16="http://schemas.microsoft.com/office/drawing/2014/chart" uri="{C3380CC4-5D6E-409C-BE32-E72D297353CC}">
                  <c16:uniqueId val="{00000003-724F-4422-9CC9-4B210ED9554E}"/>
                </c:ext>
              </c:extLst>
            </c:dLbl>
            <c:dLbl>
              <c:idx val="2"/>
              <c:layout>
                <c:manualLayout>
                  <c:x val="2.9310659084281023E-3"/>
                  <c:y val="-5.69513185851768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24F-4422-9CC9-4B210ED9554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Black</c:v>
                </c:pt>
                <c:pt idx="1">
                  <c:v>White</c:v>
                </c:pt>
              </c:strCache>
            </c:strRef>
          </c:cat>
          <c:val>
            <c:numRef>
              <c:f>Sheet1!$B$2:$B$3</c:f>
              <c:numCache>
                <c:formatCode>General</c:formatCode>
                <c:ptCount val="2"/>
                <c:pt idx="0">
                  <c:v>1</c:v>
                </c:pt>
                <c:pt idx="1">
                  <c:v>4</c:v>
                </c:pt>
              </c:numCache>
            </c:numRef>
          </c:val>
          <c:extLst>
            <c:ext xmlns:c16="http://schemas.microsoft.com/office/drawing/2014/chart" uri="{C3380CC4-5D6E-409C-BE32-E72D297353CC}">
              <c16:uniqueId val="{00000008-724F-4422-9CC9-4B210ED9554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Spring Enrollment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266</c:v>
                </c:pt>
                <c:pt idx="1">
                  <c:v>284</c:v>
                </c:pt>
                <c:pt idx="2">
                  <c:v>286</c:v>
                </c:pt>
                <c:pt idx="3">
                  <c:v>300</c:v>
                </c:pt>
                <c:pt idx="4">
                  <c:v>296</c:v>
                </c:pt>
                <c:pt idx="5">
                  <c:v>300</c:v>
                </c:pt>
              </c:numCache>
            </c:numRef>
          </c:val>
          <c:extLst>
            <c:ext xmlns:c16="http://schemas.microsoft.com/office/drawing/2014/chart" uri="{C3380CC4-5D6E-409C-BE32-E72D297353CC}">
              <c16:uniqueId val="{00000000-42E4-461A-BB4D-8E6920836AD8}"/>
            </c:ext>
          </c:extLst>
        </c:ser>
        <c:dLbls>
          <c:showLegendKey val="0"/>
          <c:showVal val="0"/>
          <c:showCatName val="0"/>
          <c:showSerName val="0"/>
          <c:showPercent val="0"/>
          <c:showBubbleSize val="0"/>
        </c:dLbls>
        <c:gapWidth val="219"/>
        <c:overlap val="-27"/>
        <c:axId val="1267271424"/>
        <c:axId val="1267269984"/>
      </c:barChart>
      <c:catAx>
        <c:axId val="12672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69984"/>
        <c:crosses val="autoZero"/>
        <c:auto val="1"/>
        <c:lblAlgn val="ctr"/>
        <c:lblOffset val="100"/>
        <c:noMultiLvlLbl val="0"/>
      </c:catAx>
      <c:valAx>
        <c:axId val="12672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7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MSE-IL</a:t>
            </a:r>
            <a:r>
              <a:rPr lang="en-US" baseline="0" dirty="0"/>
              <a:t>/Cert</a:t>
            </a:r>
            <a:r>
              <a:rPr lang="en-US" dirty="0"/>
              <a:t> – Fall 2024</a:t>
            </a:r>
          </a:p>
        </c:rich>
      </c:tx>
      <c:layout>
        <c:manualLayout>
          <c:xMode val="edge"/>
          <c:yMode val="edge"/>
          <c:x val="0.34398559618433083"/>
          <c:y val="2.739296276962233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MSE IL Cert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159-4E6A-B733-DBEC5A1BBD0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159-4E6A-B733-DBEC5A1BBD0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159-4E6A-B733-DBEC5A1BBD0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159-4E6A-B733-DBEC5A1BBD0D}"/>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159-4E6A-B733-DBEC5A1BBD0D}"/>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159-4E6A-B733-DBEC5A1BBD0D}"/>
              </c:ext>
            </c:extLst>
          </c:dPt>
          <c:dLbls>
            <c:dLbl>
              <c:idx val="1"/>
              <c:layout>
                <c:manualLayout>
                  <c:x val="0.23290600393700786"/>
                  <c:y val="-3.412854643169603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51966681248177"/>
                      <c:h val="0.16196787901512311"/>
                    </c:manualLayout>
                  </c15:layout>
                </c:ext>
                <c:ext xmlns:c16="http://schemas.microsoft.com/office/drawing/2014/chart" uri="{C3380CC4-5D6E-409C-BE32-E72D297353CC}">
                  <c16:uniqueId val="{00000003-2159-4E6A-B733-DBEC5A1BBD0D}"/>
                </c:ext>
              </c:extLst>
            </c:dLbl>
            <c:dLbl>
              <c:idx val="2"/>
              <c:layout>
                <c:manualLayout>
                  <c:x val="-0.11068907384471725"/>
                  <c:y val="-4.62409099840695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159-4E6A-B733-DBEC5A1BBD0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Black</c:v>
                </c:pt>
                <c:pt idx="1">
                  <c:v>White</c:v>
                </c:pt>
                <c:pt idx="2">
                  <c:v>Other</c:v>
                </c:pt>
              </c:strCache>
            </c:strRef>
          </c:cat>
          <c:val>
            <c:numRef>
              <c:f>Sheet1!$B$2:$B$4</c:f>
              <c:numCache>
                <c:formatCode>General</c:formatCode>
                <c:ptCount val="3"/>
                <c:pt idx="0">
                  <c:v>7</c:v>
                </c:pt>
                <c:pt idx="1">
                  <c:v>28</c:v>
                </c:pt>
                <c:pt idx="2">
                  <c:v>3</c:v>
                </c:pt>
              </c:numCache>
            </c:numRef>
          </c:val>
          <c:extLst>
            <c:ext xmlns:c16="http://schemas.microsoft.com/office/drawing/2014/chart" uri="{C3380CC4-5D6E-409C-BE32-E72D297353CC}">
              <c16:uniqueId val="{0000000C-2159-4E6A-B733-DBEC5A1BBD0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ALT-A – Fall</a:t>
            </a:r>
            <a:r>
              <a:rPr lang="en-US" baseline="0" dirty="0"/>
              <a:t> </a:t>
            </a:r>
            <a:r>
              <a:rPr lang="en-US" dirty="0"/>
              <a:t>2024</a:t>
            </a:r>
          </a:p>
        </c:rich>
      </c:tx>
      <c:layout>
        <c:manualLayout>
          <c:xMode val="edge"/>
          <c:yMode val="edge"/>
          <c:x val="0.41279664194178695"/>
          <c:y val="6.209420231799898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ALT 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5FD-4C56-985A-CA5ACBBDE5E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5FD-4C56-985A-CA5ACBBDE5E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5FD-4C56-985A-CA5ACBBDE5E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5FD-4C56-985A-CA5ACBBDE5E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5FD-4C56-985A-CA5ACBBDE5E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75FD-4C56-985A-CA5ACBBDE5EE}"/>
              </c:ext>
            </c:extLst>
          </c:dPt>
          <c:dLbls>
            <c:dLbl>
              <c:idx val="1"/>
              <c:layout>
                <c:manualLayout>
                  <c:x val="2.51941034922273E-2"/>
                  <c:y val="-3.4128636318449493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74434841587339"/>
                      <c:h val="0.16196798793979461"/>
                    </c:manualLayout>
                  </c15:layout>
                </c:ext>
                <c:ext xmlns:c16="http://schemas.microsoft.com/office/drawing/2014/chart" uri="{C3380CC4-5D6E-409C-BE32-E72D297353CC}">
                  <c16:uniqueId val="{00000003-75FD-4C56-985A-CA5ACBBDE5EE}"/>
                </c:ext>
              </c:extLst>
            </c:dLbl>
            <c:dLbl>
              <c:idx val="2"/>
              <c:layout>
                <c:manualLayout>
                  <c:x val="2.9310659084281023E-3"/>
                  <c:y val="-5.69513185851768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5FD-4C56-985A-CA5ACBBDE5E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White</c:v>
                </c:pt>
                <c:pt idx="1">
                  <c:v>Black</c:v>
                </c:pt>
                <c:pt idx="2">
                  <c:v>Hispanic</c:v>
                </c:pt>
              </c:strCache>
            </c:strRef>
          </c:cat>
          <c:val>
            <c:numRef>
              <c:f>Sheet1!$B$2:$B$4</c:f>
              <c:numCache>
                <c:formatCode>General</c:formatCode>
                <c:ptCount val="3"/>
                <c:pt idx="0">
                  <c:v>12</c:v>
                </c:pt>
                <c:pt idx="1">
                  <c:v>2</c:v>
                </c:pt>
                <c:pt idx="2">
                  <c:v>1</c:v>
                </c:pt>
              </c:numCache>
            </c:numRef>
          </c:val>
          <c:extLst>
            <c:ext xmlns:c16="http://schemas.microsoft.com/office/drawing/2014/chart" uri="{C3380CC4-5D6E-409C-BE32-E72D297353CC}">
              <c16:uniqueId val="{0000000C-75FD-4C56-985A-CA5ACBBDE5E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MSE ORLD – Fall</a:t>
            </a:r>
            <a:r>
              <a:rPr lang="en-US" baseline="0" dirty="0"/>
              <a:t> </a:t>
            </a:r>
            <a:r>
              <a:rPr lang="en-US" dirty="0"/>
              <a:t>2024</a:t>
            </a:r>
          </a:p>
        </c:rich>
      </c:tx>
      <c:layout>
        <c:manualLayout>
          <c:xMode val="edge"/>
          <c:yMode val="edge"/>
          <c:x val="0.39859411786249771"/>
          <c:y val="6.209420231799898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ALT A</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786-490A-AA9D-C8C4580260A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786-490A-AA9D-C8C4580260A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786-490A-AA9D-C8C4580260A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786-490A-AA9D-C8C4580260A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786-490A-AA9D-C8C4580260A0}"/>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5786-490A-AA9D-C8C4580260A0}"/>
              </c:ext>
            </c:extLst>
          </c:dPt>
          <c:dLbls>
            <c:dLbl>
              <c:idx val="1"/>
              <c:layout>
                <c:manualLayout>
                  <c:x val="-5.4695094453774559E-2"/>
                  <c:y val="-7.4929562813360016E-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51966681248177"/>
                      <c:h val="0.16196787901512311"/>
                    </c:manualLayout>
                  </c15:layout>
                </c:ext>
                <c:ext xmlns:c16="http://schemas.microsoft.com/office/drawing/2014/chart" uri="{C3380CC4-5D6E-409C-BE32-E72D297353CC}">
                  <c16:uniqueId val="{00000003-5786-490A-AA9D-C8C4580260A0}"/>
                </c:ext>
              </c:extLst>
            </c:dLbl>
            <c:dLbl>
              <c:idx val="2"/>
              <c:layout>
                <c:manualLayout>
                  <c:x val="2.9310659084281023E-3"/>
                  <c:y val="-5.69513185851768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86-490A-AA9D-C8C4580260A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2"/>
                <c:pt idx="0">
                  <c:v>Black</c:v>
                </c:pt>
                <c:pt idx="1">
                  <c:v>White</c:v>
                </c:pt>
              </c:strCache>
            </c:strRef>
          </c:cat>
          <c:val>
            <c:numRef>
              <c:f>Sheet1!$B$2:$B$4</c:f>
              <c:numCache>
                <c:formatCode>General</c:formatCode>
                <c:ptCount val="3"/>
                <c:pt idx="0">
                  <c:v>3</c:v>
                </c:pt>
                <c:pt idx="1">
                  <c:v>7</c:v>
                </c:pt>
              </c:numCache>
            </c:numRef>
          </c:val>
          <c:extLst>
            <c:ext xmlns:c16="http://schemas.microsoft.com/office/drawing/2014/chart" uri="{C3380CC4-5D6E-409C-BE32-E72D297353CC}">
              <c16:uniqueId val="{0000000C-5786-490A-AA9D-C8C4580260A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Fall Enrollment</c:v>
                </c:pt>
              </c:strCache>
            </c:strRef>
          </c:tx>
          <c:spPr>
            <a:solidFill>
              <a:srgbClr val="C00000"/>
            </a:solidFill>
            <a:ln>
              <a:noFill/>
            </a:ln>
            <a:effectLst/>
          </c:spPr>
          <c:invertIfNegative val="0"/>
          <c:dLbls>
            <c:dLbl>
              <c:idx val="5"/>
              <c:tx>
                <c:rich>
                  <a:bodyPr/>
                  <a:lstStyle/>
                  <a:p>
                    <a:r>
                      <a:rPr lang="en-US"/>
                      <a:t>333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C06-487B-924A-F3A979838E7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General</c:formatCode>
                <c:ptCount val="6"/>
                <c:pt idx="0">
                  <c:v>287</c:v>
                </c:pt>
                <c:pt idx="1">
                  <c:v>285</c:v>
                </c:pt>
                <c:pt idx="2">
                  <c:v>285</c:v>
                </c:pt>
                <c:pt idx="3">
                  <c:v>302</c:v>
                </c:pt>
                <c:pt idx="4">
                  <c:v>282</c:v>
                </c:pt>
                <c:pt idx="5">
                  <c:v>329</c:v>
                </c:pt>
              </c:numCache>
            </c:numRef>
          </c:val>
          <c:extLst>
            <c:ext xmlns:c16="http://schemas.microsoft.com/office/drawing/2014/chart" uri="{C3380CC4-5D6E-409C-BE32-E72D297353CC}">
              <c16:uniqueId val="{00000000-CC06-487B-924A-F3A979838E79}"/>
            </c:ext>
          </c:extLst>
        </c:ser>
        <c:dLbls>
          <c:showLegendKey val="0"/>
          <c:showVal val="0"/>
          <c:showCatName val="0"/>
          <c:showSerName val="0"/>
          <c:showPercent val="0"/>
          <c:showBubbleSize val="0"/>
        </c:dLbls>
        <c:gapWidth val="219"/>
        <c:overlap val="-27"/>
        <c:axId val="1267271424"/>
        <c:axId val="1267269984"/>
      </c:barChart>
      <c:catAx>
        <c:axId val="126727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69984"/>
        <c:crosses val="autoZero"/>
        <c:auto val="1"/>
        <c:lblAlgn val="ctr"/>
        <c:lblOffset val="100"/>
        <c:noMultiLvlLbl val="0"/>
      </c:catAx>
      <c:valAx>
        <c:axId val="1267269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7271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TE Spring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Sheet1!$B$2:$B$5</c:f>
              <c:numCache>
                <c:formatCode>General</c:formatCode>
                <c:ptCount val="4"/>
                <c:pt idx="0">
                  <c:v>171</c:v>
                </c:pt>
                <c:pt idx="1">
                  <c:v>93</c:v>
                </c:pt>
                <c:pt idx="2">
                  <c:v>31</c:v>
                </c:pt>
                <c:pt idx="3">
                  <c:v>45</c:v>
                </c:pt>
              </c:numCache>
            </c:numRef>
          </c:val>
          <c:extLst>
            <c:ext xmlns:c16="http://schemas.microsoft.com/office/drawing/2014/chart" uri="{C3380CC4-5D6E-409C-BE32-E72D297353CC}">
              <c16:uniqueId val="{00000000-387F-4F2A-9E29-FE7CE307A0F4}"/>
            </c:ext>
          </c:extLst>
        </c:ser>
        <c:ser>
          <c:idx val="1"/>
          <c:order val="1"/>
          <c:tx>
            <c:strRef>
              <c:f>Sheet1!$C$1</c:f>
              <c:strCache>
                <c:ptCount val="1"/>
                <c:pt idx="0">
                  <c:v>2021</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Sheet1!$C$2:$C$5</c:f>
              <c:numCache>
                <c:formatCode>General</c:formatCode>
                <c:ptCount val="4"/>
                <c:pt idx="0">
                  <c:v>168</c:v>
                </c:pt>
                <c:pt idx="1">
                  <c:v>99</c:v>
                </c:pt>
                <c:pt idx="2">
                  <c:v>32</c:v>
                </c:pt>
                <c:pt idx="3">
                  <c:v>36</c:v>
                </c:pt>
              </c:numCache>
            </c:numRef>
          </c:val>
          <c:extLst>
            <c:ext xmlns:c16="http://schemas.microsoft.com/office/drawing/2014/chart" uri="{C3380CC4-5D6E-409C-BE32-E72D297353CC}">
              <c16:uniqueId val="{00000001-387F-4F2A-9E29-FE7CE307A0F4}"/>
            </c:ext>
          </c:extLst>
        </c:ser>
        <c:ser>
          <c:idx val="2"/>
          <c:order val="2"/>
          <c:tx>
            <c:strRef>
              <c:f>Sheet1!$D$1</c:f>
              <c:strCache>
                <c:ptCount val="1"/>
                <c:pt idx="0">
                  <c:v>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Sheet1!$D$2:$D$5</c:f>
              <c:numCache>
                <c:formatCode>General</c:formatCode>
                <c:ptCount val="4"/>
                <c:pt idx="0">
                  <c:v>178</c:v>
                </c:pt>
                <c:pt idx="1">
                  <c:v>118</c:v>
                </c:pt>
                <c:pt idx="2">
                  <c:v>26</c:v>
                </c:pt>
                <c:pt idx="3">
                  <c:v>33</c:v>
                </c:pt>
              </c:numCache>
            </c:numRef>
          </c:val>
          <c:extLst>
            <c:ext xmlns:c16="http://schemas.microsoft.com/office/drawing/2014/chart" uri="{C3380CC4-5D6E-409C-BE32-E72D297353CC}">
              <c16:uniqueId val="{00000002-387F-4F2A-9E29-FE7CE307A0F4}"/>
            </c:ext>
          </c:extLst>
        </c:ser>
        <c:ser>
          <c:idx val="3"/>
          <c:order val="3"/>
          <c:tx>
            <c:strRef>
              <c:f>Sheet1!$E$1</c:f>
              <c:strCache>
                <c:ptCount val="1"/>
                <c:pt idx="0">
                  <c:v>2023</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Sheet1!$E$2:$E$5</c:f>
              <c:numCache>
                <c:formatCode>General</c:formatCode>
                <c:ptCount val="4"/>
                <c:pt idx="0">
                  <c:v>173</c:v>
                </c:pt>
                <c:pt idx="1">
                  <c:v>102</c:v>
                </c:pt>
                <c:pt idx="2">
                  <c:v>35</c:v>
                </c:pt>
                <c:pt idx="3">
                  <c:v>35</c:v>
                </c:pt>
              </c:numCache>
            </c:numRef>
          </c:val>
          <c:extLst>
            <c:ext xmlns:c16="http://schemas.microsoft.com/office/drawing/2014/chart" uri="{C3380CC4-5D6E-409C-BE32-E72D297353CC}">
              <c16:uniqueId val="{00000003-387F-4F2A-9E29-FE7CE307A0F4}"/>
            </c:ext>
          </c:extLst>
        </c:ser>
        <c:ser>
          <c:idx val="4"/>
          <c:order val="4"/>
          <c:tx>
            <c:strRef>
              <c:f>Sheet1!$F$1</c:f>
              <c:strCache>
                <c:ptCount val="1"/>
                <c:pt idx="0">
                  <c:v>2024</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Sheet1!$F$2:$F$5</c:f>
              <c:numCache>
                <c:formatCode>General</c:formatCode>
                <c:ptCount val="4"/>
                <c:pt idx="0">
                  <c:v>154</c:v>
                </c:pt>
                <c:pt idx="1">
                  <c:v>78</c:v>
                </c:pt>
                <c:pt idx="2">
                  <c:v>42</c:v>
                </c:pt>
                <c:pt idx="3">
                  <c:v>34</c:v>
                </c:pt>
              </c:numCache>
            </c:numRef>
          </c:val>
          <c:extLst>
            <c:ext xmlns:c16="http://schemas.microsoft.com/office/drawing/2014/chart" uri="{C3380CC4-5D6E-409C-BE32-E72D297353CC}">
              <c16:uniqueId val="{00000004-387F-4F2A-9E29-FE7CE307A0F4}"/>
            </c:ext>
          </c:extLst>
        </c:ser>
        <c:dLbls>
          <c:dLblPos val="outEnd"/>
          <c:showLegendKey val="0"/>
          <c:showVal val="1"/>
          <c:showCatName val="0"/>
          <c:showSerName val="0"/>
          <c:showPercent val="0"/>
          <c:showBubbleSize val="0"/>
        </c:dLbls>
        <c:gapWidth val="100"/>
        <c:overlap val="-24"/>
        <c:axId val="1636221567"/>
        <c:axId val="1636222527"/>
      </c:barChart>
      <c:catAx>
        <c:axId val="16362215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2527"/>
        <c:crosses val="autoZero"/>
        <c:auto val="1"/>
        <c:lblAlgn val="ctr"/>
        <c:lblOffset val="100"/>
        <c:noMultiLvlLbl val="0"/>
      </c:catAx>
      <c:valAx>
        <c:axId val="1636222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1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Fall Teacher Education Enrollment Comparison</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5.7497662401574806E-2"/>
          <c:y val="0.10320711717475903"/>
          <c:w val="0.92687733759842517"/>
          <c:h val="0.76748654235442038"/>
        </c:manualLayout>
      </c:layout>
      <c:barChart>
        <c:barDir val="col"/>
        <c:grouping val="clustered"/>
        <c:varyColors val="0"/>
        <c:ser>
          <c:idx val="0"/>
          <c:order val="0"/>
          <c:tx>
            <c:strRef>
              <c:f>Sheet1!$B$1</c:f>
              <c:strCache>
                <c:ptCount val="1"/>
                <c:pt idx="0">
                  <c:v>2020</c:v>
                </c:pt>
              </c:strCache>
            </c:strRef>
          </c:tx>
          <c:spPr>
            <a:pattFill prst="narHorz">
              <a:fgClr>
                <a:schemeClr val="accent1">
                  <a:shade val="53000"/>
                </a:schemeClr>
              </a:fgClr>
              <a:bgClr>
                <a:schemeClr val="accent1">
                  <a:shade val="53000"/>
                  <a:lumMod val="20000"/>
                  <a:lumOff val="80000"/>
                </a:schemeClr>
              </a:bgClr>
            </a:pattFill>
            <a:ln>
              <a:noFill/>
            </a:ln>
            <a:effectLst>
              <a:innerShdw blurRad="114300">
                <a:schemeClr val="accent1">
                  <a:shade val="53000"/>
                </a:schemeClr>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65-4055-A315-1BA4C746535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65-4055-A315-1BA4C746535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65-4055-A315-1BA4C746535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65-4055-A315-1BA4C74653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Sheet1!$B$2:$B$5</c:f>
              <c:numCache>
                <c:formatCode>General</c:formatCode>
                <c:ptCount val="4"/>
                <c:pt idx="0">
                  <c:v>170</c:v>
                </c:pt>
                <c:pt idx="1">
                  <c:v>99</c:v>
                </c:pt>
                <c:pt idx="2">
                  <c:v>34</c:v>
                </c:pt>
                <c:pt idx="3">
                  <c:v>37</c:v>
                </c:pt>
              </c:numCache>
            </c:numRef>
          </c:val>
          <c:extLst>
            <c:ext xmlns:c16="http://schemas.microsoft.com/office/drawing/2014/chart" uri="{C3380CC4-5D6E-409C-BE32-E72D297353CC}">
              <c16:uniqueId val="{00000000-A365-4055-A315-1BA4C7465355}"/>
            </c:ext>
          </c:extLst>
        </c:ser>
        <c:ser>
          <c:idx val="1"/>
          <c:order val="1"/>
          <c:tx>
            <c:strRef>
              <c:f>Sheet1!$C$1</c:f>
              <c:strCache>
                <c:ptCount val="1"/>
                <c:pt idx="0">
                  <c:v>2021</c:v>
                </c:pt>
              </c:strCache>
            </c:strRef>
          </c:tx>
          <c:spPr>
            <a:pattFill prst="narHorz">
              <a:fgClr>
                <a:schemeClr val="accent1">
                  <a:shade val="76000"/>
                </a:schemeClr>
              </a:fgClr>
              <a:bgClr>
                <a:schemeClr val="accent1">
                  <a:shade val="76000"/>
                  <a:lumMod val="20000"/>
                  <a:lumOff val="80000"/>
                </a:schemeClr>
              </a:bgClr>
            </a:pattFill>
            <a:ln>
              <a:noFill/>
            </a:ln>
            <a:effectLst>
              <a:innerShdw blurRad="114300">
                <a:schemeClr val="accent1">
                  <a:shade val="76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Sheet1!$C$2:$C$5</c:f>
              <c:numCache>
                <c:formatCode>General</c:formatCode>
                <c:ptCount val="4"/>
                <c:pt idx="0">
                  <c:v>177</c:v>
                </c:pt>
                <c:pt idx="1">
                  <c:v>111</c:v>
                </c:pt>
                <c:pt idx="2">
                  <c:v>30</c:v>
                </c:pt>
                <c:pt idx="3">
                  <c:v>36</c:v>
                </c:pt>
              </c:numCache>
            </c:numRef>
          </c:val>
          <c:extLst>
            <c:ext xmlns:c16="http://schemas.microsoft.com/office/drawing/2014/chart" uri="{C3380CC4-5D6E-409C-BE32-E72D297353CC}">
              <c16:uniqueId val="{00000001-A365-4055-A315-1BA4C7465355}"/>
            </c:ext>
          </c:extLst>
        </c:ser>
        <c:ser>
          <c:idx val="2"/>
          <c:order val="2"/>
          <c:tx>
            <c:strRef>
              <c:f>Sheet1!$D$1</c:f>
              <c:strCache>
                <c:ptCount val="1"/>
                <c:pt idx="0">
                  <c:v>2022</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Sheet1!$D$2:$D$5</c:f>
              <c:numCache>
                <c:formatCode>General</c:formatCode>
                <c:ptCount val="4"/>
                <c:pt idx="0">
                  <c:v>189</c:v>
                </c:pt>
                <c:pt idx="1">
                  <c:v>110</c:v>
                </c:pt>
                <c:pt idx="2">
                  <c:v>39</c:v>
                </c:pt>
                <c:pt idx="3">
                  <c:v>40</c:v>
                </c:pt>
              </c:numCache>
            </c:numRef>
          </c:val>
          <c:extLst>
            <c:ext xmlns:c16="http://schemas.microsoft.com/office/drawing/2014/chart" uri="{C3380CC4-5D6E-409C-BE32-E72D297353CC}">
              <c16:uniqueId val="{00000002-A365-4055-A315-1BA4C7465355}"/>
            </c:ext>
          </c:extLst>
        </c:ser>
        <c:ser>
          <c:idx val="3"/>
          <c:order val="3"/>
          <c:tx>
            <c:strRef>
              <c:f>Sheet1!$E$1</c:f>
              <c:strCache>
                <c:ptCount val="1"/>
                <c:pt idx="0">
                  <c:v>2023</c:v>
                </c:pt>
              </c:strCache>
            </c:strRef>
          </c:tx>
          <c:spPr>
            <a:pattFill prst="narHorz">
              <a:fgClr>
                <a:schemeClr val="accent1">
                  <a:tint val="77000"/>
                </a:schemeClr>
              </a:fgClr>
              <a:bgClr>
                <a:schemeClr val="accent1">
                  <a:tint val="77000"/>
                  <a:lumMod val="20000"/>
                  <a:lumOff val="80000"/>
                </a:schemeClr>
              </a:bgClr>
            </a:pattFill>
            <a:ln>
              <a:noFill/>
            </a:ln>
            <a:effectLst>
              <a:innerShdw blurRad="114300">
                <a:schemeClr val="accent1">
                  <a:tint val="77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Sheet1!$E$2:$E$5</c:f>
              <c:numCache>
                <c:formatCode>General</c:formatCode>
                <c:ptCount val="4"/>
                <c:pt idx="0">
                  <c:v>165</c:v>
                </c:pt>
                <c:pt idx="1">
                  <c:v>81</c:v>
                </c:pt>
                <c:pt idx="2">
                  <c:v>44</c:v>
                </c:pt>
                <c:pt idx="3">
                  <c:v>40</c:v>
                </c:pt>
              </c:numCache>
            </c:numRef>
          </c:val>
          <c:extLst>
            <c:ext xmlns:c16="http://schemas.microsoft.com/office/drawing/2014/chart" uri="{C3380CC4-5D6E-409C-BE32-E72D297353CC}">
              <c16:uniqueId val="{00000003-A365-4055-A315-1BA4C7465355}"/>
            </c:ext>
          </c:extLst>
        </c:ser>
        <c:ser>
          <c:idx val="4"/>
          <c:order val="4"/>
          <c:tx>
            <c:strRef>
              <c:f>Sheet1!$F$1</c:f>
              <c:strCache>
                <c:ptCount val="1"/>
                <c:pt idx="0">
                  <c:v>2024</c:v>
                </c:pt>
              </c:strCache>
            </c:strRef>
          </c:tx>
          <c:spPr>
            <a:pattFill prst="narHorz">
              <a:fgClr>
                <a:schemeClr val="accent1">
                  <a:tint val="54000"/>
                </a:schemeClr>
              </a:fgClr>
              <a:bgClr>
                <a:schemeClr val="accent1">
                  <a:tint val="54000"/>
                  <a:lumMod val="20000"/>
                  <a:lumOff val="80000"/>
                </a:schemeClr>
              </a:bgClr>
            </a:pattFill>
            <a:ln>
              <a:noFill/>
            </a:ln>
            <a:effectLst>
              <a:innerShdw blurRad="114300">
                <a:schemeClr val="accent1">
                  <a:tint val="54000"/>
                </a:schemeClr>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65-4055-A315-1BA4C746535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65-4055-A315-1BA4C746535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65-4055-A315-1BA4C746535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65-4055-A315-1BA4C74653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Sheet1!$F$2:$F$5</c:f>
              <c:numCache>
                <c:formatCode>General</c:formatCode>
                <c:ptCount val="4"/>
                <c:pt idx="0">
                  <c:v>163</c:v>
                </c:pt>
                <c:pt idx="1">
                  <c:v>77</c:v>
                </c:pt>
                <c:pt idx="2">
                  <c:v>53</c:v>
                </c:pt>
                <c:pt idx="3">
                  <c:v>33</c:v>
                </c:pt>
              </c:numCache>
            </c:numRef>
          </c:val>
          <c:extLst>
            <c:ext xmlns:c16="http://schemas.microsoft.com/office/drawing/2014/chart" uri="{C3380CC4-5D6E-409C-BE32-E72D297353CC}">
              <c16:uniqueId val="{00000004-A365-4055-A315-1BA4C7465355}"/>
            </c:ext>
          </c:extLst>
        </c:ser>
        <c:dLbls>
          <c:showLegendKey val="0"/>
          <c:showVal val="0"/>
          <c:showCatName val="0"/>
          <c:showSerName val="0"/>
          <c:showPercent val="0"/>
          <c:showBubbleSize val="0"/>
        </c:dLbls>
        <c:gapWidth val="164"/>
        <c:overlap val="-22"/>
        <c:axId val="1082568047"/>
        <c:axId val="1082556527"/>
      </c:barChart>
      <c:catAx>
        <c:axId val="108256804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556527"/>
        <c:crosses val="autoZero"/>
        <c:auto val="1"/>
        <c:lblAlgn val="ctr"/>
        <c:lblOffset val="100"/>
        <c:noMultiLvlLbl val="0"/>
      </c:catAx>
      <c:valAx>
        <c:axId val="10825565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5680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TE Spring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Sheet1!$B$2:$B$5</c:f>
              <c:numCache>
                <c:formatCode>General</c:formatCode>
                <c:ptCount val="4"/>
                <c:pt idx="0">
                  <c:v>171</c:v>
                </c:pt>
                <c:pt idx="1">
                  <c:v>93</c:v>
                </c:pt>
                <c:pt idx="2">
                  <c:v>31</c:v>
                </c:pt>
                <c:pt idx="3">
                  <c:v>45</c:v>
                </c:pt>
              </c:numCache>
            </c:numRef>
          </c:val>
          <c:extLst>
            <c:ext xmlns:c16="http://schemas.microsoft.com/office/drawing/2014/chart" uri="{C3380CC4-5D6E-409C-BE32-E72D297353CC}">
              <c16:uniqueId val="{00000000-E0F3-46D3-A9E1-3CD4761E6FF6}"/>
            </c:ext>
          </c:extLst>
        </c:ser>
        <c:ser>
          <c:idx val="1"/>
          <c:order val="1"/>
          <c:tx>
            <c:strRef>
              <c:f>Sheet1!$C$1</c:f>
              <c:strCache>
                <c:ptCount val="1"/>
                <c:pt idx="0">
                  <c:v>2021</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Sheet1!$C$2:$C$5</c:f>
              <c:numCache>
                <c:formatCode>General</c:formatCode>
                <c:ptCount val="4"/>
                <c:pt idx="0">
                  <c:v>168</c:v>
                </c:pt>
                <c:pt idx="1">
                  <c:v>99</c:v>
                </c:pt>
                <c:pt idx="2">
                  <c:v>32</c:v>
                </c:pt>
                <c:pt idx="3">
                  <c:v>36</c:v>
                </c:pt>
              </c:numCache>
            </c:numRef>
          </c:val>
          <c:extLst>
            <c:ext xmlns:c16="http://schemas.microsoft.com/office/drawing/2014/chart" uri="{C3380CC4-5D6E-409C-BE32-E72D297353CC}">
              <c16:uniqueId val="{00000001-E0F3-46D3-A9E1-3CD4761E6FF6}"/>
            </c:ext>
          </c:extLst>
        </c:ser>
        <c:ser>
          <c:idx val="2"/>
          <c:order val="2"/>
          <c:tx>
            <c:strRef>
              <c:f>Sheet1!$D$1</c:f>
              <c:strCache>
                <c:ptCount val="1"/>
                <c:pt idx="0">
                  <c:v>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Sheet1!$D$2:$D$5</c:f>
              <c:numCache>
                <c:formatCode>General</c:formatCode>
                <c:ptCount val="4"/>
                <c:pt idx="0">
                  <c:v>178</c:v>
                </c:pt>
                <c:pt idx="1">
                  <c:v>118</c:v>
                </c:pt>
                <c:pt idx="2">
                  <c:v>26</c:v>
                </c:pt>
                <c:pt idx="3">
                  <c:v>33</c:v>
                </c:pt>
              </c:numCache>
            </c:numRef>
          </c:val>
          <c:extLst>
            <c:ext xmlns:c16="http://schemas.microsoft.com/office/drawing/2014/chart" uri="{C3380CC4-5D6E-409C-BE32-E72D297353CC}">
              <c16:uniqueId val="{00000002-E0F3-46D3-A9E1-3CD4761E6FF6}"/>
            </c:ext>
          </c:extLst>
        </c:ser>
        <c:ser>
          <c:idx val="3"/>
          <c:order val="3"/>
          <c:tx>
            <c:strRef>
              <c:f>Sheet1!$E$1</c:f>
              <c:strCache>
                <c:ptCount val="1"/>
                <c:pt idx="0">
                  <c:v>2023</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Sheet1!$E$2:$E$5</c:f>
              <c:numCache>
                <c:formatCode>General</c:formatCode>
                <c:ptCount val="4"/>
                <c:pt idx="0">
                  <c:v>173</c:v>
                </c:pt>
                <c:pt idx="1">
                  <c:v>102</c:v>
                </c:pt>
                <c:pt idx="2">
                  <c:v>35</c:v>
                </c:pt>
                <c:pt idx="3">
                  <c:v>35</c:v>
                </c:pt>
              </c:numCache>
            </c:numRef>
          </c:val>
          <c:extLst>
            <c:ext xmlns:c16="http://schemas.microsoft.com/office/drawing/2014/chart" uri="{C3380CC4-5D6E-409C-BE32-E72D297353CC}">
              <c16:uniqueId val="{00000003-E0F3-46D3-A9E1-3CD4761E6FF6}"/>
            </c:ext>
          </c:extLst>
        </c:ser>
        <c:ser>
          <c:idx val="4"/>
          <c:order val="4"/>
          <c:tx>
            <c:strRef>
              <c:f>Sheet1!$F$1</c:f>
              <c:strCache>
                <c:ptCount val="1"/>
                <c:pt idx="0">
                  <c:v>2024</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Sheet1!$F$2:$F$5</c:f>
              <c:numCache>
                <c:formatCode>General</c:formatCode>
                <c:ptCount val="4"/>
                <c:pt idx="0">
                  <c:v>154</c:v>
                </c:pt>
                <c:pt idx="1">
                  <c:v>78</c:v>
                </c:pt>
                <c:pt idx="2">
                  <c:v>42</c:v>
                </c:pt>
                <c:pt idx="3">
                  <c:v>34</c:v>
                </c:pt>
              </c:numCache>
            </c:numRef>
          </c:val>
          <c:extLst>
            <c:ext xmlns:c16="http://schemas.microsoft.com/office/drawing/2014/chart" uri="{C3380CC4-5D6E-409C-BE32-E72D297353CC}">
              <c16:uniqueId val="{00000004-E0F3-46D3-A9E1-3CD4761E6FF6}"/>
            </c:ext>
          </c:extLst>
        </c:ser>
        <c:dLbls>
          <c:dLblPos val="outEnd"/>
          <c:showLegendKey val="0"/>
          <c:showVal val="1"/>
          <c:showCatName val="0"/>
          <c:showSerName val="0"/>
          <c:showPercent val="0"/>
          <c:showBubbleSize val="0"/>
        </c:dLbls>
        <c:gapWidth val="100"/>
        <c:overlap val="-24"/>
        <c:axId val="1636221567"/>
        <c:axId val="1636222527"/>
      </c:barChart>
      <c:catAx>
        <c:axId val="16362215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2527"/>
        <c:crosses val="autoZero"/>
        <c:auto val="1"/>
        <c:lblAlgn val="ctr"/>
        <c:lblOffset val="100"/>
        <c:noMultiLvlLbl val="0"/>
      </c:catAx>
      <c:valAx>
        <c:axId val="1636222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1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Fall TE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5.7497662401574806E-2"/>
          <c:y val="0.10320711717475903"/>
          <c:w val="0.92687733759842517"/>
          <c:h val="0.76748654235442038"/>
        </c:manualLayout>
      </c:layout>
      <c:barChart>
        <c:barDir val="col"/>
        <c:grouping val="clustered"/>
        <c:varyColors val="0"/>
        <c:ser>
          <c:idx val="0"/>
          <c:order val="0"/>
          <c:tx>
            <c:strRef>
              <c:f>Sheet1!$B$1</c:f>
              <c:strCache>
                <c:ptCount val="1"/>
                <c:pt idx="0">
                  <c:v>2020</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64-48F7-B154-A4A00BB9E33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64-48F7-B154-A4A00BB9E33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64-48F7-B154-A4A00BB9E33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64-48F7-B154-A4A00BB9E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Sheet1!$B$2:$B$5</c:f>
              <c:numCache>
                <c:formatCode>General</c:formatCode>
                <c:ptCount val="4"/>
                <c:pt idx="0">
                  <c:v>170</c:v>
                </c:pt>
                <c:pt idx="1">
                  <c:v>99</c:v>
                </c:pt>
                <c:pt idx="2">
                  <c:v>34</c:v>
                </c:pt>
                <c:pt idx="3">
                  <c:v>37</c:v>
                </c:pt>
              </c:numCache>
            </c:numRef>
          </c:val>
          <c:extLst>
            <c:ext xmlns:c16="http://schemas.microsoft.com/office/drawing/2014/chart" uri="{C3380CC4-5D6E-409C-BE32-E72D297353CC}">
              <c16:uniqueId val="{00000004-F864-48F7-B154-A4A00BB9E331}"/>
            </c:ext>
          </c:extLst>
        </c:ser>
        <c:ser>
          <c:idx val="1"/>
          <c:order val="1"/>
          <c:tx>
            <c:strRef>
              <c:f>Sheet1!$C$1</c:f>
              <c:strCache>
                <c:ptCount val="1"/>
                <c:pt idx="0">
                  <c:v>2021</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Sheet1!$C$2:$C$5</c:f>
              <c:numCache>
                <c:formatCode>General</c:formatCode>
                <c:ptCount val="4"/>
                <c:pt idx="0">
                  <c:v>177</c:v>
                </c:pt>
                <c:pt idx="1">
                  <c:v>111</c:v>
                </c:pt>
                <c:pt idx="2">
                  <c:v>30</c:v>
                </c:pt>
                <c:pt idx="3">
                  <c:v>36</c:v>
                </c:pt>
              </c:numCache>
            </c:numRef>
          </c:val>
          <c:extLst>
            <c:ext xmlns:c16="http://schemas.microsoft.com/office/drawing/2014/chart" uri="{C3380CC4-5D6E-409C-BE32-E72D297353CC}">
              <c16:uniqueId val="{00000005-F864-48F7-B154-A4A00BB9E331}"/>
            </c:ext>
          </c:extLst>
        </c:ser>
        <c:ser>
          <c:idx val="2"/>
          <c:order val="2"/>
          <c:tx>
            <c:strRef>
              <c:f>Sheet1!$D$1</c:f>
              <c:strCache>
                <c:ptCount val="1"/>
                <c:pt idx="0">
                  <c:v>2022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Sheet1!$D$2:$D$5</c:f>
              <c:numCache>
                <c:formatCode>General</c:formatCode>
                <c:ptCount val="4"/>
                <c:pt idx="0">
                  <c:v>189</c:v>
                </c:pt>
                <c:pt idx="1">
                  <c:v>110</c:v>
                </c:pt>
                <c:pt idx="2">
                  <c:v>39</c:v>
                </c:pt>
                <c:pt idx="3">
                  <c:v>40</c:v>
                </c:pt>
              </c:numCache>
            </c:numRef>
          </c:val>
          <c:extLst>
            <c:ext xmlns:c16="http://schemas.microsoft.com/office/drawing/2014/chart" uri="{C3380CC4-5D6E-409C-BE32-E72D297353CC}">
              <c16:uniqueId val="{00000006-F864-48F7-B154-A4A00BB9E331}"/>
            </c:ext>
          </c:extLst>
        </c:ser>
        <c:ser>
          <c:idx val="3"/>
          <c:order val="3"/>
          <c:tx>
            <c:strRef>
              <c:f>Sheet1!$E$1</c:f>
              <c:strCache>
                <c:ptCount val="1"/>
                <c:pt idx="0">
                  <c:v>2023</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Sheet1!$E$2:$E$5</c:f>
              <c:numCache>
                <c:formatCode>General</c:formatCode>
                <c:ptCount val="4"/>
                <c:pt idx="0">
                  <c:v>165</c:v>
                </c:pt>
                <c:pt idx="1">
                  <c:v>81</c:v>
                </c:pt>
                <c:pt idx="2">
                  <c:v>44</c:v>
                </c:pt>
                <c:pt idx="3">
                  <c:v>40</c:v>
                </c:pt>
              </c:numCache>
            </c:numRef>
          </c:val>
          <c:extLst>
            <c:ext xmlns:c16="http://schemas.microsoft.com/office/drawing/2014/chart" uri="{C3380CC4-5D6E-409C-BE32-E72D297353CC}">
              <c16:uniqueId val="{00000007-F864-48F7-B154-A4A00BB9E331}"/>
            </c:ext>
          </c:extLst>
        </c:ser>
        <c:ser>
          <c:idx val="4"/>
          <c:order val="4"/>
          <c:tx>
            <c:strRef>
              <c:f>Sheet1!$F$1</c:f>
              <c:strCache>
                <c:ptCount val="1"/>
                <c:pt idx="0">
                  <c:v>2024</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64-48F7-B154-A4A00BB9E33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64-48F7-B154-A4A00BB9E33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64-48F7-B154-A4A00BB9E33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64-48F7-B154-A4A00BB9E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Sheet1!$F$2:$F$5</c:f>
              <c:numCache>
                <c:formatCode>General</c:formatCode>
                <c:ptCount val="4"/>
                <c:pt idx="0">
                  <c:v>163</c:v>
                </c:pt>
                <c:pt idx="1">
                  <c:v>77</c:v>
                </c:pt>
                <c:pt idx="2">
                  <c:v>53</c:v>
                </c:pt>
                <c:pt idx="3">
                  <c:v>33</c:v>
                </c:pt>
              </c:numCache>
            </c:numRef>
          </c:val>
          <c:extLst>
            <c:ext xmlns:c16="http://schemas.microsoft.com/office/drawing/2014/chart" uri="{C3380CC4-5D6E-409C-BE32-E72D297353CC}">
              <c16:uniqueId val="{0000000C-F864-48F7-B154-A4A00BB9E331}"/>
            </c:ext>
          </c:extLst>
        </c:ser>
        <c:dLbls>
          <c:showLegendKey val="0"/>
          <c:showVal val="0"/>
          <c:showCatName val="0"/>
          <c:showSerName val="0"/>
          <c:showPercent val="0"/>
          <c:showBubbleSize val="0"/>
        </c:dLbls>
        <c:gapWidth val="100"/>
        <c:overlap val="-24"/>
        <c:axId val="1082568047"/>
        <c:axId val="1082556527"/>
      </c:barChart>
      <c:catAx>
        <c:axId val="108256804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82556527"/>
        <c:crosses val="autoZero"/>
        <c:auto val="1"/>
        <c:lblAlgn val="ctr"/>
        <c:lblOffset val="100"/>
        <c:noMultiLvlLbl val="0"/>
      </c:catAx>
      <c:valAx>
        <c:axId val="1082556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82568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ESEC/ELMN</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B45-4640-9D33-7387E094665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B45-4640-9D33-7387E094665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124</c:v>
                </c:pt>
                <c:pt idx="1">
                  <c:v>6</c:v>
                </c:pt>
              </c:numCache>
            </c:numRef>
          </c:val>
          <c:extLst>
            <c:ext xmlns:c16="http://schemas.microsoft.com/office/drawing/2014/chart" uri="{C3380CC4-5D6E-409C-BE32-E72D297353CC}">
              <c16:uniqueId val="{00000000-7255-4A75-9336-AD29F993B47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BE434-5162-484E-BBCF-3AA3B001574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F905BD2-DE0F-4C91-B3C0-0314C23015E0}">
      <dgm:prSet custT="1"/>
      <dgm:spPr/>
      <dgm:t>
        <a:bodyPr/>
        <a:lstStyle/>
        <a:p>
          <a:endParaRPr lang="en-US" sz="1400" dirty="0"/>
        </a:p>
        <a:p>
          <a:r>
            <a:rPr lang="en-US" sz="3200" dirty="0"/>
            <a:t>Effective ways to increase student engagement</a:t>
          </a:r>
        </a:p>
      </dgm:t>
    </dgm:pt>
    <dgm:pt modelId="{AD4F281C-1598-402D-AD2D-842F7B6BF5FA}" type="parTrans" cxnId="{0D748555-E41F-4016-A795-F73DF1617BF4}">
      <dgm:prSet/>
      <dgm:spPr/>
      <dgm:t>
        <a:bodyPr/>
        <a:lstStyle/>
        <a:p>
          <a:endParaRPr lang="en-US"/>
        </a:p>
      </dgm:t>
    </dgm:pt>
    <dgm:pt modelId="{60C072FC-8392-4FBE-9B41-B55115130FF2}" type="sibTrans" cxnId="{0D748555-E41F-4016-A795-F73DF1617BF4}">
      <dgm:prSet/>
      <dgm:spPr/>
      <dgm:t>
        <a:bodyPr/>
        <a:lstStyle/>
        <a:p>
          <a:endParaRPr lang="en-US"/>
        </a:p>
      </dgm:t>
    </dgm:pt>
    <dgm:pt modelId="{A16F732A-EB46-4633-B652-FC2F9B7D886A}">
      <dgm:prSet custT="1"/>
      <dgm:spPr/>
      <dgm:t>
        <a:bodyPr/>
        <a:lstStyle/>
        <a:p>
          <a:endParaRPr lang="en-US" sz="1600" dirty="0"/>
        </a:p>
        <a:p>
          <a:r>
            <a:rPr lang="en-US" sz="3200" dirty="0"/>
            <a:t>Integrating social emotional learning into instruction </a:t>
          </a:r>
        </a:p>
      </dgm:t>
    </dgm:pt>
    <dgm:pt modelId="{51146349-CE76-43CB-8ACF-EFBA18712C5F}" type="parTrans" cxnId="{4E607081-F907-40FC-BF11-70A78C4277A6}">
      <dgm:prSet/>
      <dgm:spPr/>
      <dgm:t>
        <a:bodyPr/>
        <a:lstStyle/>
        <a:p>
          <a:endParaRPr lang="en-US"/>
        </a:p>
      </dgm:t>
    </dgm:pt>
    <dgm:pt modelId="{05A35AD9-EEAF-482D-B83C-8026735BFF29}" type="sibTrans" cxnId="{4E607081-F907-40FC-BF11-70A78C4277A6}">
      <dgm:prSet/>
      <dgm:spPr/>
      <dgm:t>
        <a:bodyPr/>
        <a:lstStyle/>
        <a:p>
          <a:endParaRPr lang="en-US"/>
        </a:p>
      </dgm:t>
    </dgm:pt>
    <dgm:pt modelId="{2544FDF2-3E23-42E1-A3EC-B7FE34AD194F}">
      <dgm:prSet custT="1"/>
      <dgm:spPr/>
      <dgm:t>
        <a:bodyPr/>
        <a:lstStyle/>
        <a:p>
          <a:endParaRPr lang="en-US" sz="1600" dirty="0"/>
        </a:p>
        <a:p>
          <a:r>
            <a:rPr lang="en-US" sz="3200" dirty="0"/>
            <a:t>Trauma informed instruction: creating safe spaces</a:t>
          </a:r>
        </a:p>
      </dgm:t>
    </dgm:pt>
    <dgm:pt modelId="{C9DA6206-2408-4967-9249-86E9EA1079E3}" type="parTrans" cxnId="{CD3BA3CF-BE11-4D18-809E-BFCF5973CD93}">
      <dgm:prSet/>
      <dgm:spPr/>
      <dgm:t>
        <a:bodyPr/>
        <a:lstStyle/>
        <a:p>
          <a:endParaRPr lang="en-US"/>
        </a:p>
      </dgm:t>
    </dgm:pt>
    <dgm:pt modelId="{648B58E1-6D3F-4BC4-B24B-050062D2E399}" type="sibTrans" cxnId="{CD3BA3CF-BE11-4D18-809E-BFCF5973CD93}">
      <dgm:prSet/>
      <dgm:spPr/>
      <dgm:t>
        <a:bodyPr/>
        <a:lstStyle/>
        <a:p>
          <a:endParaRPr lang="en-US"/>
        </a:p>
      </dgm:t>
    </dgm:pt>
    <dgm:pt modelId="{5FB32633-B6C8-2D48-9810-8EF3BA1E73A5}" type="pres">
      <dgm:prSet presAssocID="{310BE434-5162-484E-BBCF-3AA3B0015747}" presName="vert0" presStyleCnt="0">
        <dgm:presLayoutVars>
          <dgm:dir/>
          <dgm:animOne val="branch"/>
          <dgm:animLvl val="lvl"/>
        </dgm:presLayoutVars>
      </dgm:prSet>
      <dgm:spPr/>
    </dgm:pt>
    <dgm:pt modelId="{93C8132D-5C9A-3E4C-9A87-8AB5BB9F6669}" type="pres">
      <dgm:prSet presAssocID="{1F905BD2-DE0F-4C91-B3C0-0314C23015E0}" presName="thickLine" presStyleLbl="alignNode1" presStyleIdx="0" presStyleCnt="3"/>
      <dgm:spPr/>
    </dgm:pt>
    <dgm:pt modelId="{2E02ED46-D881-EB43-ACBB-30968675281D}" type="pres">
      <dgm:prSet presAssocID="{1F905BD2-DE0F-4C91-B3C0-0314C23015E0}" presName="horz1" presStyleCnt="0"/>
      <dgm:spPr/>
    </dgm:pt>
    <dgm:pt modelId="{6B00A250-831B-4B4E-83EA-838FF9FDEB6A}" type="pres">
      <dgm:prSet presAssocID="{1F905BD2-DE0F-4C91-B3C0-0314C23015E0}" presName="tx1" presStyleLbl="revTx" presStyleIdx="0" presStyleCnt="3"/>
      <dgm:spPr/>
    </dgm:pt>
    <dgm:pt modelId="{E30E965E-E638-9B47-A433-4373E893A282}" type="pres">
      <dgm:prSet presAssocID="{1F905BD2-DE0F-4C91-B3C0-0314C23015E0}" presName="vert1" presStyleCnt="0"/>
      <dgm:spPr/>
    </dgm:pt>
    <dgm:pt modelId="{818E3A08-FE86-9346-B31D-FA0092809D97}" type="pres">
      <dgm:prSet presAssocID="{A16F732A-EB46-4633-B652-FC2F9B7D886A}" presName="thickLine" presStyleLbl="alignNode1" presStyleIdx="1" presStyleCnt="3"/>
      <dgm:spPr/>
    </dgm:pt>
    <dgm:pt modelId="{00871E02-5D1F-6147-AF16-E5D576DEC8CF}" type="pres">
      <dgm:prSet presAssocID="{A16F732A-EB46-4633-B652-FC2F9B7D886A}" presName="horz1" presStyleCnt="0"/>
      <dgm:spPr/>
    </dgm:pt>
    <dgm:pt modelId="{8BF4C02A-A937-6D44-8611-6F53B666B776}" type="pres">
      <dgm:prSet presAssocID="{A16F732A-EB46-4633-B652-FC2F9B7D886A}" presName="tx1" presStyleLbl="revTx" presStyleIdx="1" presStyleCnt="3"/>
      <dgm:spPr/>
    </dgm:pt>
    <dgm:pt modelId="{F2D8AE60-E243-7F46-9DFF-06A2BFA64971}" type="pres">
      <dgm:prSet presAssocID="{A16F732A-EB46-4633-B652-FC2F9B7D886A}" presName="vert1" presStyleCnt="0"/>
      <dgm:spPr/>
    </dgm:pt>
    <dgm:pt modelId="{D8EDE520-E73F-EA4E-9785-02DDD34BFA36}" type="pres">
      <dgm:prSet presAssocID="{2544FDF2-3E23-42E1-A3EC-B7FE34AD194F}" presName="thickLine" presStyleLbl="alignNode1" presStyleIdx="2" presStyleCnt="3"/>
      <dgm:spPr/>
    </dgm:pt>
    <dgm:pt modelId="{800B34A0-F2A8-5D4C-8B6F-B2CCB023D6C0}" type="pres">
      <dgm:prSet presAssocID="{2544FDF2-3E23-42E1-A3EC-B7FE34AD194F}" presName="horz1" presStyleCnt="0"/>
      <dgm:spPr/>
    </dgm:pt>
    <dgm:pt modelId="{03830AC1-A09E-1249-9427-B60001615533}" type="pres">
      <dgm:prSet presAssocID="{2544FDF2-3E23-42E1-A3EC-B7FE34AD194F}" presName="tx1" presStyleLbl="revTx" presStyleIdx="2" presStyleCnt="3"/>
      <dgm:spPr/>
    </dgm:pt>
    <dgm:pt modelId="{7BB4C768-9F0A-2945-B38E-92FE6974EC72}" type="pres">
      <dgm:prSet presAssocID="{2544FDF2-3E23-42E1-A3EC-B7FE34AD194F}" presName="vert1" presStyleCnt="0"/>
      <dgm:spPr/>
    </dgm:pt>
  </dgm:ptLst>
  <dgm:cxnLst>
    <dgm:cxn modelId="{F747301F-0911-FC4C-9A3C-A7D013AC9C8B}" type="presOf" srcId="{A16F732A-EB46-4633-B652-FC2F9B7D886A}" destId="{8BF4C02A-A937-6D44-8611-6F53B666B776}" srcOrd="0" destOrd="0" presId="urn:microsoft.com/office/officeart/2008/layout/LinedList"/>
    <dgm:cxn modelId="{1789645B-C76F-3347-9BE4-90C6EDC70D1F}" type="presOf" srcId="{310BE434-5162-484E-BBCF-3AA3B0015747}" destId="{5FB32633-B6C8-2D48-9810-8EF3BA1E73A5}" srcOrd="0" destOrd="0" presId="urn:microsoft.com/office/officeart/2008/layout/LinedList"/>
    <dgm:cxn modelId="{59852C53-E976-0644-9CCA-A2259A73AEFF}" type="presOf" srcId="{1F905BD2-DE0F-4C91-B3C0-0314C23015E0}" destId="{6B00A250-831B-4B4E-83EA-838FF9FDEB6A}" srcOrd="0" destOrd="0" presId="urn:microsoft.com/office/officeart/2008/layout/LinedList"/>
    <dgm:cxn modelId="{726CE354-954E-394A-B239-6D4AFBE0DB08}" type="presOf" srcId="{2544FDF2-3E23-42E1-A3EC-B7FE34AD194F}" destId="{03830AC1-A09E-1249-9427-B60001615533}" srcOrd="0" destOrd="0" presId="urn:microsoft.com/office/officeart/2008/layout/LinedList"/>
    <dgm:cxn modelId="{0D748555-E41F-4016-A795-F73DF1617BF4}" srcId="{310BE434-5162-484E-BBCF-3AA3B0015747}" destId="{1F905BD2-DE0F-4C91-B3C0-0314C23015E0}" srcOrd="0" destOrd="0" parTransId="{AD4F281C-1598-402D-AD2D-842F7B6BF5FA}" sibTransId="{60C072FC-8392-4FBE-9B41-B55115130FF2}"/>
    <dgm:cxn modelId="{4E607081-F907-40FC-BF11-70A78C4277A6}" srcId="{310BE434-5162-484E-BBCF-3AA3B0015747}" destId="{A16F732A-EB46-4633-B652-FC2F9B7D886A}" srcOrd="1" destOrd="0" parTransId="{51146349-CE76-43CB-8ACF-EFBA18712C5F}" sibTransId="{05A35AD9-EEAF-482D-B83C-8026735BFF29}"/>
    <dgm:cxn modelId="{CD3BA3CF-BE11-4D18-809E-BFCF5973CD93}" srcId="{310BE434-5162-484E-BBCF-3AA3B0015747}" destId="{2544FDF2-3E23-42E1-A3EC-B7FE34AD194F}" srcOrd="2" destOrd="0" parTransId="{C9DA6206-2408-4967-9249-86E9EA1079E3}" sibTransId="{648B58E1-6D3F-4BC4-B24B-050062D2E399}"/>
    <dgm:cxn modelId="{95A6FB1F-0685-6A4A-A595-A72F57FBE6ED}" type="presParOf" srcId="{5FB32633-B6C8-2D48-9810-8EF3BA1E73A5}" destId="{93C8132D-5C9A-3E4C-9A87-8AB5BB9F6669}" srcOrd="0" destOrd="0" presId="urn:microsoft.com/office/officeart/2008/layout/LinedList"/>
    <dgm:cxn modelId="{40213150-A884-7840-A0F1-8B2B4E9B4EB8}" type="presParOf" srcId="{5FB32633-B6C8-2D48-9810-8EF3BA1E73A5}" destId="{2E02ED46-D881-EB43-ACBB-30968675281D}" srcOrd="1" destOrd="0" presId="urn:microsoft.com/office/officeart/2008/layout/LinedList"/>
    <dgm:cxn modelId="{B9A58126-0EAA-7D47-8D21-3ED599E94D47}" type="presParOf" srcId="{2E02ED46-D881-EB43-ACBB-30968675281D}" destId="{6B00A250-831B-4B4E-83EA-838FF9FDEB6A}" srcOrd="0" destOrd="0" presId="urn:microsoft.com/office/officeart/2008/layout/LinedList"/>
    <dgm:cxn modelId="{D6A1EA5F-92AC-6C46-85A5-DC2F7B4362FC}" type="presParOf" srcId="{2E02ED46-D881-EB43-ACBB-30968675281D}" destId="{E30E965E-E638-9B47-A433-4373E893A282}" srcOrd="1" destOrd="0" presId="urn:microsoft.com/office/officeart/2008/layout/LinedList"/>
    <dgm:cxn modelId="{14807EE1-795E-834A-85FE-6427D0BAAC8D}" type="presParOf" srcId="{5FB32633-B6C8-2D48-9810-8EF3BA1E73A5}" destId="{818E3A08-FE86-9346-B31D-FA0092809D97}" srcOrd="2" destOrd="0" presId="urn:microsoft.com/office/officeart/2008/layout/LinedList"/>
    <dgm:cxn modelId="{1F96B750-3FD0-614D-A1C5-BFD19456E8ED}" type="presParOf" srcId="{5FB32633-B6C8-2D48-9810-8EF3BA1E73A5}" destId="{00871E02-5D1F-6147-AF16-E5D576DEC8CF}" srcOrd="3" destOrd="0" presId="urn:microsoft.com/office/officeart/2008/layout/LinedList"/>
    <dgm:cxn modelId="{907E87C9-D81B-5747-B9ED-21CF15ECBF43}" type="presParOf" srcId="{00871E02-5D1F-6147-AF16-E5D576DEC8CF}" destId="{8BF4C02A-A937-6D44-8611-6F53B666B776}" srcOrd="0" destOrd="0" presId="urn:microsoft.com/office/officeart/2008/layout/LinedList"/>
    <dgm:cxn modelId="{0432FC5A-6A67-EE48-9140-1EAB776A59FA}" type="presParOf" srcId="{00871E02-5D1F-6147-AF16-E5D576DEC8CF}" destId="{F2D8AE60-E243-7F46-9DFF-06A2BFA64971}" srcOrd="1" destOrd="0" presId="urn:microsoft.com/office/officeart/2008/layout/LinedList"/>
    <dgm:cxn modelId="{87FBAC49-FE15-0B4E-8DB4-6B8A08956E66}" type="presParOf" srcId="{5FB32633-B6C8-2D48-9810-8EF3BA1E73A5}" destId="{D8EDE520-E73F-EA4E-9785-02DDD34BFA36}" srcOrd="4" destOrd="0" presId="urn:microsoft.com/office/officeart/2008/layout/LinedList"/>
    <dgm:cxn modelId="{57941202-A58A-4749-92A4-9264094E56A7}" type="presParOf" srcId="{5FB32633-B6C8-2D48-9810-8EF3BA1E73A5}" destId="{800B34A0-F2A8-5D4C-8B6F-B2CCB023D6C0}" srcOrd="5" destOrd="0" presId="urn:microsoft.com/office/officeart/2008/layout/LinedList"/>
    <dgm:cxn modelId="{C4D6DAF2-0744-0845-BC24-3B0956081D1C}" type="presParOf" srcId="{800B34A0-F2A8-5D4C-8B6F-B2CCB023D6C0}" destId="{03830AC1-A09E-1249-9427-B60001615533}" srcOrd="0" destOrd="0" presId="urn:microsoft.com/office/officeart/2008/layout/LinedList"/>
    <dgm:cxn modelId="{F0317941-FA19-9D42-B082-9592A2437A20}" type="presParOf" srcId="{800B34A0-F2A8-5D4C-8B6F-B2CCB023D6C0}" destId="{7BB4C768-9F0A-2945-B38E-92FE6974EC7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8132D-5C9A-3E4C-9A87-8AB5BB9F6669}">
      <dsp:nvSpPr>
        <dsp:cNvPr id="0" name=""/>
        <dsp:cNvSpPr/>
      </dsp:nvSpPr>
      <dsp:spPr>
        <a:xfrm>
          <a:off x="0" y="2193"/>
          <a:ext cx="565803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00A250-831B-4B4E-83EA-838FF9FDEB6A}">
      <dsp:nvSpPr>
        <dsp:cNvPr id="0" name=""/>
        <dsp:cNvSpPr/>
      </dsp:nvSpPr>
      <dsp:spPr>
        <a:xfrm>
          <a:off x="0" y="2193"/>
          <a:ext cx="5658032" cy="1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3200" kern="1200" dirty="0"/>
            <a:t>Effective ways to increase student engagement</a:t>
          </a:r>
        </a:p>
      </dsp:txBody>
      <dsp:txXfrm>
        <a:off x="0" y="2193"/>
        <a:ext cx="5658032" cy="1496255"/>
      </dsp:txXfrm>
    </dsp:sp>
    <dsp:sp modelId="{818E3A08-FE86-9346-B31D-FA0092809D97}">
      <dsp:nvSpPr>
        <dsp:cNvPr id="0" name=""/>
        <dsp:cNvSpPr/>
      </dsp:nvSpPr>
      <dsp:spPr>
        <a:xfrm>
          <a:off x="0" y="1498448"/>
          <a:ext cx="565803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4C02A-A937-6D44-8611-6F53B666B776}">
      <dsp:nvSpPr>
        <dsp:cNvPr id="0" name=""/>
        <dsp:cNvSpPr/>
      </dsp:nvSpPr>
      <dsp:spPr>
        <a:xfrm>
          <a:off x="0" y="1498448"/>
          <a:ext cx="5658032" cy="1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3200" kern="1200" dirty="0"/>
            <a:t>Integrating social emotional learning into instruction </a:t>
          </a:r>
        </a:p>
      </dsp:txBody>
      <dsp:txXfrm>
        <a:off x="0" y="1498448"/>
        <a:ext cx="5658032" cy="1496255"/>
      </dsp:txXfrm>
    </dsp:sp>
    <dsp:sp modelId="{D8EDE520-E73F-EA4E-9785-02DDD34BFA36}">
      <dsp:nvSpPr>
        <dsp:cNvPr id="0" name=""/>
        <dsp:cNvSpPr/>
      </dsp:nvSpPr>
      <dsp:spPr>
        <a:xfrm>
          <a:off x="0" y="2994704"/>
          <a:ext cx="565803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830AC1-A09E-1249-9427-B60001615533}">
      <dsp:nvSpPr>
        <dsp:cNvPr id="0" name=""/>
        <dsp:cNvSpPr/>
      </dsp:nvSpPr>
      <dsp:spPr>
        <a:xfrm>
          <a:off x="0" y="2994704"/>
          <a:ext cx="5658032" cy="1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3200" kern="1200" dirty="0"/>
            <a:t>Trauma informed instruction: creating safe spaces</a:t>
          </a:r>
        </a:p>
      </dsp:txBody>
      <dsp:txXfrm>
        <a:off x="0" y="2994704"/>
        <a:ext cx="5658032" cy="14962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C2788-CAC2-F64E-9704-C9FC8D6ACC32}"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8A3B1-075D-DF48-9628-608A35D88FD9}" type="slidenum">
              <a:rPr lang="en-US" smtClean="0"/>
              <a:t>‹#›</a:t>
            </a:fld>
            <a:endParaRPr lang="en-US"/>
          </a:p>
        </p:txBody>
      </p:sp>
    </p:spTree>
    <p:extLst>
      <p:ext uri="{BB962C8B-B14F-4D97-AF65-F5344CB8AC3E}">
        <p14:creationId xmlns:p14="http://schemas.microsoft.com/office/powerpoint/2010/main" val="143042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1</a:t>
            </a:fld>
            <a:endParaRPr lang="en-US"/>
          </a:p>
        </p:txBody>
      </p:sp>
    </p:spTree>
    <p:extLst>
      <p:ext uri="{BB962C8B-B14F-4D97-AF65-F5344CB8AC3E}">
        <p14:creationId xmlns:p14="http://schemas.microsoft.com/office/powerpoint/2010/main" val="331164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11</a:t>
            </a:fld>
            <a:endParaRPr lang="en-US"/>
          </a:p>
        </p:txBody>
      </p:sp>
    </p:spTree>
    <p:extLst>
      <p:ext uri="{BB962C8B-B14F-4D97-AF65-F5344CB8AC3E}">
        <p14:creationId xmlns:p14="http://schemas.microsoft.com/office/powerpoint/2010/main" val="104523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12</a:t>
            </a:fld>
            <a:endParaRPr lang="en-US"/>
          </a:p>
        </p:txBody>
      </p:sp>
    </p:spTree>
    <p:extLst>
      <p:ext uri="{BB962C8B-B14F-4D97-AF65-F5344CB8AC3E}">
        <p14:creationId xmlns:p14="http://schemas.microsoft.com/office/powerpoint/2010/main" val="359965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13</a:t>
            </a:fld>
            <a:endParaRPr lang="en-US"/>
          </a:p>
        </p:txBody>
      </p:sp>
    </p:spTree>
    <p:extLst>
      <p:ext uri="{BB962C8B-B14F-4D97-AF65-F5344CB8AC3E}">
        <p14:creationId xmlns:p14="http://schemas.microsoft.com/office/powerpoint/2010/main" val="259625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14</a:t>
            </a:fld>
            <a:endParaRPr lang="en-US"/>
          </a:p>
        </p:txBody>
      </p:sp>
    </p:spTree>
    <p:extLst>
      <p:ext uri="{BB962C8B-B14F-4D97-AF65-F5344CB8AC3E}">
        <p14:creationId xmlns:p14="http://schemas.microsoft.com/office/powerpoint/2010/main" val="267347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15</a:t>
            </a:fld>
            <a:endParaRPr lang="en-US"/>
          </a:p>
        </p:txBody>
      </p:sp>
    </p:spTree>
    <p:extLst>
      <p:ext uri="{BB962C8B-B14F-4D97-AF65-F5344CB8AC3E}">
        <p14:creationId xmlns:p14="http://schemas.microsoft.com/office/powerpoint/2010/main" val="99007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16</a:t>
            </a:fld>
            <a:endParaRPr lang="en-US"/>
          </a:p>
        </p:txBody>
      </p:sp>
    </p:spTree>
    <p:extLst>
      <p:ext uri="{BB962C8B-B14F-4D97-AF65-F5344CB8AC3E}">
        <p14:creationId xmlns:p14="http://schemas.microsoft.com/office/powerpoint/2010/main" val="390111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17</a:t>
            </a:fld>
            <a:endParaRPr lang="en-US"/>
          </a:p>
        </p:txBody>
      </p:sp>
    </p:spTree>
    <p:extLst>
      <p:ext uri="{BB962C8B-B14F-4D97-AF65-F5344CB8AC3E}">
        <p14:creationId xmlns:p14="http://schemas.microsoft.com/office/powerpoint/2010/main" val="96648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20</a:t>
            </a:fld>
            <a:endParaRPr lang="en-US"/>
          </a:p>
        </p:txBody>
      </p:sp>
    </p:spTree>
    <p:extLst>
      <p:ext uri="{BB962C8B-B14F-4D97-AF65-F5344CB8AC3E}">
        <p14:creationId xmlns:p14="http://schemas.microsoft.com/office/powerpoint/2010/main" val="416843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21</a:t>
            </a:fld>
            <a:endParaRPr lang="en-US"/>
          </a:p>
        </p:txBody>
      </p:sp>
    </p:spTree>
    <p:extLst>
      <p:ext uri="{BB962C8B-B14F-4D97-AF65-F5344CB8AC3E}">
        <p14:creationId xmlns:p14="http://schemas.microsoft.com/office/powerpoint/2010/main" val="185929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22</a:t>
            </a:fld>
            <a:endParaRPr lang="en-US"/>
          </a:p>
        </p:txBody>
      </p:sp>
    </p:spTree>
    <p:extLst>
      <p:ext uri="{BB962C8B-B14F-4D97-AF65-F5344CB8AC3E}">
        <p14:creationId xmlns:p14="http://schemas.microsoft.com/office/powerpoint/2010/main" val="951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2</a:t>
            </a:fld>
            <a:endParaRPr lang="en-US"/>
          </a:p>
        </p:txBody>
      </p:sp>
    </p:spTree>
    <p:extLst>
      <p:ext uri="{BB962C8B-B14F-4D97-AF65-F5344CB8AC3E}">
        <p14:creationId xmlns:p14="http://schemas.microsoft.com/office/powerpoint/2010/main" val="415539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23</a:t>
            </a:fld>
            <a:endParaRPr lang="en-US"/>
          </a:p>
        </p:txBody>
      </p:sp>
    </p:spTree>
    <p:extLst>
      <p:ext uri="{BB962C8B-B14F-4D97-AF65-F5344CB8AC3E}">
        <p14:creationId xmlns:p14="http://schemas.microsoft.com/office/powerpoint/2010/main" val="2842630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24</a:t>
            </a:fld>
            <a:endParaRPr lang="en-US"/>
          </a:p>
        </p:txBody>
      </p:sp>
    </p:spTree>
    <p:extLst>
      <p:ext uri="{BB962C8B-B14F-4D97-AF65-F5344CB8AC3E}">
        <p14:creationId xmlns:p14="http://schemas.microsoft.com/office/powerpoint/2010/main" val="1779106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25</a:t>
            </a:fld>
            <a:endParaRPr lang="en-US"/>
          </a:p>
        </p:txBody>
      </p:sp>
    </p:spTree>
    <p:extLst>
      <p:ext uri="{BB962C8B-B14F-4D97-AF65-F5344CB8AC3E}">
        <p14:creationId xmlns:p14="http://schemas.microsoft.com/office/powerpoint/2010/main" val="525970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27</a:t>
            </a:fld>
            <a:endParaRPr lang="en-US"/>
          </a:p>
        </p:txBody>
      </p:sp>
    </p:spTree>
    <p:extLst>
      <p:ext uri="{BB962C8B-B14F-4D97-AF65-F5344CB8AC3E}">
        <p14:creationId xmlns:p14="http://schemas.microsoft.com/office/powerpoint/2010/main" val="1709727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28</a:t>
            </a:fld>
            <a:endParaRPr lang="en-US"/>
          </a:p>
        </p:txBody>
      </p:sp>
    </p:spTree>
    <p:extLst>
      <p:ext uri="{BB962C8B-B14F-4D97-AF65-F5344CB8AC3E}">
        <p14:creationId xmlns:p14="http://schemas.microsoft.com/office/powerpoint/2010/main" val="427316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29</a:t>
            </a:fld>
            <a:endParaRPr lang="en-US"/>
          </a:p>
        </p:txBody>
      </p:sp>
    </p:spTree>
    <p:extLst>
      <p:ext uri="{BB962C8B-B14F-4D97-AF65-F5344CB8AC3E}">
        <p14:creationId xmlns:p14="http://schemas.microsoft.com/office/powerpoint/2010/main" val="1114159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30</a:t>
            </a:fld>
            <a:endParaRPr lang="en-US"/>
          </a:p>
        </p:txBody>
      </p:sp>
    </p:spTree>
    <p:extLst>
      <p:ext uri="{BB962C8B-B14F-4D97-AF65-F5344CB8AC3E}">
        <p14:creationId xmlns:p14="http://schemas.microsoft.com/office/powerpoint/2010/main" val="3268246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31</a:t>
            </a:fld>
            <a:endParaRPr lang="en-US"/>
          </a:p>
        </p:txBody>
      </p:sp>
    </p:spTree>
    <p:extLst>
      <p:ext uri="{BB962C8B-B14F-4D97-AF65-F5344CB8AC3E}">
        <p14:creationId xmlns:p14="http://schemas.microsoft.com/office/powerpoint/2010/main" val="249105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32</a:t>
            </a:fld>
            <a:endParaRPr lang="en-US"/>
          </a:p>
        </p:txBody>
      </p:sp>
    </p:spTree>
    <p:extLst>
      <p:ext uri="{BB962C8B-B14F-4D97-AF65-F5344CB8AC3E}">
        <p14:creationId xmlns:p14="http://schemas.microsoft.com/office/powerpoint/2010/main" val="1909370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33</a:t>
            </a:fld>
            <a:endParaRPr lang="en-US"/>
          </a:p>
        </p:txBody>
      </p:sp>
    </p:spTree>
    <p:extLst>
      <p:ext uri="{BB962C8B-B14F-4D97-AF65-F5344CB8AC3E}">
        <p14:creationId xmlns:p14="http://schemas.microsoft.com/office/powerpoint/2010/main" val="104110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3</a:t>
            </a:fld>
            <a:endParaRPr lang="en-US"/>
          </a:p>
        </p:txBody>
      </p:sp>
    </p:spTree>
    <p:extLst>
      <p:ext uri="{BB962C8B-B14F-4D97-AF65-F5344CB8AC3E}">
        <p14:creationId xmlns:p14="http://schemas.microsoft.com/office/powerpoint/2010/main" val="276423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34</a:t>
            </a:fld>
            <a:endParaRPr lang="en-US"/>
          </a:p>
        </p:txBody>
      </p:sp>
    </p:spTree>
    <p:extLst>
      <p:ext uri="{BB962C8B-B14F-4D97-AF65-F5344CB8AC3E}">
        <p14:creationId xmlns:p14="http://schemas.microsoft.com/office/powerpoint/2010/main" val="1100996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35</a:t>
            </a:fld>
            <a:endParaRPr lang="en-US"/>
          </a:p>
        </p:txBody>
      </p:sp>
    </p:spTree>
    <p:extLst>
      <p:ext uri="{BB962C8B-B14F-4D97-AF65-F5344CB8AC3E}">
        <p14:creationId xmlns:p14="http://schemas.microsoft.com/office/powerpoint/2010/main" val="163621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36</a:t>
            </a:fld>
            <a:endParaRPr lang="en-US"/>
          </a:p>
        </p:txBody>
      </p:sp>
    </p:spTree>
    <p:extLst>
      <p:ext uri="{BB962C8B-B14F-4D97-AF65-F5344CB8AC3E}">
        <p14:creationId xmlns:p14="http://schemas.microsoft.com/office/powerpoint/2010/main" val="2525496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37</a:t>
            </a:fld>
            <a:endParaRPr lang="en-US"/>
          </a:p>
        </p:txBody>
      </p:sp>
    </p:spTree>
    <p:extLst>
      <p:ext uri="{BB962C8B-B14F-4D97-AF65-F5344CB8AC3E}">
        <p14:creationId xmlns:p14="http://schemas.microsoft.com/office/powerpoint/2010/main" val="3236228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38</a:t>
            </a:fld>
            <a:endParaRPr lang="en-US"/>
          </a:p>
        </p:txBody>
      </p:sp>
    </p:spTree>
    <p:extLst>
      <p:ext uri="{BB962C8B-B14F-4D97-AF65-F5344CB8AC3E}">
        <p14:creationId xmlns:p14="http://schemas.microsoft.com/office/powerpoint/2010/main" val="4115543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39</a:t>
            </a:fld>
            <a:endParaRPr lang="en-US"/>
          </a:p>
        </p:txBody>
      </p:sp>
    </p:spTree>
    <p:extLst>
      <p:ext uri="{BB962C8B-B14F-4D97-AF65-F5344CB8AC3E}">
        <p14:creationId xmlns:p14="http://schemas.microsoft.com/office/powerpoint/2010/main" val="2088369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40</a:t>
            </a:fld>
            <a:endParaRPr lang="en-US"/>
          </a:p>
        </p:txBody>
      </p:sp>
    </p:spTree>
    <p:extLst>
      <p:ext uri="{BB962C8B-B14F-4D97-AF65-F5344CB8AC3E}">
        <p14:creationId xmlns:p14="http://schemas.microsoft.com/office/powerpoint/2010/main" val="1952156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41</a:t>
            </a:fld>
            <a:endParaRPr lang="en-US"/>
          </a:p>
        </p:txBody>
      </p:sp>
    </p:spTree>
    <p:extLst>
      <p:ext uri="{BB962C8B-B14F-4D97-AF65-F5344CB8AC3E}">
        <p14:creationId xmlns:p14="http://schemas.microsoft.com/office/powerpoint/2010/main" val="233408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42</a:t>
            </a:fld>
            <a:endParaRPr lang="en-US"/>
          </a:p>
        </p:txBody>
      </p:sp>
    </p:spTree>
    <p:extLst>
      <p:ext uri="{BB962C8B-B14F-4D97-AF65-F5344CB8AC3E}">
        <p14:creationId xmlns:p14="http://schemas.microsoft.com/office/powerpoint/2010/main" val="220981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53</a:t>
            </a:fld>
            <a:endParaRPr lang="en-US"/>
          </a:p>
        </p:txBody>
      </p:sp>
    </p:spTree>
    <p:extLst>
      <p:ext uri="{BB962C8B-B14F-4D97-AF65-F5344CB8AC3E}">
        <p14:creationId xmlns:p14="http://schemas.microsoft.com/office/powerpoint/2010/main" val="178044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5</a:t>
            </a:fld>
            <a:endParaRPr lang="en-US"/>
          </a:p>
        </p:txBody>
      </p:sp>
    </p:spTree>
    <p:extLst>
      <p:ext uri="{BB962C8B-B14F-4D97-AF65-F5344CB8AC3E}">
        <p14:creationId xmlns:p14="http://schemas.microsoft.com/office/powerpoint/2010/main" val="165253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178A3B1-075D-DF48-9628-608A35D88FD9}" type="slidenum">
              <a:rPr lang="en-US" smtClean="0"/>
              <a:t>6</a:t>
            </a:fld>
            <a:endParaRPr lang="en-US"/>
          </a:p>
        </p:txBody>
      </p:sp>
    </p:spTree>
    <p:extLst>
      <p:ext uri="{BB962C8B-B14F-4D97-AF65-F5344CB8AC3E}">
        <p14:creationId xmlns:p14="http://schemas.microsoft.com/office/powerpoint/2010/main" val="276581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7</a:t>
            </a:fld>
            <a:endParaRPr lang="en-US"/>
          </a:p>
        </p:txBody>
      </p:sp>
    </p:spTree>
    <p:extLst>
      <p:ext uri="{BB962C8B-B14F-4D97-AF65-F5344CB8AC3E}">
        <p14:creationId xmlns:p14="http://schemas.microsoft.com/office/powerpoint/2010/main" val="350687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8</a:t>
            </a:fld>
            <a:endParaRPr lang="en-US"/>
          </a:p>
        </p:txBody>
      </p:sp>
    </p:spTree>
    <p:extLst>
      <p:ext uri="{BB962C8B-B14F-4D97-AF65-F5344CB8AC3E}">
        <p14:creationId xmlns:p14="http://schemas.microsoft.com/office/powerpoint/2010/main" val="75019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9</a:t>
            </a:fld>
            <a:endParaRPr lang="en-US"/>
          </a:p>
        </p:txBody>
      </p:sp>
    </p:spTree>
    <p:extLst>
      <p:ext uri="{BB962C8B-B14F-4D97-AF65-F5344CB8AC3E}">
        <p14:creationId xmlns:p14="http://schemas.microsoft.com/office/powerpoint/2010/main" val="324358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10</a:t>
            </a:fld>
            <a:endParaRPr lang="en-US"/>
          </a:p>
        </p:txBody>
      </p:sp>
    </p:spTree>
    <p:extLst>
      <p:ext uri="{BB962C8B-B14F-4D97-AF65-F5344CB8AC3E}">
        <p14:creationId xmlns:p14="http://schemas.microsoft.com/office/powerpoint/2010/main" val="315818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813049-3792-D748-85E4-95FC48F57BFD}"/>
              </a:ext>
            </a:extLst>
          </p:cNvPr>
          <p:cNvSpPr/>
          <p:nvPr userDrawn="1"/>
        </p:nvSpPr>
        <p:spPr>
          <a:xfrm>
            <a:off x="0" y="-8227"/>
            <a:ext cx="12192000" cy="965133"/>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002649"/>
              </a:highlight>
            </a:endParaRPr>
          </a:p>
        </p:txBody>
      </p:sp>
      <p:sp>
        <p:nvSpPr>
          <p:cNvPr id="9" name="Rectangle 8">
            <a:extLst>
              <a:ext uri="{FF2B5EF4-FFF2-40B4-BE49-F238E27FC236}">
                <a16:creationId xmlns:a16="http://schemas.microsoft.com/office/drawing/2014/main" id="{329633E7-8C73-6E4D-B817-C50CADA33116}"/>
              </a:ext>
            </a:extLst>
          </p:cNvPr>
          <p:cNvSpPr/>
          <p:nvPr userDrawn="1"/>
        </p:nvSpPr>
        <p:spPr>
          <a:xfrm>
            <a:off x="0" y="939100"/>
            <a:ext cx="12192000" cy="100740"/>
          </a:xfrm>
          <a:prstGeom prst="rect">
            <a:avLst/>
          </a:prstGeom>
          <a:solidFill>
            <a:srgbClr val="C4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4920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95F869-8272-3647-83FA-C1F89C99FA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83"/>
          <a:stretch/>
        </p:blipFill>
        <p:spPr>
          <a:xfrm>
            <a:off x="9702800" y="0"/>
            <a:ext cx="2489200" cy="6858000"/>
          </a:xfrm>
          <a:prstGeom prst="rect">
            <a:avLst/>
          </a:prstGeom>
        </p:spPr>
      </p:pic>
    </p:spTree>
    <p:extLst>
      <p:ext uri="{BB962C8B-B14F-4D97-AF65-F5344CB8AC3E}">
        <p14:creationId xmlns:p14="http://schemas.microsoft.com/office/powerpoint/2010/main" val="729817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C10C9-FA9A-5646-9956-97EB5FB0DD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741"/>
          <a:stretch/>
        </p:blipFill>
        <p:spPr>
          <a:xfrm>
            <a:off x="0" y="0"/>
            <a:ext cx="12192000" cy="1663700"/>
          </a:xfrm>
          <a:prstGeom prst="rect">
            <a:avLst/>
          </a:prstGeom>
        </p:spPr>
      </p:pic>
    </p:spTree>
    <p:extLst>
      <p:ext uri="{BB962C8B-B14F-4D97-AF65-F5344CB8AC3E}">
        <p14:creationId xmlns:p14="http://schemas.microsoft.com/office/powerpoint/2010/main" val="114447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417161-A6D6-AC45-BB9B-8B6CE442C1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83"/>
          <a:stretch/>
        </p:blipFill>
        <p:spPr>
          <a:xfrm>
            <a:off x="9093200" y="0"/>
            <a:ext cx="3098800" cy="6858000"/>
          </a:xfrm>
          <a:prstGeom prst="rect">
            <a:avLst/>
          </a:prstGeom>
        </p:spPr>
      </p:pic>
    </p:spTree>
    <p:extLst>
      <p:ext uri="{BB962C8B-B14F-4D97-AF65-F5344CB8AC3E}">
        <p14:creationId xmlns:p14="http://schemas.microsoft.com/office/powerpoint/2010/main" val="734994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101E8-9F51-BC4F-881C-C4C0F68CE3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4444"/>
          <a:stretch/>
        </p:blipFill>
        <p:spPr>
          <a:xfrm>
            <a:off x="0" y="0"/>
            <a:ext cx="12192000" cy="1752600"/>
          </a:xfrm>
          <a:prstGeom prst="rect">
            <a:avLst/>
          </a:prstGeom>
        </p:spPr>
      </p:pic>
    </p:spTree>
    <p:extLst>
      <p:ext uri="{BB962C8B-B14F-4D97-AF65-F5344CB8AC3E}">
        <p14:creationId xmlns:p14="http://schemas.microsoft.com/office/powerpoint/2010/main" val="112958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101E8-9F51-BC4F-881C-C4C0F68CE3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4444"/>
          <a:stretch/>
        </p:blipFill>
        <p:spPr>
          <a:xfrm>
            <a:off x="0" y="0"/>
            <a:ext cx="12192000" cy="1752600"/>
          </a:xfrm>
          <a:prstGeom prst="rect">
            <a:avLst/>
          </a:prstGeom>
        </p:spPr>
      </p:pic>
    </p:spTree>
    <p:extLst>
      <p:ext uri="{BB962C8B-B14F-4D97-AF65-F5344CB8AC3E}">
        <p14:creationId xmlns:p14="http://schemas.microsoft.com/office/powerpoint/2010/main" val="11295829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C10C9-FA9A-5646-9956-97EB5FB0DD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741"/>
          <a:stretch/>
        </p:blipFill>
        <p:spPr>
          <a:xfrm>
            <a:off x="0" y="0"/>
            <a:ext cx="12192000" cy="1663700"/>
          </a:xfrm>
          <a:prstGeom prst="rect">
            <a:avLst/>
          </a:prstGeom>
        </p:spPr>
      </p:pic>
    </p:spTree>
    <p:extLst>
      <p:ext uri="{BB962C8B-B14F-4D97-AF65-F5344CB8AC3E}">
        <p14:creationId xmlns:p14="http://schemas.microsoft.com/office/powerpoint/2010/main" val="1144478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C0E31-46D8-AF4C-BF5F-B3D7A147D4C4}"/>
              </a:ext>
            </a:extLst>
          </p:cNvPr>
          <p:cNvSpPr/>
          <p:nvPr userDrawn="1"/>
        </p:nvSpPr>
        <p:spPr>
          <a:xfrm>
            <a:off x="0" y="0"/>
            <a:ext cx="12192000" cy="1490597"/>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002649"/>
              </a:highlight>
            </a:endParaRPr>
          </a:p>
        </p:txBody>
      </p:sp>
      <p:sp>
        <p:nvSpPr>
          <p:cNvPr id="6" name="Rectangle 5">
            <a:extLst>
              <a:ext uri="{FF2B5EF4-FFF2-40B4-BE49-F238E27FC236}">
                <a16:creationId xmlns:a16="http://schemas.microsoft.com/office/drawing/2014/main" id="{B3C7D458-0207-7947-81A5-32D4DECB2393}"/>
              </a:ext>
            </a:extLst>
          </p:cNvPr>
          <p:cNvSpPr/>
          <p:nvPr userDrawn="1"/>
        </p:nvSpPr>
        <p:spPr>
          <a:xfrm>
            <a:off x="2088" y="1490597"/>
            <a:ext cx="12192000" cy="100740"/>
          </a:xfrm>
          <a:prstGeom prst="rect">
            <a:avLst/>
          </a:prstGeom>
          <a:solidFill>
            <a:srgbClr val="C4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2C45316-24D9-9446-A47A-CC929A609380}"/>
              </a:ext>
            </a:extLst>
          </p:cNvPr>
          <p:cNvPicPr>
            <a:picLocks noChangeAspect="1"/>
          </p:cNvPicPr>
          <p:nvPr userDrawn="1"/>
        </p:nvPicPr>
        <p:blipFill rotWithShape="1">
          <a:blip r:embed="rId2"/>
          <a:srcRect l="2013" t="4820" r="1996" b="13604"/>
          <a:stretch/>
        </p:blipFill>
        <p:spPr>
          <a:xfrm>
            <a:off x="2088" y="1591338"/>
            <a:ext cx="12189912" cy="5258736"/>
          </a:xfrm>
          <a:prstGeom prst="rect">
            <a:avLst/>
          </a:prstGeom>
        </p:spPr>
      </p:pic>
    </p:spTree>
    <p:extLst>
      <p:ext uri="{BB962C8B-B14F-4D97-AF65-F5344CB8AC3E}">
        <p14:creationId xmlns:p14="http://schemas.microsoft.com/office/powerpoint/2010/main" val="674360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02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954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E4D5E6-3A36-5E49-916A-F20D73FF4A6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9747-AC28-2C44-8C8F-C19FC7D7C7D8}" type="slidenum">
              <a:rPr lang="en-US" smtClean="0"/>
              <a:t>‹#›</a:t>
            </a:fld>
            <a:endParaRPr lang="en-US"/>
          </a:p>
        </p:txBody>
      </p:sp>
    </p:spTree>
    <p:extLst>
      <p:ext uri="{BB962C8B-B14F-4D97-AF65-F5344CB8AC3E}">
        <p14:creationId xmlns:p14="http://schemas.microsoft.com/office/powerpoint/2010/main" val="16973652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E4D5E6-3A36-5E49-916A-F20D73FF4A6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9747-AC28-2C44-8C8F-C19FC7D7C7D8}" type="slidenum">
              <a:rPr lang="en-US" smtClean="0"/>
              <a:t>‹#›</a:t>
            </a:fld>
            <a:endParaRPr lang="en-US"/>
          </a:p>
        </p:txBody>
      </p:sp>
    </p:spTree>
    <p:extLst>
      <p:ext uri="{BB962C8B-B14F-4D97-AF65-F5344CB8AC3E}">
        <p14:creationId xmlns:p14="http://schemas.microsoft.com/office/powerpoint/2010/main" val="4441832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417161-A6D6-AC45-BB9B-8B6CE442C1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83"/>
          <a:stretch/>
        </p:blipFill>
        <p:spPr>
          <a:xfrm>
            <a:off x="9093200" y="0"/>
            <a:ext cx="3098800" cy="6858000"/>
          </a:xfrm>
          <a:prstGeom prst="rect">
            <a:avLst/>
          </a:prstGeom>
        </p:spPr>
      </p:pic>
    </p:spTree>
    <p:extLst>
      <p:ext uri="{BB962C8B-B14F-4D97-AF65-F5344CB8AC3E}">
        <p14:creationId xmlns:p14="http://schemas.microsoft.com/office/powerpoint/2010/main" val="7349946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4D5E6-3A36-5E49-916A-F20D73FF4A6F}"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9747-AC28-2C44-8C8F-C19FC7D7C7D8}" type="slidenum">
              <a:rPr lang="en-US" smtClean="0"/>
              <a:t>‹#›</a:t>
            </a:fld>
            <a:endParaRPr lang="en-US"/>
          </a:p>
        </p:txBody>
      </p:sp>
    </p:spTree>
    <p:extLst>
      <p:ext uri="{BB962C8B-B14F-4D97-AF65-F5344CB8AC3E}">
        <p14:creationId xmlns:p14="http://schemas.microsoft.com/office/powerpoint/2010/main" val="5055498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3" r:id="rId5"/>
    <p:sldLayoutId id="2147483654"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4D5E6-3A36-5E49-916A-F20D73FF4A6F}"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9747-AC28-2C44-8C8F-C19FC7D7C7D8}" type="slidenum">
              <a:rPr lang="en-US" smtClean="0"/>
              <a:t>‹#›</a:t>
            </a:fld>
            <a:endParaRPr lang="en-US"/>
          </a:p>
        </p:txBody>
      </p:sp>
    </p:spTree>
    <p:extLst>
      <p:ext uri="{BB962C8B-B14F-4D97-AF65-F5344CB8AC3E}">
        <p14:creationId xmlns:p14="http://schemas.microsoft.com/office/powerpoint/2010/main" val="50554987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chart" Target="../charts/chart16.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18.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chart" Target="../charts/char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7" Type="http://schemas.openxmlformats.org/officeDocument/2006/relationships/chart" Target="../charts/chart27.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28.xml"/><Relationship Id="rId7" Type="http://schemas.openxmlformats.org/officeDocument/2006/relationships/chart" Target="../charts/chart32.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www.samford.edu/news/2024/06/Samfords-School-of-Education-Hosts-3rd-Annual-Diversity-Forum" TargetMode="External"/><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F33ED1-0566-BA42-9472-4A3CB3129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529" y="-87985"/>
            <a:ext cx="4076940" cy="1109641"/>
          </a:xfrm>
          <a:prstGeom prst="rect">
            <a:avLst/>
          </a:prstGeom>
        </p:spPr>
      </p:pic>
      <p:grpSp>
        <p:nvGrpSpPr>
          <p:cNvPr id="4" name="Group 3">
            <a:extLst>
              <a:ext uri="{FF2B5EF4-FFF2-40B4-BE49-F238E27FC236}">
                <a16:creationId xmlns:a16="http://schemas.microsoft.com/office/drawing/2014/main" id="{A1E515B1-82E6-0D4D-AF70-960F8D2D297E}"/>
              </a:ext>
            </a:extLst>
          </p:cNvPr>
          <p:cNvGrpSpPr/>
          <p:nvPr/>
        </p:nvGrpSpPr>
        <p:grpSpPr>
          <a:xfrm>
            <a:off x="-1" y="1414641"/>
            <a:ext cx="12191999" cy="2338983"/>
            <a:chOff x="-1" y="1230459"/>
            <a:chExt cx="12192000" cy="2338983"/>
          </a:xfrm>
        </p:grpSpPr>
        <p:sp>
          <p:nvSpPr>
            <p:cNvPr id="3" name="TextBox 2"/>
            <p:cNvSpPr txBox="1"/>
            <p:nvPr/>
          </p:nvSpPr>
          <p:spPr>
            <a:xfrm>
              <a:off x="4114798" y="1815116"/>
              <a:ext cx="3962400" cy="1754326"/>
            </a:xfrm>
            <a:prstGeom prst="rect">
              <a:avLst/>
            </a:prstGeom>
            <a:noFill/>
          </p:spPr>
          <p:txBody>
            <a:bodyPr wrap="square" lIns="91440" tIns="45720" rIns="91440" bIns="45720" rtlCol="0" anchor="t">
              <a:spAutoFit/>
            </a:bodyPr>
            <a:lstStyle/>
            <a:p>
              <a:pPr algn="ctr"/>
              <a:r>
                <a:rPr lang="en-US" sz="4000" dirty="0">
                  <a:solidFill>
                    <a:srgbClr val="0C2340"/>
                  </a:solidFill>
                </a:rPr>
                <a:t> </a:t>
              </a:r>
            </a:p>
            <a:p>
              <a:pPr algn="ctr"/>
              <a:r>
                <a:rPr lang="en-US" sz="4000" dirty="0">
                  <a:solidFill>
                    <a:srgbClr val="0C2340"/>
                  </a:solidFill>
                </a:rPr>
                <a:t>16 October 2024</a:t>
              </a:r>
            </a:p>
            <a:p>
              <a:pPr algn="ctr"/>
              <a:endParaRPr lang="en-US" sz="2800" dirty="0">
                <a:solidFill>
                  <a:srgbClr val="0C2340"/>
                </a:solidFill>
              </a:endParaRPr>
            </a:p>
          </p:txBody>
        </p:sp>
        <p:sp>
          <p:nvSpPr>
            <p:cNvPr id="5" name="Rectangle 4"/>
            <p:cNvSpPr/>
            <p:nvPr/>
          </p:nvSpPr>
          <p:spPr>
            <a:xfrm>
              <a:off x="-1" y="1230459"/>
              <a:ext cx="12192000" cy="1200329"/>
            </a:xfrm>
            <a:prstGeom prst="rect">
              <a:avLst/>
            </a:prstGeom>
          </p:spPr>
          <p:txBody>
            <a:bodyPr wrap="square">
              <a:spAutoFit/>
            </a:bodyPr>
            <a:lstStyle/>
            <a:p>
              <a:pPr algn="ctr"/>
              <a:r>
                <a:rPr lang="en-US" sz="7200" b="1" dirty="0">
                  <a:solidFill>
                    <a:srgbClr val="0C2340"/>
                  </a:solidFill>
                </a:rPr>
                <a:t>FALL DATA DAY </a:t>
              </a:r>
            </a:p>
          </p:txBody>
        </p:sp>
      </p:grpSp>
      <p:sp>
        <p:nvSpPr>
          <p:cNvPr id="7" name="TextBox 6">
            <a:extLst>
              <a:ext uri="{FF2B5EF4-FFF2-40B4-BE49-F238E27FC236}">
                <a16:creationId xmlns:a16="http://schemas.microsoft.com/office/drawing/2014/main" id="{42A5B024-6D8A-E57A-B73A-A003C453BB7B}"/>
              </a:ext>
            </a:extLst>
          </p:cNvPr>
          <p:cNvSpPr txBox="1"/>
          <p:nvPr/>
        </p:nvSpPr>
        <p:spPr>
          <a:xfrm>
            <a:off x="1428750" y="3933825"/>
            <a:ext cx="3581279" cy="1754326"/>
          </a:xfrm>
          <a:prstGeom prst="rect">
            <a:avLst/>
          </a:prstGeom>
          <a:noFill/>
        </p:spPr>
        <p:txBody>
          <a:bodyPr wrap="square" rtlCol="0">
            <a:spAutoFit/>
          </a:bodyPr>
          <a:lstStyle/>
          <a:p>
            <a:pPr algn="ctr"/>
            <a:r>
              <a:rPr lang="en-US" sz="3600" dirty="0"/>
              <a:t>Opening Session</a:t>
            </a:r>
          </a:p>
          <a:p>
            <a:pPr algn="ctr"/>
            <a:r>
              <a:rPr lang="en-US" sz="3600" dirty="0"/>
              <a:t>10:00 – 12:00</a:t>
            </a:r>
          </a:p>
          <a:p>
            <a:pPr algn="ctr"/>
            <a:r>
              <a:rPr lang="en-US" sz="3600" dirty="0"/>
              <a:t>OBB 232/233 </a:t>
            </a:r>
          </a:p>
        </p:txBody>
      </p:sp>
      <p:sp>
        <p:nvSpPr>
          <p:cNvPr id="8" name="TextBox 7">
            <a:extLst>
              <a:ext uri="{FF2B5EF4-FFF2-40B4-BE49-F238E27FC236}">
                <a16:creationId xmlns:a16="http://schemas.microsoft.com/office/drawing/2014/main" id="{79BB9E44-A932-C7C9-BE81-1A1BAB2A7FD9}"/>
              </a:ext>
            </a:extLst>
          </p:cNvPr>
          <p:cNvSpPr txBox="1"/>
          <p:nvPr/>
        </p:nvSpPr>
        <p:spPr>
          <a:xfrm>
            <a:off x="7648633" y="3933825"/>
            <a:ext cx="3581279" cy="1754326"/>
          </a:xfrm>
          <a:prstGeom prst="rect">
            <a:avLst/>
          </a:prstGeom>
          <a:noFill/>
        </p:spPr>
        <p:txBody>
          <a:bodyPr wrap="square" rtlCol="0">
            <a:spAutoFit/>
          </a:bodyPr>
          <a:lstStyle/>
          <a:p>
            <a:pPr algn="ctr"/>
            <a:r>
              <a:rPr lang="en-US" sz="3600" dirty="0"/>
              <a:t>Fac-Staff Lunch</a:t>
            </a:r>
          </a:p>
          <a:p>
            <a:pPr algn="ctr"/>
            <a:r>
              <a:rPr lang="en-US" sz="3600" dirty="0"/>
              <a:t>12:00 – 1:00</a:t>
            </a:r>
          </a:p>
          <a:p>
            <a:pPr algn="ctr"/>
            <a:r>
              <a:rPr lang="en-US" sz="3600" dirty="0"/>
              <a:t>ELC Commons </a:t>
            </a:r>
          </a:p>
        </p:txBody>
      </p:sp>
    </p:spTree>
    <p:extLst>
      <p:ext uri="{BB962C8B-B14F-4D97-AF65-F5344CB8AC3E}">
        <p14:creationId xmlns:p14="http://schemas.microsoft.com/office/powerpoint/2010/main" val="29176565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3192204" y="774381"/>
            <a:ext cx="60089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Entering Freshman Comparative</a:t>
            </a:r>
            <a:endParaRPr lang="en-US" sz="3200" b="1" dirty="0"/>
          </a:p>
        </p:txBody>
      </p:sp>
      <p:graphicFrame>
        <p:nvGraphicFramePr>
          <p:cNvPr id="6" name="Table 5">
            <a:extLst>
              <a:ext uri="{FF2B5EF4-FFF2-40B4-BE49-F238E27FC236}">
                <a16:creationId xmlns:a16="http://schemas.microsoft.com/office/drawing/2014/main" id="{E3983E4F-F68B-A806-5B7A-E2677628AF53}"/>
              </a:ext>
            </a:extLst>
          </p:cNvPr>
          <p:cNvGraphicFramePr>
            <a:graphicFrameLocks noGrp="1"/>
          </p:cNvGraphicFramePr>
          <p:nvPr/>
        </p:nvGraphicFramePr>
        <p:xfrm>
          <a:off x="1860330" y="1585499"/>
          <a:ext cx="8174420" cy="4388867"/>
        </p:xfrm>
        <a:graphic>
          <a:graphicData uri="http://schemas.openxmlformats.org/drawingml/2006/table">
            <a:tbl>
              <a:tblPr firstRow="1" bandRow="1">
                <a:tableStyleId>{5C22544A-7EE6-4342-B048-85BDC9FD1C3A}</a:tableStyleId>
              </a:tblPr>
              <a:tblGrid>
                <a:gridCol w="1341808">
                  <a:extLst>
                    <a:ext uri="{9D8B030D-6E8A-4147-A177-3AD203B41FA5}">
                      <a16:colId xmlns:a16="http://schemas.microsoft.com/office/drawing/2014/main" val="1011522049"/>
                    </a:ext>
                  </a:extLst>
                </a:gridCol>
                <a:gridCol w="3416306">
                  <a:extLst>
                    <a:ext uri="{9D8B030D-6E8A-4147-A177-3AD203B41FA5}">
                      <a16:colId xmlns:a16="http://schemas.microsoft.com/office/drawing/2014/main" val="2536786691"/>
                    </a:ext>
                  </a:extLst>
                </a:gridCol>
                <a:gridCol w="3416306">
                  <a:extLst>
                    <a:ext uri="{9D8B030D-6E8A-4147-A177-3AD203B41FA5}">
                      <a16:colId xmlns:a16="http://schemas.microsoft.com/office/drawing/2014/main" val="1830597047"/>
                    </a:ext>
                  </a:extLst>
                </a:gridCol>
              </a:tblGrid>
              <a:tr h="868752">
                <a:tc gridSpan="3">
                  <a:txBody>
                    <a:bodyPr/>
                    <a:lstStyle/>
                    <a:p>
                      <a:pPr algn="ctr"/>
                      <a:r>
                        <a:rPr lang="en-US" sz="3600" dirty="0"/>
                        <a:t>Samford University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13726823"/>
                  </a:ext>
                </a:extLst>
              </a:tr>
              <a:tr h="539550">
                <a:tc>
                  <a:txBody>
                    <a:bodyPr/>
                    <a:lstStyle/>
                    <a:p>
                      <a:endParaRPr lang="en-US" dirty="0"/>
                    </a:p>
                  </a:txBody>
                  <a:tcPr/>
                </a:tc>
                <a:tc>
                  <a:txBody>
                    <a:bodyPr/>
                    <a:lstStyle/>
                    <a:p>
                      <a:pPr algn="ctr"/>
                      <a:r>
                        <a:rPr lang="en-US" b="1" dirty="0"/>
                        <a:t>Freshman Class</a:t>
                      </a:r>
                    </a:p>
                  </a:txBody>
                  <a:tcPr/>
                </a:tc>
                <a:tc>
                  <a:txBody>
                    <a:bodyPr/>
                    <a:lstStyle/>
                    <a:p>
                      <a:pPr algn="ctr"/>
                      <a:r>
                        <a:rPr lang="en-US" b="1" dirty="0"/>
                        <a:t>Transfers</a:t>
                      </a:r>
                    </a:p>
                  </a:txBody>
                  <a:tcPr/>
                </a:tc>
                <a:extLst>
                  <a:ext uri="{0D108BD9-81ED-4DB2-BD59-A6C34878D82A}">
                    <a16:rowId xmlns:a16="http://schemas.microsoft.com/office/drawing/2014/main" val="1483077264"/>
                  </a:ext>
                </a:extLst>
              </a:tr>
              <a:tr h="539550">
                <a:tc>
                  <a:txBody>
                    <a:bodyPr/>
                    <a:lstStyle/>
                    <a:p>
                      <a:r>
                        <a:rPr lang="en-US" b="1" dirty="0"/>
                        <a:t>Fall 2024</a:t>
                      </a:r>
                    </a:p>
                  </a:txBody>
                  <a:tcPr/>
                </a:tc>
                <a:tc>
                  <a:txBody>
                    <a:bodyPr/>
                    <a:lstStyle/>
                    <a:p>
                      <a:pPr algn="ctr"/>
                      <a:r>
                        <a:rPr lang="en-US" b="1" dirty="0"/>
                        <a:t>1087</a:t>
                      </a:r>
                    </a:p>
                  </a:txBody>
                  <a:tcPr/>
                </a:tc>
                <a:tc>
                  <a:txBody>
                    <a:bodyPr/>
                    <a:lstStyle/>
                    <a:p>
                      <a:pPr algn="ctr"/>
                      <a:r>
                        <a:rPr lang="en-US" b="1" dirty="0"/>
                        <a:t>245</a:t>
                      </a:r>
                    </a:p>
                  </a:txBody>
                  <a:tcPr/>
                </a:tc>
                <a:extLst>
                  <a:ext uri="{0D108BD9-81ED-4DB2-BD59-A6C34878D82A}">
                    <a16:rowId xmlns:a16="http://schemas.microsoft.com/office/drawing/2014/main" val="2019907355"/>
                  </a:ext>
                </a:extLst>
              </a:tr>
              <a:tr h="539621">
                <a:tc>
                  <a:txBody>
                    <a:bodyPr/>
                    <a:lstStyle/>
                    <a:p>
                      <a:r>
                        <a:rPr lang="en-US" b="1" dirty="0"/>
                        <a:t>Fall 2023</a:t>
                      </a:r>
                    </a:p>
                  </a:txBody>
                  <a:tcPr/>
                </a:tc>
                <a:tc>
                  <a:txBody>
                    <a:bodyPr/>
                    <a:lstStyle/>
                    <a:p>
                      <a:pPr algn="ctr"/>
                      <a:r>
                        <a:rPr lang="en-US" b="1" dirty="0"/>
                        <a:t>1089</a:t>
                      </a:r>
                    </a:p>
                  </a:txBody>
                  <a:tcPr/>
                </a:tc>
                <a:tc>
                  <a:txBody>
                    <a:bodyPr/>
                    <a:lstStyle/>
                    <a:p>
                      <a:pPr algn="ctr"/>
                      <a:r>
                        <a:rPr lang="en-US" b="1" dirty="0"/>
                        <a:t>75</a:t>
                      </a:r>
                    </a:p>
                  </a:txBody>
                  <a:tcPr/>
                </a:tc>
                <a:extLst>
                  <a:ext uri="{0D108BD9-81ED-4DB2-BD59-A6C34878D82A}">
                    <a16:rowId xmlns:a16="http://schemas.microsoft.com/office/drawing/2014/main" val="1913674225"/>
                  </a:ext>
                </a:extLst>
              </a:tr>
              <a:tr h="480848">
                <a:tc>
                  <a:txBody>
                    <a:bodyPr/>
                    <a:lstStyle/>
                    <a:p>
                      <a:r>
                        <a:rPr lang="en-US" b="1" dirty="0"/>
                        <a:t>Fall 2022</a:t>
                      </a:r>
                    </a:p>
                  </a:txBody>
                  <a:tcPr/>
                </a:tc>
                <a:tc>
                  <a:txBody>
                    <a:bodyPr/>
                    <a:lstStyle/>
                    <a:p>
                      <a:pPr algn="ctr"/>
                      <a:r>
                        <a:rPr lang="en-US" b="1" dirty="0"/>
                        <a:t>972</a:t>
                      </a:r>
                    </a:p>
                  </a:txBody>
                  <a:tcPr/>
                </a:tc>
                <a:tc>
                  <a:txBody>
                    <a:bodyPr/>
                    <a:lstStyle/>
                    <a:p>
                      <a:pPr algn="ctr"/>
                      <a:r>
                        <a:rPr lang="en-US" b="1" dirty="0"/>
                        <a:t>2</a:t>
                      </a:r>
                    </a:p>
                  </a:txBody>
                  <a:tcPr/>
                </a:tc>
                <a:extLst>
                  <a:ext uri="{0D108BD9-81ED-4DB2-BD59-A6C34878D82A}">
                    <a16:rowId xmlns:a16="http://schemas.microsoft.com/office/drawing/2014/main" val="1998141477"/>
                  </a:ext>
                </a:extLst>
              </a:tr>
              <a:tr h="551794">
                <a:tc>
                  <a:txBody>
                    <a:bodyPr/>
                    <a:lstStyle/>
                    <a:p>
                      <a:r>
                        <a:rPr lang="en-US" b="1" dirty="0"/>
                        <a:t>Fall 2021</a:t>
                      </a:r>
                    </a:p>
                  </a:txBody>
                  <a:tcPr/>
                </a:tc>
                <a:tc>
                  <a:txBody>
                    <a:bodyPr/>
                    <a:lstStyle/>
                    <a:p>
                      <a:pPr algn="ctr"/>
                      <a:r>
                        <a:rPr lang="en-US" b="1" dirty="0"/>
                        <a:t>918</a:t>
                      </a:r>
                    </a:p>
                  </a:txBody>
                  <a:tcPr/>
                </a:tc>
                <a:tc>
                  <a:txBody>
                    <a:bodyPr/>
                    <a:lstStyle/>
                    <a:p>
                      <a:pPr algn="ctr"/>
                      <a:r>
                        <a:rPr lang="en-US" b="1" dirty="0"/>
                        <a:t>4</a:t>
                      </a:r>
                    </a:p>
                  </a:txBody>
                  <a:tcPr/>
                </a:tc>
                <a:extLst>
                  <a:ext uri="{0D108BD9-81ED-4DB2-BD59-A6C34878D82A}">
                    <a16:rowId xmlns:a16="http://schemas.microsoft.com/office/drawing/2014/main" val="2969097536"/>
                  </a:ext>
                </a:extLst>
              </a:tr>
              <a:tr h="868752">
                <a:tc>
                  <a:txBody>
                    <a:bodyPr/>
                    <a:lstStyle/>
                    <a:p>
                      <a:r>
                        <a:rPr lang="en-US" b="1" dirty="0"/>
                        <a:t>Fall 2020</a:t>
                      </a:r>
                    </a:p>
                  </a:txBody>
                  <a:tcPr/>
                </a:tc>
                <a:tc>
                  <a:txBody>
                    <a:bodyPr/>
                    <a:lstStyle/>
                    <a:p>
                      <a:pPr algn="ctr"/>
                      <a:r>
                        <a:rPr lang="en-US" b="1"/>
                        <a:t>971</a:t>
                      </a:r>
                      <a:endParaRPr lang="en-US" b="1" dirty="0"/>
                    </a:p>
                  </a:txBody>
                  <a:tcPr/>
                </a:tc>
                <a:tc>
                  <a:txBody>
                    <a:bodyPr/>
                    <a:lstStyle/>
                    <a:p>
                      <a:pPr algn="ctr"/>
                      <a:r>
                        <a:rPr lang="en-US" b="1" dirty="0"/>
                        <a:t>4</a:t>
                      </a:r>
                    </a:p>
                  </a:txBody>
                  <a:tcPr/>
                </a:tc>
                <a:extLst>
                  <a:ext uri="{0D108BD9-81ED-4DB2-BD59-A6C34878D82A}">
                    <a16:rowId xmlns:a16="http://schemas.microsoft.com/office/drawing/2014/main" val="664586931"/>
                  </a:ext>
                </a:extLst>
              </a:tr>
            </a:tbl>
          </a:graphicData>
        </a:graphic>
      </p:graphicFrame>
    </p:spTree>
    <p:extLst>
      <p:ext uri="{BB962C8B-B14F-4D97-AF65-F5344CB8AC3E}">
        <p14:creationId xmlns:p14="http://schemas.microsoft.com/office/powerpoint/2010/main" val="3729040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4726405" y="271536"/>
            <a:ext cx="413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Enrollment Fall 2024</a:t>
            </a:r>
            <a:endParaRPr lang="en-US" sz="2400" b="1" dirty="0"/>
          </a:p>
        </p:txBody>
      </p:sp>
      <p:graphicFrame>
        <p:nvGraphicFramePr>
          <p:cNvPr id="6" name="Table 5">
            <a:extLst>
              <a:ext uri="{FF2B5EF4-FFF2-40B4-BE49-F238E27FC236}">
                <a16:creationId xmlns:a16="http://schemas.microsoft.com/office/drawing/2014/main" id="{E3983E4F-F68B-A806-5B7A-E2677628AF53}"/>
              </a:ext>
            </a:extLst>
          </p:cNvPr>
          <p:cNvGraphicFramePr>
            <a:graphicFrameLocks noGrp="1"/>
          </p:cNvGraphicFramePr>
          <p:nvPr/>
        </p:nvGraphicFramePr>
        <p:xfrm>
          <a:off x="2846895" y="1270188"/>
          <a:ext cx="6490504" cy="3852636"/>
        </p:xfrm>
        <a:graphic>
          <a:graphicData uri="http://schemas.openxmlformats.org/drawingml/2006/table">
            <a:tbl>
              <a:tblPr firstRow="1" bandRow="1">
                <a:tableStyleId>{5C22544A-7EE6-4342-B048-85BDC9FD1C3A}</a:tableStyleId>
              </a:tblPr>
              <a:tblGrid>
                <a:gridCol w="1611983">
                  <a:extLst>
                    <a:ext uri="{9D8B030D-6E8A-4147-A177-3AD203B41FA5}">
                      <a16:colId xmlns:a16="http://schemas.microsoft.com/office/drawing/2014/main" val="1011522049"/>
                    </a:ext>
                  </a:extLst>
                </a:gridCol>
                <a:gridCol w="2169188">
                  <a:extLst>
                    <a:ext uri="{9D8B030D-6E8A-4147-A177-3AD203B41FA5}">
                      <a16:colId xmlns:a16="http://schemas.microsoft.com/office/drawing/2014/main" val="2536786691"/>
                    </a:ext>
                  </a:extLst>
                </a:gridCol>
                <a:gridCol w="2709333">
                  <a:extLst>
                    <a:ext uri="{9D8B030D-6E8A-4147-A177-3AD203B41FA5}">
                      <a16:colId xmlns:a16="http://schemas.microsoft.com/office/drawing/2014/main" val="1830597047"/>
                    </a:ext>
                  </a:extLst>
                </a:gridCol>
              </a:tblGrid>
              <a:tr h="1030620">
                <a:tc gridSpan="3">
                  <a:txBody>
                    <a:bodyPr/>
                    <a:lstStyle/>
                    <a:p>
                      <a:pPr algn="ctr"/>
                      <a:r>
                        <a:rPr lang="en-US" sz="3600" dirty="0"/>
                        <a:t>Transfers</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13726823"/>
                  </a:ext>
                </a:extLst>
              </a:tr>
              <a:tr h="575658">
                <a:tc>
                  <a:txBody>
                    <a:bodyPr/>
                    <a:lstStyle/>
                    <a:p>
                      <a:pPr algn="ctr"/>
                      <a:endParaRPr lang="en-US" dirty="0"/>
                    </a:p>
                  </a:txBody>
                  <a:tcPr/>
                </a:tc>
                <a:tc>
                  <a:txBody>
                    <a:bodyPr/>
                    <a:lstStyle/>
                    <a:p>
                      <a:pPr algn="ctr"/>
                      <a:r>
                        <a:rPr lang="en-US" dirty="0"/>
                        <a:t>Fall 2024</a:t>
                      </a:r>
                    </a:p>
                  </a:txBody>
                  <a:tcPr/>
                </a:tc>
                <a:tc>
                  <a:txBody>
                    <a:bodyPr/>
                    <a:lstStyle/>
                    <a:p>
                      <a:pPr algn="ctr"/>
                      <a:r>
                        <a:rPr lang="en-US" dirty="0"/>
                        <a:t>Fall 2023</a:t>
                      </a:r>
                    </a:p>
                  </a:txBody>
                  <a:tcPr/>
                </a:tc>
                <a:extLst>
                  <a:ext uri="{0D108BD9-81ED-4DB2-BD59-A6C34878D82A}">
                    <a16:rowId xmlns:a16="http://schemas.microsoft.com/office/drawing/2014/main" val="74370942"/>
                  </a:ext>
                </a:extLst>
              </a:tr>
              <a:tr h="575658">
                <a:tc>
                  <a:txBody>
                    <a:bodyPr/>
                    <a:lstStyle/>
                    <a:p>
                      <a:pPr algn="ctr"/>
                      <a:r>
                        <a:rPr lang="en-US" dirty="0"/>
                        <a:t>Continuing </a:t>
                      </a:r>
                    </a:p>
                    <a:p>
                      <a:pPr algn="ctr"/>
                      <a:r>
                        <a:rPr lang="en-US" dirty="0"/>
                        <a:t>Studies</a:t>
                      </a:r>
                    </a:p>
                  </a:txBody>
                  <a:tcPr/>
                </a:tc>
                <a:tc>
                  <a:txBody>
                    <a:bodyPr/>
                    <a:lstStyle/>
                    <a:p>
                      <a:pPr algn="ctr"/>
                      <a:r>
                        <a:rPr lang="en-US" dirty="0"/>
                        <a:t>10</a:t>
                      </a:r>
                    </a:p>
                  </a:txBody>
                  <a:tcPr/>
                </a:tc>
                <a:tc>
                  <a:txBody>
                    <a:bodyPr/>
                    <a:lstStyle/>
                    <a:p>
                      <a:pPr algn="ctr"/>
                      <a:r>
                        <a:rPr lang="en-US" dirty="0"/>
                        <a:t>4</a:t>
                      </a:r>
                    </a:p>
                  </a:txBody>
                  <a:tcPr/>
                </a:tc>
                <a:extLst>
                  <a:ext uri="{0D108BD9-81ED-4DB2-BD59-A6C34878D82A}">
                    <a16:rowId xmlns:a16="http://schemas.microsoft.com/office/drawing/2014/main" val="254575563"/>
                  </a:ext>
                </a:extLst>
              </a:tr>
              <a:tr h="575658">
                <a:tc>
                  <a:txBody>
                    <a:bodyPr/>
                    <a:lstStyle/>
                    <a:p>
                      <a:pPr algn="ctr"/>
                      <a:r>
                        <a:rPr lang="en-US" dirty="0"/>
                        <a:t>HDFS</a:t>
                      </a:r>
                    </a:p>
                  </a:txBody>
                  <a:tcPr/>
                </a:tc>
                <a:tc>
                  <a:txBody>
                    <a:bodyPr/>
                    <a:lstStyle/>
                    <a:p>
                      <a:pPr algn="ctr"/>
                      <a:r>
                        <a:rPr lang="en-US" dirty="0"/>
                        <a:t>1</a:t>
                      </a:r>
                    </a:p>
                  </a:txBody>
                  <a:tcPr/>
                </a:tc>
                <a:tc>
                  <a:txBody>
                    <a:bodyPr/>
                    <a:lstStyle/>
                    <a:p>
                      <a:pPr algn="ctr"/>
                      <a:r>
                        <a:rPr lang="en-US" dirty="0"/>
                        <a:t>2</a:t>
                      </a:r>
                    </a:p>
                  </a:txBody>
                  <a:tcPr/>
                </a:tc>
                <a:extLst>
                  <a:ext uri="{0D108BD9-81ED-4DB2-BD59-A6C34878D82A}">
                    <a16:rowId xmlns:a16="http://schemas.microsoft.com/office/drawing/2014/main" val="2019907355"/>
                  </a:ext>
                </a:extLst>
              </a:tr>
              <a:tr h="1030620">
                <a:tc>
                  <a:txBody>
                    <a:bodyPr/>
                    <a:lstStyle/>
                    <a:p>
                      <a:pPr algn="ctr"/>
                      <a:r>
                        <a:rPr lang="en-US" dirty="0"/>
                        <a:t>Teacher Education</a:t>
                      </a:r>
                    </a:p>
                  </a:txBody>
                  <a:tcPr/>
                </a:tc>
                <a:tc>
                  <a:txBody>
                    <a:bodyPr/>
                    <a:lstStyle/>
                    <a:p>
                      <a:pPr algn="ctr"/>
                      <a:r>
                        <a:rPr lang="en-US" dirty="0"/>
                        <a:t>11</a:t>
                      </a:r>
                    </a:p>
                  </a:txBody>
                  <a:tcPr/>
                </a:tc>
                <a:tc>
                  <a:txBody>
                    <a:bodyPr/>
                    <a:lstStyle/>
                    <a:p>
                      <a:pPr algn="ctr"/>
                      <a:r>
                        <a:rPr lang="en-US" dirty="0"/>
                        <a:t>1</a:t>
                      </a:r>
                    </a:p>
                  </a:txBody>
                  <a:tcPr/>
                </a:tc>
                <a:extLst>
                  <a:ext uri="{0D108BD9-81ED-4DB2-BD59-A6C34878D82A}">
                    <a16:rowId xmlns:a16="http://schemas.microsoft.com/office/drawing/2014/main" val="1913674225"/>
                  </a:ext>
                </a:extLst>
              </a:tr>
            </a:tbl>
          </a:graphicData>
        </a:graphic>
      </p:graphicFrame>
    </p:spTree>
    <p:extLst>
      <p:ext uri="{BB962C8B-B14F-4D97-AF65-F5344CB8AC3E}">
        <p14:creationId xmlns:p14="http://schemas.microsoft.com/office/powerpoint/2010/main" val="21612404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A5A7925-2DEC-E840-7DD5-B3151248222D}"/>
              </a:ext>
            </a:extLst>
          </p:cNvPr>
          <p:cNvGraphicFramePr/>
          <p:nvPr/>
        </p:nvGraphicFramePr>
        <p:xfrm>
          <a:off x="491435" y="719666"/>
          <a:ext cx="5273261"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66102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A5A7925-2DEC-E840-7DD5-B3151248222D}"/>
              </a:ext>
            </a:extLst>
          </p:cNvPr>
          <p:cNvGraphicFramePr/>
          <p:nvPr/>
        </p:nvGraphicFramePr>
        <p:xfrm>
          <a:off x="6096000" y="719666"/>
          <a:ext cx="4793736"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01479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A5A7925-2DEC-E840-7DD5-B3151248222D}"/>
              </a:ext>
            </a:extLst>
          </p:cNvPr>
          <p:cNvGraphicFramePr/>
          <p:nvPr/>
        </p:nvGraphicFramePr>
        <p:xfrm>
          <a:off x="5280252" y="719666"/>
          <a:ext cx="5273261"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5502CEE5-A279-0F28-C87A-9D590F6C5FC6}"/>
              </a:ext>
            </a:extLst>
          </p:cNvPr>
          <p:cNvGraphicFramePr/>
          <p:nvPr/>
        </p:nvGraphicFramePr>
        <p:xfrm>
          <a:off x="378223" y="818606"/>
          <a:ext cx="4716291" cy="53197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52087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1790133"/>
            <a:ext cx="12192000" cy="1754326"/>
          </a:xfrm>
          <a:prstGeom prst="rect">
            <a:avLst/>
          </a:prstGeom>
          <a:noFill/>
        </p:spPr>
        <p:txBody>
          <a:bodyPr wrap="square" lIns="91440" tIns="45720" rIns="91440" bIns="45720" rtlCol="0" anchor="t">
            <a:spAutoFit/>
          </a:bodyPr>
          <a:lstStyle/>
          <a:p>
            <a:pPr algn="ctr"/>
            <a:r>
              <a:rPr lang="en-US" sz="5400" b="1" dirty="0">
                <a:solidFill>
                  <a:srgbClr val="002060"/>
                </a:solidFill>
                <a:ea typeface="Arial" charset="0"/>
                <a:cs typeface="Arial"/>
              </a:rPr>
              <a:t>Teacher Education</a:t>
            </a:r>
            <a:endParaRPr lang="en-US" b="1" dirty="0"/>
          </a:p>
          <a:p>
            <a:pPr algn="ctr"/>
            <a:r>
              <a:rPr lang="en-US" sz="5400" b="1" dirty="0">
                <a:solidFill>
                  <a:srgbClr val="002060"/>
                </a:solidFill>
                <a:ea typeface="Arial" charset="0"/>
                <a:cs typeface="Arial"/>
              </a:rPr>
              <a:t>Undergraduate Enrollment</a:t>
            </a:r>
            <a:endParaRPr lang="en-US" b="1" dirty="0"/>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Mrs. Dana </a:t>
            </a:r>
            <a:r>
              <a:rPr lang="en-US" dirty="0" err="1"/>
              <a:t>Mungenast</a:t>
            </a:r>
          </a:p>
        </p:txBody>
      </p:sp>
    </p:spTree>
    <p:extLst>
      <p:ext uri="{BB962C8B-B14F-4D97-AF65-F5344CB8AC3E}">
        <p14:creationId xmlns:p14="http://schemas.microsoft.com/office/powerpoint/2010/main" val="10760252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dirty="0">
                  <a:solidFill>
                    <a:schemeClr val="bg1"/>
                  </a:solidFill>
                </a:rPr>
                <a:t>Undergraduate</a:t>
              </a:r>
            </a:p>
          </p:txBody>
        </p:sp>
      </p:grpSp>
      <p:graphicFrame>
        <p:nvGraphicFramePr>
          <p:cNvPr id="8" name="Chart 7">
            <a:extLst>
              <a:ext uri="{FF2B5EF4-FFF2-40B4-BE49-F238E27FC236}">
                <a16:creationId xmlns:a16="http://schemas.microsoft.com/office/drawing/2014/main" id="{FDC52DD6-87C3-D600-EDB3-3E4BC2606F0E}"/>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5193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graphicFrame>
        <p:nvGraphicFramePr>
          <p:cNvPr id="9" name="Chart 8">
            <a:extLst>
              <a:ext uri="{FF2B5EF4-FFF2-40B4-BE49-F238E27FC236}">
                <a16:creationId xmlns:a16="http://schemas.microsoft.com/office/drawing/2014/main" id="{8018B433-E2CE-C39F-4EB9-6938AE80270F}"/>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27479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00D438F-D28B-29E6-CC18-01EB9EF2977A}"/>
              </a:ext>
            </a:extLst>
          </p:cNvPr>
          <p:cNvGraphicFramePr/>
          <p:nvPr/>
        </p:nvGraphicFramePr>
        <p:xfrm>
          <a:off x="599089" y="719666"/>
          <a:ext cx="5226269" cy="541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DD5D5762-7E5C-1219-CFC3-CEF9EB94CDF9}"/>
              </a:ext>
            </a:extLst>
          </p:cNvPr>
          <p:cNvGraphicFramePr/>
          <p:nvPr/>
        </p:nvGraphicFramePr>
        <p:xfrm>
          <a:off x="6096000" y="761415"/>
          <a:ext cx="5226269"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5464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3828409" y="205147"/>
            <a:ext cx="6110247" cy="461665"/>
          </a:xfrm>
          <a:prstGeom prst="rect">
            <a:avLst/>
          </a:prstGeom>
          <a:noFill/>
        </p:spPr>
        <p:txBody>
          <a:bodyPr wrap="square" lIns="91440" tIns="45720" rIns="91440" bIns="45720" rtlCol="0" anchor="t">
            <a:spAutoFit/>
          </a:bodyPr>
          <a:lstStyle/>
          <a:p>
            <a:pPr algn="ctr"/>
            <a:r>
              <a:rPr lang="en-US" sz="2400" b="1" dirty="0">
                <a:solidFill>
                  <a:srgbClr val="002060"/>
                </a:solidFill>
                <a:latin typeface="Arial"/>
                <a:ea typeface="Arial" charset="0"/>
                <a:cs typeface="Arial"/>
              </a:rPr>
              <a:t>Teacher Education Fall 2024 Gender</a:t>
            </a:r>
          </a:p>
        </p:txBody>
      </p:sp>
      <p:graphicFrame>
        <p:nvGraphicFramePr>
          <p:cNvPr id="7" name="Chart 6">
            <a:extLst>
              <a:ext uri="{FF2B5EF4-FFF2-40B4-BE49-F238E27FC236}">
                <a16:creationId xmlns:a16="http://schemas.microsoft.com/office/drawing/2014/main" id="{BA9A49CB-45CD-0865-A548-60717F57C8D1}"/>
              </a:ext>
            </a:extLst>
          </p:cNvPr>
          <p:cNvGraphicFramePr/>
          <p:nvPr/>
        </p:nvGraphicFramePr>
        <p:xfrm>
          <a:off x="377824" y="1125146"/>
          <a:ext cx="5598770" cy="5351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28885BC-9C74-3E05-813E-C7E57197B10C}"/>
              </a:ext>
            </a:extLst>
          </p:cNvPr>
          <p:cNvGraphicFramePr/>
          <p:nvPr/>
        </p:nvGraphicFramePr>
        <p:xfrm>
          <a:off x="5577222" y="1121815"/>
          <a:ext cx="5598770" cy="5295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000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5417507" cy="670143"/>
            <a:chOff x="-1" y="0"/>
            <a:chExt cx="5417507" cy="670143"/>
          </a:xfrm>
        </p:grpSpPr>
        <p:sp>
          <p:nvSpPr>
            <p:cNvPr id="4" name="Pentagon 3"/>
            <p:cNvSpPr/>
            <p:nvPr/>
          </p:nvSpPr>
          <p:spPr>
            <a:xfrm>
              <a:off x="-1"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p:nvSpPr>
          <p:spPr>
            <a:xfrm>
              <a:off x="1338986" y="63432"/>
              <a:ext cx="4078520" cy="461665"/>
            </a:xfrm>
            <a:prstGeom prst="rect">
              <a:avLst/>
            </a:prstGeom>
            <a:noFill/>
          </p:spPr>
          <p:txBody>
            <a:bodyPr wrap="square" rtlCol="0">
              <a:spAutoFit/>
            </a:bodyPr>
            <a:lstStyle/>
            <a:p>
              <a:r>
                <a:rPr lang="en-US" sz="2400" b="1" dirty="0">
                  <a:solidFill>
                    <a:schemeClr val="bg1"/>
                  </a:solidFill>
                </a:rPr>
                <a:t>PRAYER</a:t>
              </a:r>
            </a:p>
          </p:txBody>
        </p:sp>
      </p:grpSp>
      <p:sp>
        <p:nvSpPr>
          <p:cNvPr id="6" name="TextBox 5">
            <a:extLst>
              <a:ext uri="{FF2B5EF4-FFF2-40B4-BE49-F238E27FC236}">
                <a16:creationId xmlns:a16="http://schemas.microsoft.com/office/drawing/2014/main" id="{14B2D0F6-5EB4-A749-B253-00A7EE371268}"/>
              </a:ext>
            </a:extLst>
          </p:cNvPr>
          <p:cNvSpPr txBox="1"/>
          <p:nvPr/>
        </p:nvSpPr>
        <p:spPr>
          <a:xfrm>
            <a:off x="1927700" y="2153245"/>
            <a:ext cx="7604231" cy="923330"/>
          </a:xfrm>
          <a:prstGeom prst="rect">
            <a:avLst/>
          </a:prstGeom>
          <a:noFill/>
        </p:spPr>
        <p:txBody>
          <a:bodyPr wrap="square" rtlCol="0">
            <a:spAutoFit/>
          </a:bodyPr>
          <a:lstStyle/>
          <a:p>
            <a:pPr algn="ctr"/>
            <a:r>
              <a:rPr lang="en-US" sz="5400" dirty="0"/>
              <a:t>Dr. Tarsha Shepard</a:t>
            </a:r>
          </a:p>
        </p:txBody>
      </p:sp>
      <p:sp>
        <p:nvSpPr>
          <p:cNvPr id="3" name="TextBox 2">
            <a:extLst>
              <a:ext uri="{FF2B5EF4-FFF2-40B4-BE49-F238E27FC236}">
                <a16:creationId xmlns:a16="http://schemas.microsoft.com/office/drawing/2014/main" id="{90658031-7922-F3AC-E66E-66E32A97CBD6}"/>
              </a:ext>
            </a:extLst>
          </p:cNvPr>
          <p:cNvSpPr txBox="1"/>
          <p:nvPr/>
        </p:nvSpPr>
        <p:spPr>
          <a:xfrm>
            <a:off x="1695979" y="3511213"/>
            <a:ext cx="8067675" cy="646331"/>
          </a:xfrm>
          <a:prstGeom prst="rect">
            <a:avLst/>
          </a:prstGeom>
          <a:noFill/>
        </p:spPr>
        <p:txBody>
          <a:bodyPr wrap="square" rtlCol="0">
            <a:spAutoFit/>
          </a:bodyPr>
          <a:lstStyle/>
          <a:p>
            <a:pPr algn="ctr"/>
            <a:r>
              <a:rPr lang="en-US" sz="3600" b="1" i="1" dirty="0">
                <a:solidFill>
                  <a:srgbClr val="002649"/>
                </a:solidFill>
              </a:rPr>
              <a:t>Opening Prayer</a:t>
            </a:r>
          </a:p>
        </p:txBody>
      </p:sp>
    </p:spTree>
    <p:extLst>
      <p:ext uri="{BB962C8B-B14F-4D97-AF65-F5344CB8AC3E}">
        <p14:creationId xmlns:p14="http://schemas.microsoft.com/office/powerpoint/2010/main" val="966002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8093"/>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3078439" y="138093"/>
            <a:ext cx="8642050" cy="954107"/>
          </a:xfrm>
          <a:prstGeom prst="rect">
            <a:avLst/>
          </a:prstGeom>
          <a:noFill/>
        </p:spPr>
        <p:txBody>
          <a:bodyPr wrap="square" lIns="91440" tIns="45720" rIns="91440" bIns="45720" rtlCol="0" anchor="t">
            <a:spAutoFit/>
          </a:bodyPr>
          <a:lstStyle/>
          <a:p>
            <a:pPr algn="ctr"/>
            <a:r>
              <a:rPr lang="en-US" sz="2800" dirty="0">
                <a:solidFill>
                  <a:srgbClr val="002060"/>
                </a:solidFill>
                <a:latin typeface="Arial"/>
                <a:ea typeface="Arial" charset="0"/>
                <a:cs typeface="Arial"/>
              </a:rPr>
              <a:t> </a:t>
            </a:r>
            <a:r>
              <a:rPr lang="en-US" sz="2800" b="1" dirty="0">
                <a:solidFill>
                  <a:srgbClr val="002060"/>
                </a:solidFill>
                <a:latin typeface="Arial"/>
                <a:ea typeface="Arial" charset="0"/>
                <a:cs typeface="Arial"/>
              </a:rPr>
              <a:t>Teacher Education Race Comparison  </a:t>
            </a:r>
          </a:p>
          <a:p>
            <a:pPr algn="ctr"/>
            <a:r>
              <a:rPr lang="en-US" sz="2800" b="1" dirty="0">
                <a:solidFill>
                  <a:srgbClr val="002060"/>
                </a:solidFill>
                <a:latin typeface="Arial"/>
                <a:ea typeface="Arial" charset="0"/>
                <a:cs typeface="Arial"/>
              </a:rPr>
              <a:t>Fall 2024</a:t>
            </a:r>
          </a:p>
        </p:txBody>
      </p:sp>
      <p:graphicFrame>
        <p:nvGraphicFramePr>
          <p:cNvPr id="10" name="Chart 9">
            <a:extLst>
              <a:ext uri="{FF2B5EF4-FFF2-40B4-BE49-F238E27FC236}">
                <a16:creationId xmlns:a16="http://schemas.microsoft.com/office/drawing/2014/main" id="{70010DC9-1ED9-02B0-D582-BF30C0E13221}"/>
              </a:ext>
            </a:extLst>
          </p:cNvPr>
          <p:cNvGraphicFramePr/>
          <p:nvPr/>
        </p:nvGraphicFramePr>
        <p:xfrm>
          <a:off x="-1" y="1069847"/>
          <a:ext cx="6719217" cy="556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E65FE361-FC66-8AB5-DC8F-B693143AA380}"/>
              </a:ext>
            </a:extLst>
          </p:cNvPr>
          <p:cNvGraphicFramePr/>
          <p:nvPr>
            <p:extLst>
              <p:ext uri="{D42A27DB-BD31-4B8C-83A1-F6EECF244321}">
                <p14:modId xmlns:p14="http://schemas.microsoft.com/office/powerpoint/2010/main" val="2225965450"/>
              </p:ext>
            </p:extLst>
          </p:nvPr>
        </p:nvGraphicFramePr>
        <p:xfrm>
          <a:off x="6608379" y="1069847"/>
          <a:ext cx="6013776" cy="55681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47549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1790133"/>
            <a:ext cx="12192000" cy="1754326"/>
          </a:xfrm>
          <a:prstGeom prst="rect">
            <a:avLst/>
          </a:prstGeom>
          <a:noFill/>
        </p:spPr>
        <p:txBody>
          <a:bodyPr wrap="square" lIns="91440" tIns="45720" rIns="91440" bIns="45720" rtlCol="0" anchor="t">
            <a:spAutoFit/>
          </a:bodyPr>
          <a:lstStyle/>
          <a:p>
            <a:pPr algn="ctr"/>
            <a:r>
              <a:rPr lang="en-US" sz="5400" b="1" dirty="0">
                <a:solidFill>
                  <a:srgbClr val="002060"/>
                </a:solidFill>
                <a:cs typeface="Arial"/>
              </a:rPr>
              <a:t>HDFS</a:t>
            </a:r>
            <a:endParaRPr lang="en-US" b="1" dirty="0"/>
          </a:p>
          <a:p>
            <a:pPr algn="ctr"/>
            <a:r>
              <a:rPr lang="en-US" sz="5400" b="1" dirty="0">
                <a:solidFill>
                  <a:srgbClr val="002060"/>
                </a:solidFill>
                <a:ea typeface="Arial" charset="0"/>
                <a:cs typeface="Arial"/>
              </a:rPr>
              <a:t>Undergraduate Enrollment</a:t>
            </a:r>
            <a:endParaRPr lang="en-US" b="1" dirty="0"/>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Dana Mungenast</a:t>
            </a:r>
          </a:p>
        </p:txBody>
      </p:sp>
    </p:spTree>
    <p:extLst>
      <p:ext uri="{BB962C8B-B14F-4D97-AF65-F5344CB8AC3E}">
        <p14:creationId xmlns:p14="http://schemas.microsoft.com/office/powerpoint/2010/main" val="3646554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8" name="Chart 7">
            <a:extLst>
              <a:ext uri="{FF2B5EF4-FFF2-40B4-BE49-F238E27FC236}">
                <a16:creationId xmlns:a16="http://schemas.microsoft.com/office/drawing/2014/main" id="{86C2144E-2F9B-A2FA-6113-339CD267F30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8756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6" name="Chart 5">
            <a:extLst>
              <a:ext uri="{FF2B5EF4-FFF2-40B4-BE49-F238E27FC236}">
                <a16:creationId xmlns:a16="http://schemas.microsoft.com/office/drawing/2014/main" id="{B30F128B-1605-18CD-19E8-BDC2A51FD89D}"/>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3001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6" name="Chart 5">
            <a:extLst>
              <a:ext uri="{FF2B5EF4-FFF2-40B4-BE49-F238E27FC236}">
                <a16:creationId xmlns:a16="http://schemas.microsoft.com/office/drawing/2014/main" id="{B30F128B-1605-18CD-19E8-BDC2A51FD89D}"/>
              </a:ext>
            </a:extLst>
          </p:cNvPr>
          <p:cNvGraphicFramePr/>
          <p:nvPr/>
        </p:nvGraphicFramePr>
        <p:xfrm>
          <a:off x="748861" y="804277"/>
          <a:ext cx="5147442" cy="59320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E484541-14BF-BE05-B5C1-62F774E89E1D}"/>
              </a:ext>
            </a:extLst>
          </p:cNvPr>
          <p:cNvGraphicFramePr/>
          <p:nvPr/>
        </p:nvGraphicFramePr>
        <p:xfrm>
          <a:off x="5983014" y="784938"/>
          <a:ext cx="5911193" cy="59513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26890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rectional sign with colorful arrows">
            <a:extLst>
              <a:ext uri="{FF2B5EF4-FFF2-40B4-BE49-F238E27FC236}">
                <a16:creationId xmlns:a16="http://schemas.microsoft.com/office/drawing/2014/main" id="{1D14AF2F-D754-98A7-7784-B2E6E6D0D4BB}"/>
              </a:ext>
            </a:extLst>
          </p:cNvPr>
          <p:cNvPicPr>
            <a:picLocks noChangeAspect="1"/>
          </p:cNvPicPr>
          <p:nvPr/>
        </p:nvPicPr>
        <p:blipFill>
          <a:blip r:embed="rId2"/>
          <a:stretch>
            <a:fillRect/>
          </a:stretch>
        </p:blipFill>
        <p:spPr>
          <a:xfrm>
            <a:off x="1031813" y="283779"/>
            <a:ext cx="10286030" cy="6858000"/>
          </a:xfrm>
          <a:prstGeom prst="rect">
            <a:avLst/>
          </a:prstGeom>
        </p:spPr>
      </p:pic>
      <p:sp>
        <p:nvSpPr>
          <p:cNvPr id="4" name="Arrow: Right 3">
            <a:extLst>
              <a:ext uri="{FF2B5EF4-FFF2-40B4-BE49-F238E27FC236}">
                <a16:creationId xmlns:a16="http://schemas.microsoft.com/office/drawing/2014/main" id="{101D5BEB-7328-B7B7-8478-955D58AC2821}"/>
              </a:ext>
            </a:extLst>
          </p:cNvPr>
          <p:cNvSpPr/>
          <p:nvPr/>
        </p:nvSpPr>
        <p:spPr>
          <a:xfrm rot="20599874">
            <a:off x="3527393" y="657462"/>
            <a:ext cx="1900371" cy="828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HDFS</a:t>
            </a:r>
          </a:p>
        </p:txBody>
      </p:sp>
      <p:sp>
        <p:nvSpPr>
          <p:cNvPr id="5" name="TextBox 4">
            <a:extLst>
              <a:ext uri="{FF2B5EF4-FFF2-40B4-BE49-F238E27FC236}">
                <a16:creationId xmlns:a16="http://schemas.microsoft.com/office/drawing/2014/main" id="{D633F737-BABC-AB37-69F8-A989369AC5E1}"/>
              </a:ext>
            </a:extLst>
          </p:cNvPr>
          <p:cNvSpPr txBox="1"/>
          <p:nvPr/>
        </p:nvSpPr>
        <p:spPr>
          <a:xfrm rot="753183">
            <a:off x="6301303" y="2064501"/>
            <a:ext cx="4650140" cy="2400657"/>
          </a:xfrm>
          <a:prstGeom prst="rect">
            <a:avLst/>
          </a:prstGeom>
          <a:noFill/>
        </p:spPr>
        <p:txBody>
          <a:bodyPr wrap="square" rtlCol="0">
            <a:spAutoFit/>
          </a:bodyPr>
          <a:lstStyle/>
          <a:p>
            <a:r>
              <a:rPr lang="en-US" sz="15000" b="1" dirty="0">
                <a:ln w="22225">
                  <a:solidFill>
                    <a:schemeClr val="accent2"/>
                  </a:solidFill>
                  <a:prstDash val="solid"/>
                </a:ln>
                <a:solidFill>
                  <a:schemeClr val="accent4">
                    <a:lumMod val="60000"/>
                    <a:lumOff val="40000"/>
                  </a:schemeClr>
                </a:solidFill>
              </a:rPr>
              <a:t>30 %</a:t>
            </a:r>
            <a:endParaRPr lang="en-US" sz="15000" dirty="0">
              <a:solidFill>
                <a:schemeClr val="accent4">
                  <a:lumMod val="60000"/>
                  <a:lumOff val="40000"/>
                </a:schemeClr>
              </a:solidFill>
            </a:endParaRPr>
          </a:p>
        </p:txBody>
      </p:sp>
    </p:spTree>
    <p:extLst>
      <p:ext uri="{BB962C8B-B14F-4D97-AF65-F5344CB8AC3E}">
        <p14:creationId xmlns:p14="http://schemas.microsoft.com/office/powerpoint/2010/main" val="19851765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sp>
        <p:nvSpPr>
          <p:cNvPr id="8" name="TextBox 7">
            <a:extLst>
              <a:ext uri="{FF2B5EF4-FFF2-40B4-BE49-F238E27FC236}">
                <a16:creationId xmlns:a16="http://schemas.microsoft.com/office/drawing/2014/main" id="{9FE3816E-D012-8747-8A59-851D07CBCEC3}"/>
              </a:ext>
            </a:extLst>
          </p:cNvPr>
          <p:cNvSpPr txBox="1"/>
          <p:nvPr/>
        </p:nvSpPr>
        <p:spPr>
          <a:xfrm>
            <a:off x="1817060" y="93199"/>
            <a:ext cx="10559475" cy="1384995"/>
          </a:xfrm>
          <a:prstGeom prst="rect">
            <a:avLst/>
          </a:prstGeom>
          <a:noFill/>
        </p:spPr>
        <p:txBody>
          <a:bodyPr wrap="square" rtlCol="0">
            <a:spAutoFit/>
          </a:bodyPr>
          <a:lstStyle/>
          <a:p>
            <a:pPr algn="ctr"/>
            <a:r>
              <a:rPr lang="en-US" sz="2800" b="1" dirty="0">
                <a:solidFill>
                  <a:srgbClr val="002649"/>
                </a:solidFill>
              </a:rPr>
              <a:t>Human Development &amp; Family Science </a:t>
            </a:r>
          </a:p>
          <a:p>
            <a:pPr algn="ctr"/>
            <a:r>
              <a:rPr lang="en-US" sz="2800" b="1" dirty="0">
                <a:solidFill>
                  <a:srgbClr val="002649"/>
                </a:solidFill>
              </a:rPr>
              <a:t>Gender Comparison</a:t>
            </a:r>
          </a:p>
          <a:p>
            <a:pPr algn="r"/>
            <a:endParaRPr lang="en-US" sz="2800" dirty="0">
              <a:solidFill>
                <a:srgbClr val="002649"/>
              </a:solidFill>
            </a:endParaRPr>
          </a:p>
        </p:txBody>
      </p:sp>
      <p:graphicFrame>
        <p:nvGraphicFramePr>
          <p:cNvPr id="6" name="Chart 5">
            <a:extLst>
              <a:ext uri="{FF2B5EF4-FFF2-40B4-BE49-F238E27FC236}">
                <a16:creationId xmlns:a16="http://schemas.microsoft.com/office/drawing/2014/main" id="{A5A4AB61-655A-D44C-C7D4-50E125248915}"/>
              </a:ext>
            </a:extLst>
          </p:cNvPr>
          <p:cNvGraphicFramePr/>
          <p:nvPr/>
        </p:nvGraphicFramePr>
        <p:xfrm>
          <a:off x="6096000" y="1164057"/>
          <a:ext cx="5598770" cy="55441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D9E8DF4-48EE-F8DC-22B7-6D0F3D5728C4}"/>
              </a:ext>
            </a:extLst>
          </p:cNvPr>
          <p:cNvGraphicFramePr/>
          <p:nvPr/>
        </p:nvGraphicFramePr>
        <p:xfrm>
          <a:off x="497230" y="1164057"/>
          <a:ext cx="5598770" cy="5600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70238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sp>
        <p:nvSpPr>
          <p:cNvPr id="8" name="TextBox 7">
            <a:extLst>
              <a:ext uri="{FF2B5EF4-FFF2-40B4-BE49-F238E27FC236}">
                <a16:creationId xmlns:a16="http://schemas.microsoft.com/office/drawing/2014/main" id="{9FE3816E-D012-8747-8A59-851D07CBCEC3}"/>
              </a:ext>
            </a:extLst>
          </p:cNvPr>
          <p:cNvSpPr txBox="1"/>
          <p:nvPr/>
        </p:nvSpPr>
        <p:spPr>
          <a:xfrm>
            <a:off x="3227110" y="614782"/>
            <a:ext cx="5737780" cy="1200329"/>
          </a:xfrm>
          <a:prstGeom prst="rect">
            <a:avLst/>
          </a:prstGeom>
          <a:noFill/>
        </p:spPr>
        <p:txBody>
          <a:bodyPr wrap="square" lIns="91440" tIns="45720" rIns="91440" bIns="45720" rtlCol="0" anchor="t">
            <a:spAutoFit/>
          </a:bodyPr>
          <a:lstStyle/>
          <a:p>
            <a:pPr algn="ctr"/>
            <a:r>
              <a:rPr lang="en-US" sz="2400" b="1" dirty="0">
                <a:solidFill>
                  <a:srgbClr val="002649"/>
                </a:solidFill>
              </a:rPr>
              <a:t>Human Development &amp; Family Science </a:t>
            </a:r>
          </a:p>
          <a:p>
            <a:pPr algn="ctr"/>
            <a:r>
              <a:rPr lang="en-US" sz="2400" b="1" dirty="0">
                <a:solidFill>
                  <a:srgbClr val="002649"/>
                </a:solidFill>
              </a:rPr>
              <a:t>Race Comparison</a:t>
            </a:r>
          </a:p>
          <a:p>
            <a:pPr algn="ctr"/>
            <a:endParaRPr lang="en-US" sz="2400" dirty="0">
              <a:solidFill>
                <a:srgbClr val="002649"/>
              </a:solidFill>
            </a:endParaRPr>
          </a:p>
        </p:txBody>
      </p:sp>
      <p:graphicFrame>
        <p:nvGraphicFramePr>
          <p:cNvPr id="7" name="Chart 6">
            <a:extLst>
              <a:ext uri="{FF2B5EF4-FFF2-40B4-BE49-F238E27FC236}">
                <a16:creationId xmlns:a16="http://schemas.microsoft.com/office/drawing/2014/main" id="{820AFC7D-45F1-F717-3EB1-807E6BC8AA2D}"/>
              </a:ext>
            </a:extLst>
          </p:cNvPr>
          <p:cNvGraphicFramePr/>
          <p:nvPr/>
        </p:nvGraphicFramePr>
        <p:xfrm>
          <a:off x="6719608" y="1319187"/>
          <a:ext cx="5598770" cy="5351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C54F6E4-74A0-B3F3-E3E3-ADAFD015371A}"/>
              </a:ext>
            </a:extLst>
          </p:cNvPr>
          <p:cNvGraphicFramePr/>
          <p:nvPr/>
        </p:nvGraphicFramePr>
        <p:xfrm>
          <a:off x="554422" y="1319187"/>
          <a:ext cx="5737780" cy="53510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80883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8587"/>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3367820" y="547897"/>
            <a:ext cx="5242036" cy="584775"/>
          </a:xfrm>
          <a:prstGeom prst="rect">
            <a:avLst/>
          </a:prstGeom>
          <a:noFill/>
        </p:spPr>
        <p:txBody>
          <a:bodyPr wrap="square" lIns="91440" tIns="45720" rIns="91440" bIns="45720" rtlCol="0" anchor="t">
            <a:spAutoFit/>
          </a:bodyPr>
          <a:lstStyle/>
          <a:p>
            <a:pPr algn="ctr"/>
            <a:r>
              <a:rPr lang="en-US" sz="3200" b="1" dirty="0">
                <a:solidFill>
                  <a:srgbClr val="002060"/>
                </a:solidFill>
                <a:latin typeface="Arial"/>
                <a:ea typeface="Arial" charset="0"/>
                <a:cs typeface="Arial"/>
              </a:rPr>
              <a:t>Fall 2024</a:t>
            </a:r>
          </a:p>
        </p:txBody>
      </p:sp>
      <p:graphicFrame>
        <p:nvGraphicFramePr>
          <p:cNvPr id="11" name="Table 11">
            <a:extLst>
              <a:ext uri="{FF2B5EF4-FFF2-40B4-BE49-F238E27FC236}">
                <a16:creationId xmlns:a16="http://schemas.microsoft.com/office/drawing/2014/main" id="{534B93E6-E637-6E4C-8B9C-6E4704650052}"/>
              </a:ext>
            </a:extLst>
          </p:cNvPr>
          <p:cNvGraphicFramePr>
            <a:graphicFrameLocks noGrp="1"/>
          </p:cNvGraphicFramePr>
          <p:nvPr/>
        </p:nvGraphicFramePr>
        <p:xfrm>
          <a:off x="1560970" y="1620314"/>
          <a:ext cx="8855736" cy="4580464"/>
        </p:xfrm>
        <a:graphic>
          <a:graphicData uri="http://schemas.openxmlformats.org/drawingml/2006/table">
            <a:tbl>
              <a:tblPr firstRow="1" bandRow="1">
                <a:tableStyleId>{5C22544A-7EE6-4342-B048-85BDC9FD1C3A}</a:tableStyleId>
              </a:tblPr>
              <a:tblGrid>
                <a:gridCol w="4427868">
                  <a:extLst>
                    <a:ext uri="{9D8B030D-6E8A-4147-A177-3AD203B41FA5}">
                      <a16:colId xmlns:a16="http://schemas.microsoft.com/office/drawing/2014/main" val="1153021503"/>
                    </a:ext>
                  </a:extLst>
                </a:gridCol>
                <a:gridCol w="4427868">
                  <a:extLst>
                    <a:ext uri="{9D8B030D-6E8A-4147-A177-3AD203B41FA5}">
                      <a16:colId xmlns:a16="http://schemas.microsoft.com/office/drawing/2014/main" val="2620834596"/>
                    </a:ext>
                  </a:extLst>
                </a:gridCol>
              </a:tblGrid>
              <a:tr h="622132">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Undergraduate</a:t>
                      </a:r>
                    </a:p>
                    <a:p>
                      <a:pPr algn="ctr"/>
                      <a:endParaRPr lang="en-US" dirty="0">
                        <a:solidFill>
                          <a:schemeClr val="bg1"/>
                        </a:solidFill>
                      </a:endParaRPr>
                    </a:p>
                  </a:txBody>
                  <a:tcPr>
                    <a:solidFill>
                      <a:srgbClr val="002649"/>
                    </a:solidFill>
                  </a:tcPr>
                </a:tc>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Recruitment Activities</a:t>
                      </a:r>
                      <a:endParaRPr lang="en-US" dirty="0">
                        <a:solidFill>
                          <a:schemeClr val="bg1"/>
                        </a:solidFill>
                      </a:endParaRPr>
                    </a:p>
                  </a:txBody>
                  <a:tcPr>
                    <a:solidFill>
                      <a:srgbClr val="002649"/>
                    </a:solidFill>
                  </a:tcPr>
                </a:tc>
                <a:extLst>
                  <a:ext uri="{0D108BD9-81ED-4DB2-BD59-A6C34878D82A}">
                    <a16:rowId xmlns:a16="http://schemas.microsoft.com/office/drawing/2014/main" val="3300906642"/>
                  </a:ext>
                </a:extLst>
              </a:tr>
              <a:tr h="922864">
                <a:tc>
                  <a:txBody>
                    <a:bodyPr/>
                    <a:lstStyle/>
                    <a:p>
                      <a:pPr algn="ctr"/>
                      <a:r>
                        <a:rPr lang="en-US" sz="2400" dirty="0"/>
                        <a:t>Williamson Co. College Fair</a:t>
                      </a:r>
                    </a:p>
                    <a:p>
                      <a:pPr algn="ctr"/>
                      <a:r>
                        <a:rPr lang="en-US" sz="2400" dirty="0"/>
                        <a:t>Nashville, TN</a:t>
                      </a:r>
                    </a:p>
                  </a:txBody>
                  <a:tcPr/>
                </a:tc>
                <a:tc>
                  <a:txBody>
                    <a:bodyPr/>
                    <a:lstStyle/>
                    <a:p>
                      <a:pPr algn="ctr"/>
                      <a:r>
                        <a:rPr lang="en-US" sz="2400" dirty="0"/>
                        <a:t>Birmingham National Association for College Admission Counseling Fair</a:t>
                      </a:r>
                    </a:p>
                    <a:p>
                      <a:pPr algn="ctr"/>
                      <a:endParaRPr lang="en-US" sz="2400" dirty="0"/>
                    </a:p>
                  </a:txBody>
                  <a:tcPr/>
                </a:tc>
                <a:extLst>
                  <a:ext uri="{0D108BD9-81ED-4DB2-BD59-A6C34878D82A}">
                    <a16:rowId xmlns:a16="http://schemas.microsoft.com/office/drawing/2014/main" val="2530294061"/>
                  </a:ext>
                </a:extLst>
              </a:tr>
              <a:tr h="922864">
                <a:tc>
                  <a:txBody>
                    <a:bodyPr/>
                    <a:lstStyle/>
                    <a:p>
                      <a:pPr algn="ctr"/>
                      <a:r>
                        <a:rPr lang="en-US" sz="2400" dirty="0"/>
                        <a:t>Preview Days</a:t>
                      </a:r>
                    </a:p>
                  </a:txBody>
                  <a:tcPr/>
                </a:tc>
                <a:tc>
                  <a:txBody>
                    <a:bodyPr/>
                    <a:lstStyle/>
                    <a:p>
                      <a:pPr algn="ctr"/>
                      <a:r>
                        <a:rPr lang="en-US" sz="2400" dirty="0"/>
                        <a:t>Walker Co. </a:t>
                      </a:r>
                    </a:p>
                  </a:txBody>
                  <a:tcPr/>
                </a:tc>
                <a:extLst>
                  <a:ext uri="{0D108BD9-81ED-4DB2-BD59-A6C34878D82A}">
                    <a16:rowId xmlns:a16="http://schemas.microsoft.com/office/drawing/2014/main" val="3236287094"/>
                  </a:ext>
                </a:extLst>
              </a:tr>
              <a:tr h="922864">
                <a:tc>
                  <a:txBody>
                    <a:bodyPr/>
                    <a:lstStyle/>
                    <a:p>
                      <a:pPr algn="ctr"/>
                      <a:r>
                        <a:rPr lang="en-US" sz="2400"/>
                        <a:t>Prospective Student Visits</a:t>
                      </a:r>
                    </a:p>
                  </a:txBody>
                  <a:tcPr/>
                </a:tc>
                <a:tc>
                  <a:txBody>
                    <a:bodyPr/>
                    <a:lstStyle/>
                    <a:p>
                      <a:pPr algn="ctr"/>
                      <a:r>
                        <a:rPr lang="en-US" sz="2400" dirty="0"/>
                        <a:t>Thompson High School Education Academy Advisory Council and District Meeting</a:t>
                      </a:r>
                    </a:p>
                  </a:txBody>
                  <a:tcPr/>
                </a:tc>
                <a:extLst>
                  <a:ext uri="{0D108BD9-81ED-4DB2-BD59-A6C34878D82A}">
                    <a16:rowId xmlns:a16="http://schemas.microsoft.com/office/drawing/2014/main" val="1448145502"/>
                  </a:ext>
                </a:extLst>
              </a:tr>
            </a:tbl>
          </a:graphicData>
        </a:graphic>
      </p:graphicFrame>
    </p:spTree>
    <p:extLst>
      <p:ext uri="{BB962C8B-B14F-4D97-AF65-F5344CB8AC3E}">
        <p14:creationId xmlns:p14="http://schemas.microsoft.com/office/powerpoint/2010/main" val="398049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2608572"/>
            <a:ext cx="12192000" cy="923330"/>
          </a:xfrm>
          <a:prstGeom prst="rect">
            <a:avLst/>
          </a:prstGeom>
          <a:noFill/>
        </p:spPr>
        <p:txBody>
          <a:bodyPr wrap="square" rtlCol="0">
            <a:spAutoFit/>
          </a:bodyPr>
          <a:lstStyle/>
          <a:p>
            <a:pPr algn="ctr"/>
            <a:r>
              <a:rPr lang="en-US" sz="5400" b="1" dirty="0">
                <a:solidFill>
                  <a:srgbClr val="002060"/>
                </a:solidFill>
                <a:ea typeface="Arial" charset="0"/>
                <a:cs typeface="Arial" charset="0"/>
              </a:rPr>
              <a:t>Graduate</a:t>
            </a:r>
          </a:p>
        </p:txBody>
      </p:sp>
      <p:sp>
        <p:nvSpPr>
          <p:cNvPr id="3" name="Text Placeholder 6">
            <a:extLst>
              <a:ext uri="{FF2B5EF4-FFF2-40B4-BE49-F238E27FC236}">
                <a16:creationId xmlns:a16="http://schemas.microsoft.com/office/drawing/2014/main" id="{69E0962F-AE7E-D2A7-4D08-FB970FAFE395}"/>
              </a:ext>
            </a:extLst>
          </p:cNvPr>
          <p:cNvSpPr txBox="1">
            <a:spLocks/>
          </p:cNvSpPr>
          <p:nvPr/>
        </p:nvSpPr>
        <p:spPr>
          <a:xfrm>
            <a:off x="3125376" y="3700715"/>
            <a:ext cx="5941248" cy="63656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Marcie Harchuck</a:t>
            </a:r>
          </a:p>
        </p:txBody>
      </p:sp>
    </p:spTree>
    <p:extLst>
      <p:ext uri="{BB962C8B-B14F-4D97-AF65-F5344CB8AC3E}">
        <p14:creationId xmlns:p14="http://schemas.microsoft.com/office/powerpoint/2010/main" val="30494713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BB082-77C9-7B4B-8689-EA69768CA674}"/>
              </a:ext>
            </a:extLst>
          </p:cNvPr>
          <p:cNvSpPr txBox="1"/>
          <p:nvPr/>
        </p:nvSpPr>
        <p:spPr>
          <a:xfrm>
            <a:off x="-1204101" y="889266"/>
            <a:ext cx="12192000" cy="1107996"/>
          </a:xfrm>
          <a:prstGeom prst="rect">
            <a:avLst/>
          </a:prstGeom>
          <a:noFill/>
        </p:spPr>
        <p:txBody>
          <a:bodyPr wrap="square" rtlCol="0">
            <a:spAutoFit/>
          </a:bodyPr>
          <a:lstStyle/>
          <a:p>
            <a:pPr algn="ctr"/>
            <a:r>
              <a:rPr lang="en-US" sz="6600" dirty="0">
                <a:solidFill>
                  <a:srgbClr val="002649"/>
                </a:solidFill>
              </a:rPr>
              <a:t> </a:t>
            </a:r>
            <a:r>
              <a:rPr lang="en-US" sz="6600" b="1" dirty="0">
                <a:solidFill>
                  <a:srgbClr val="002649"/>
                </a:solidFill>
              </a:rPr>
              <a:t>HDFS and Diversity </a:t>
            </a:r>
            <a:endParaRPr lang="en-US" sz="4000" b="1" dirty="0">
              <a:solidFill>
                <a:srgbClr val="002649"/>
              </a:solidFill>
            </a:endParaRPr>
          </a:p>
        </p:txBody>
      </p:sp>
      <p:sp>
        <p:nvSpPr>
          <p:cNvPr id="4" name="Text Placeholder 6">
            <a:extLst>
              <a:ext uri="{FF2B5EF4-FFF2-40B4-BE49-F238E27FC236}">
                <a16:creationId xmlns:a16="http://schemas.microsoft.com/office/drawing/2014/main" id="{C9E5BA76-3108-7352-CA7E-BAECD22D2793}"/>
              </a:ext>
            </a:extLst>
          </p:cNvPr>
          <p:cNvSpPr txBox="1">
            <a:spLocks/>
          </p:cNvSpPr>
          <p:nvPr/>
        </p:nvSpPr>
        <p:spPr>
          <a:xfrm>
            <a:off x="2827847" y="3198809"/>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dirty="0"/>
              <a:t>Dr. Celeste Hill</a:t>
            </a:r>
          </a:p>
        </p:txBody>
      </p:sp>
    </p:spTree>
    <p:extLst>
      <p:ext uri="{BB962C8B-B14F-4D97-AF65-F5344CB8AC3E}">
        <p14:creationId xmlns:p14="http://schemas.microsoft.com/office/powerpoint/2010/main" val="3997345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FDE663-9976-7344-8389-247CDF9357E5}"/>
              </a:ext>
            </a:extLst>
          </p:cNvPr>
          <p:cNvGrpSpPr/>
          <p:nvPr/>
        </p:nvGrpSpPr>
        <p:grpSpPr>
          <a:xfrm>
            <a:off x="398772" y="1217991"/>
            <a:ext cx="10728434" cy="3590651"/>
            <a:chOff x="136125" y="1354179"/>
            <a:chExt cx="10728434" cy="3590651"/>
          </a:xfrm>
        </p:grpSpPr>
        <p:grpSp>
          <p:nvGrpSpPr>
            <p:cNvPr id="2" name="Group 1">
              <a:extLst>
                <a:ext uri="{FF2B5EF4-FFF2-40B4-BE49-F238E27FC236}">
                  <a16:creationId xmlns:a16="http://schemas.microsoft.com/office/drawing/2014/main" id="{C6182CAE-B418-564C-BAD9-17869804B47E}"/>
                </a:ext>
              </a:extLst>
            </p:cNvPr>
            <p:cNvGrpSpPr/>
            <p:nvPr/>
          </p:nvGrpSpPr>
          <p:grpSpPr>
            <a:xfrm>
              <a:off x="136125" y="1354179"/>
              <a:ext cx="5080109" cy="3590651"/>
              <a:chOff x="777766" y="1392620"/>
              <a:chExt cx="5080109" cy="3590651"/>
            </a:xfrm>
          </p:grpSpPr>
          <p:sp>
            <p:nvSpPr>
              <p:cNvPr id="3" name="TextBox 2">
                <a:extLst>
                  <a:ext uri="{FF2B5EF4-FFF2-40B4-BE49-F238E27FC236}">
                    <a16:creationId xmlns:a16="http://schemas.microsoft.com/office/drawing/2014/main" id="{A1BCE71E-7A87-5C4A-B46F-428776DF2107}"/>
                  </a:ext>
                </a:extLst>
              </p:cNvPr>
              <p:cNvSpPr txBox="1"/>
              <p:nvPr/>
            </p:nvSpPr>
            <p:spPr>
              <a:xfrm>
                <a:off x="777766" y="1392620"/>
                <a:ext cx="5080109" cy="646331"/>
              </a:xfrm>
              <a:prstGeom prst="rect">
                <a:avLst/>
              </a:prstGeom>
              <a:noFill/>
            </p:spPr>
            <p:txBody>
              <a:bodyPr wrap="square" rtlCol="0">
                <a:spAutoFit/>
              </a:bodyPr>
              <a:lstStyle/>
              <a:p>
                <a:r>
                  <a:rPr lang="en-US" sz="3600" dirty="0"/>
                  <a:t>	</a:t>
                </a:r>
              </a:p>
            </p:txBody>
          </p:sp>
          <p:sp>
            <p:nvSpPr>
              <p:cNvPr id="4" name="TextBox 3">
                <a:extLst>
                  <a:ext uri="{FF2B5EF4-FFF2-40B4-BE49-F238E27FC236}">
                    <a16:creationId xmlns:a16="http://schemas.microsoft.com/office/drawing/2014/main" id="{9180F542-C559-ED4D-BE73-6AF4316DB1F3}"/>
                  </a:ext>
                </a:extLst>
              </p:cNvPr>
              <p:cNvSpPr txBox="1"/>
              <p:nvPr/>
            </p:nvSpPr>
            <p:spPr>
              <a:xfrm>
                <a:off x="962025" y="2828835"/>
                <a:ext cx="4838700" cy="2154436"/>
              </a:xfrm>
              <a:prstGeom prst="rect">
                <a:avLst/>
              </a:prstGeom>
              <a:noFill/>
            </p:spPr>
            <p:txBody>
              <a:bodyPr wrap="square" rtlCol="0">
                <a:spAutoFit/>
              </a:bodyPr>
              <a:lstStyle/>
              <a:p>
                <a:pPr marL="285750" indent="-285750">
                  <a:buFont typeface="Arial" panose="020B0604020202020204" pitchFamily="34" charset="0"/>
                  <a:buChar char="•"/>
                </a:pPr>
                <a:r>
                  <a:rPr lang="en-US" sz="2200" dirty="0"/>
                  <a:t>EDD			n/a</a:t>
                </a:r>
              </a:p>
              <a:p>
                <a:pPr marL="285750" indent="-285750">
                  <a:buFont typeface="Arial" panose="020B0604020202020204" pitchFamily="34" charset="0"/>
                  <a:buChar char="•"/>
                </a:pPr>
                <a:r>
                  <a:rPr lang="en-US" sz="2200" dirty="0"/>
                  <a:t>EDS			3 new admits</a:t>
                </a:r>
              </a:p>
              <a:p>
                <a:pPr marL="285750" indent="-285750">
                  <a:buFont typeface="Arial" panose="020B0604020202020204" pitchFamily="34" charset="0"/>
                  <a:buChar char="•"/>
                </a:pPr>
                <a:r>
                  <a:rPr lang="en-US" sz="2200" dirty="0"/>
                  <a:t>MSE/CER INLD	14 new admits</a:t>
                </a:r>
              </a:p>
              <a:p>
                <a:endParaRPr lang="en-US" sz="2200" dirty="0"/>
              </a:p>
              <a:p>
                <a:pPr marL="285750" indent="-285750">
                  <a:buFont typeface="Arial" panose="020B0604020202020204" pitchFamily="34" charset="0"/>
                  <a:buChar char="•"/>
                </a:pPr>
                <a:r>
                  <a:rPr lang="en-US" sz="2200" dirty="0"/>
                  <a:t>Alt. A (Summer)	</a:t>
                </a:r>
                <a:r>
                  <a:rPr lang="en-US" sz="2400" dirty="0"/>
                  <a:t>10</a:t>
                </a:r>
              </a:p>
              <a:p>
                <a:endParaRPr lang="en-US" sz="2200" dirty="0"/>
              </a:p>
            </p:txBody>
          </p:sp>
        </p:grpSp>
        <p:grpSp>
          <p:nvGrpSpPr>
            <p:cNvPr id="5" name="Group 4">
              <a:extLst>
                <a:ext uri="{FF2B5EF4-FFF2-40B4-BE49-F238E27FC236}">
                  <a16:creationId xmlns:a16="http://schemas.microsoft.com/office/drawing/2014/main" id="{378CD102-39D6-3844-943A-0BB685A684E7}"/>
                </a:ext>
              </a:extLst>
            </p:cNvPr>
            <p:cNvGrpSpPr/>
            <p:nvPr/>
          </p:nvGrpSpPr>
          <p:grpSpPr>
            <a:xfrm>
              <a:off x="5216234" y="1377278"/>
              <a:ext cx="5648325" cy="2862493"/>
              <a:chOff x="6004979" y="1410647"/>
              <a:chExt cx="5591175" cy="2867031"/>
            </a:xfrm>
          </p:grpSpPr>
          <p:sp>
            <p:nvSpPr>
              <p:cNvPr id="6" name="TextBox 5">
                <a:extLst>
                  <a:ext uri="{FF2B5EF4-FFF2-40B4-BE49-F238E27FC236}">
                    <a16:creationId xmlns:a16="http://schemas.microsoft.com/office/drawing/2014/main" id="{E7E54F92-0CAF-F243-A5D1-C22EC3C15436}"/>
                  </a:ext>
                </a:extLst>
              </p:cNvPr>
              <p:cNvSpPr txBox="1"/>
              <p:nvPr/>
            </p:nvSpPr>
            <p:spPr>
              <a:xfrm>
                <a:off x="6004979" y="1410647"/>
                <a:ext cx="5591175" cy="647356"/>
              </a:xfrm>
              <a:prstGeom prst="rect">
                <a:avLst/>
              </a:prstGeom>
              <a:noFill/>
            </p:spPr>
            <p:txBody>
              <a:bodyPr wrap="square" rtlCol="0">
                <a:spAutoFit/>
              </a:bodyPr>
              <a:lstStyle/>
              <a:p>
                <a:pPr algn="ctr"/>
                <a:r>
                  <a:rPr lang="en-US" b="1" dirty="0">
                    <a:solidFill>
                      <a:srgbClr val="002649"/>
                    </a:solidFill>
                    <a:latin typeface="Arial" charset="0"/>
                    <a:ea typeface="Arial" charset="0"/>
                    <a:cs typeface="Arial" charset="0"/>
                  </a:rPr>
                  <a:t>Fall 2024 Graduate Admission Stats </a:t>
                </a:r>
                <a:r>
                  <a:rPr lang="en-US" sz="3600" dirty="0"/>
                  <a:t>	</a:t>
                </a:r>
              </a:p>
            </p:txBody>
          </p:sp>
          <p:sp>
            <p:nvSpPr>
              <p:cNvPr id="7" name="TextBox 6">
                <a:extLst>
                  <a:ext uri="{FF2B5EF4-FFF2-40B4-BE49-F238E27FC236}">
                    <a16:creationId xmlns:a16="http://schemas.microsoft.com/office/drawing/2014/main" id="{CCAAA7B2-9F52-874A-98E2-3D5D2665B605}"/>
                  </a:ext>
                </a:extLst>
              </p:cNvPr>
              <p:cNvSpPr txBox="1"/>
              <p:nvPr/>
            </p:nvSpPr>
            <p:spPr>
              <a:xfrm>
                <a:off x="6391275" y="2828835"/>
                <a:ext cx="4838700" cy="1448843"/>
              </a:xfrm>
              <a:prstGeom prst="rect">
                <a:avLst/>
              </a:prstGeom>
              <a:noFill/>
            </p:spPr>
            <p:txBody>
              <a:bodyPr wrap="square" rtlCol="0">
                <a:spAutoFit/>
              </a:bodyPr>
              <a:lstStyle/>
              <a:p>
                <a:pPr marL="285750" indent="-285750">
                  <a:buFont typeface="Arial" panose="020B0604020202020204" pitchFamily="34" charset="0"/>
                  <a:buChar char="•"/>
                </a:pPr>
                <a:r>
                  <a:rPr lang="en-US" sz="2200" dirty="0"/>
                  <a:t>EDD			11 new admits</a:t>
                </a:r>
              </a:p>
              <a:p>
                <a:pPr marL="285750" indent="-285750">
                  <a:buFont typeface="Arial" panose="020B0604020202020204" pitchFamily="34" charset="0"/>
                  <a:buChar char="•"/>
                </a:pPr>
                <a:r>
                  <a:rPr lang="en-US" sz="2200" dirty="0"/>
                  <a:t>EDS			2 new admits</a:t>
                </a:r>
              </a:p>
              <a:p>
                <a:pPr marL="285750" indent="-285750">
                  <a:buFont typeface="Arial" panose="020B0604020202020204" pitchFamily="34" charset="0"/>
                  <a:buChar char="•"/>
                </a:pPr>
                <a:r>
                  <a:rPr lang="en-US" sz="2200" dirty="0"/>
                  <a:t>MSE/CER INLD	11 new admits</a:t>
                </a:r>
              </a:p>
              <a:p>
                <a:pPr marL="342900" indent="-342900">
                  <a:buFont typeface="Arial" panose="020B0604020202020204" pitchFamily="34" charset="0"/>
                  <a:buChar char="•"/>
                </a:pPr>
                <a:r>
                  <a:rPr lang="en-US" sz="2200" dirty="0"/>
                  <a:t>MASE ORLD		13 new admits</a:t>
                </a:r>
              </a:p>
            </p:txBody>
          </p:sp>
        </p:grpSp>
      </p:grpSp>
      <p:cxnSp>
        <p:nvCxnSpPr>
          <p:cNvPr id="10" name="Straight Connector 9">
            <a:extLst>
              <a:ext uri="{FF2B5EF4-FFF2-40B4-BE49-F238E27FC236}">
                <a16:creationId xmlns:a16="http://schemas.microsoft.com/office/drawing/2014/main" id="{A9713F44-8447-6D4F-843E-F29690D606AB}"/>
              </a:ext>
            </a:extLst>
          </p:cNvPr>
          <p:cNvCxnSpPr>
            <a:cxnSpLocks/>
          </p:cNvCxnSpPr>
          <p:nvPr/>
        </p:nvCxnSpPr>
        <p:spPr>
          <a:xfrm>
            <a:off x="5548745" y="0"/>
            <a:ext cx="0" cy="6858000"/>
          </a:xfrm>
          <a:prstGeom prst="line">
            <a:avLst/>
          </a:prstGeom>
          <a:ln w="50800"/>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ACFD57D2-2573-3747-9BE8-A881740C5189}"/>
              </a:ext>
            </a:extLst>
          </p:cNvPr>
          <p:cNvGrpSpPr/>
          <p:nvPr/>
        </p:nvGrpSpPr>
        <p:grpSpPr>
          <a:xfrm>
            <a:off x="0" y="0"/>
            <a:ext cx="4045907" cy="670143"/>
            <a:chOff x="0" y="0"/>
            <a:chExt cx="4045907" cy="670143"/>
          </a:xfrm>
        </p:grpSpPr>
        <p:sp>
          <p:nvSpPr>
            <p:cNvPr id="18" name="Pentagon 17">
              <a:extLst>
                <a:ext uri="{FF2B5EF4-FFF2-40B4-BE49-F238E27FC236}">
                  <a16:creationId xmlns:a16="http://schemas.microsoft.com/office/drawing/2014/main" id="{AE7899CF-6439-3C4C-9819-2394C63303E9}"/>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39166A6-5659-5D44-AF19-58FA6F6E487C}"/>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9" name="TextBox 8">
            <a:extLst>
              <a:ext uri="{FF2B5EF4-FFF2-40B4-BE49-F238E27FC236}">
                <a16:creationId xmlns:a16="http://schemas.microsoft.com/office/drawing/2014/main" id="{4DDE38C8-88A4-4186-B55C-B60475860422}"/>
              </a:ext>
            </a:extLst>
          </p:cNvPr>
          <p:cNvSpPr txBox="1"/>
          <p:nvPr/>
        </p:nvSpPr>
        <p:spPr>
          <a:xfrm>
            <a:off x="-109174" y="1460027"/>
            <a:ext cx="6096000" cy="369332"/>
          </a:xfrm>
          <a:prstGeom prst="rect">
            <a:avLst/>
          </a:prstGeom>
          <a:noFill/>
        </p:spPr>
        <p:txBody>
          <a:bodyPr wrap="square">
            <a:spAutoFit/>
          </a:bodyPr>
          <a:lstStyle/>
          <a:p>
            <a:pPr algn="ctr"/>
            <a:r>
              <a:rPr lang="en-US" sz="1800" b="1" dirty="0">
                <a:solidFill>
                  <a:srgbClr val="002649"/>
                </a:solidFill>
                <a:latin typeface="Arial" charset="0"/>
                <a:ea typeface="Arial" charset="0"/>
                <a:cs typeface="Arial" charset="0"/>
              </a:rPr>
              <a:t>Summer 2024 Graduate Admission Stats</a:t>
            </a:r>
          </a:p>
        </p:txBody>
      </p:sp>
    </p:spTree>
    <p:extLst>
      <p:ext uri="{BB962C8B-B14F-4D97-AF65-F5344CB8AC3E}">
        <p14:creationId xmlns:p14="http://schemas.microsoft.com/office/powerpoint/2010/main" val="113304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graphicFrame>
        <p:nvGraphicFramePr>
          <p:cNvPr id="5" name="Chart 4">
            <a:extLst>
              <a:ext uri="{FF2B5EF4-FFF2-40B4-BE49-F238E27FC236}">
                <a16:creationId xmlns:a16="http://schemas.microsoft.com/office/drawing/2014/main" id="{B0BFB984-AC35-BE44-91C6-4E5FEFF87A76}"/>
              </a:ext>
            </a:extLst>
          </p:cNvPr>
          <p:cNvGraphicFramePr/>
          <p:nvPr>
            <p:extLst>
              <p:ext uri="{D42A27DB-BD31-4B8C-83A1-F6EECF244321}">
                <p14:modId xmlns:p14="http://schemas.microsoft.com/office/powerpoint/2010/main" val="2129531454"/>
              </p:ext>
            </p:extLst>
          </p:nvPr>
        </p:nvGraphicFramePr>
        <p:xfrm>
          <a:off x="0" y="778730"/>
          <a:ext cx="11167353" cy="5422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72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217498" y="108587"/>
              <a:ext cx="3828409" cy="461665"/>
            </a:xfrm>
            <a:prstGeom prst="rect">
              <a:avLst/>
            </a:prstGeom>
            <a:noFill/>
          </p:spPr>
          <p:txBody>
            <a:bodyPr wrap="square" rtlCol="0">
              <a:spAutoFit/>
            </a:bodyPr>
            <a:lstStyle/>
            <a:p>
              <a:pPr algn="ctr"/>
              <a:r>
                <a:rPr lang="en-US" sz="2400" b="1">
                  <a:solidFill>
                    <a:schemeClr val="bg1"/>
                  </a:solidFill>
                </a:rPr>
                <a:t>Graduate</a:t>
              </a:r>
            </a:p>
          </p:txBody>
        </p:sp>
      </p:grpSp>
      <p:graphicFrame>
        <p:nvGraphicFramePr>
          <p:cNvPr id="6" name="Chart 5">
            <a:extLst>
              <a:ext uri="{FF2B5EF4-FFF2-40B4-BE49-F238E27FC236}">
                <a16:creationId xmlns:a16="http://schemas.microsoft.com/office/drawing/2014/main" id="{D26458F1-8CE9-8B43-955D-8AB201EE060A}"/>
              </a:ext>
            </a:extLst>
          </p:cNvPr>
          <p:cNvGraphicFramePr/>
          <p:nvPr>
            <p:extLst>
              <p:ext uri="{D42A27DB-BD31-4B8C-83A1-F6EECF244321}">
                <p14:modId xmlns:p14="http://schemas.microsoft.com/office/powerpoint/2010/main" val="1719738801"/>
              </p:ext>
            </p:extLst>
          </p:nvPr>
        </p:nvGraphicFramePr>
        <p:xfrm>
          <a:off x="111512" y="921183"/>
          <a:ext cx="10549055" cy="5211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3804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11" name="TextBox 10">
            <a:extLst>
              <a:ext uri="{FF2B5EF4-FFF2-40B4-BE49-F238E27FC236}">
                <a16:creationId xmlns:a16="http://schemas.microsoft.com/office/drawing/2014/main" id="{9A605858-4DBD-7443-AE89-ECF241717EEF}"/>
              </a:ext>
            </a:extLst>
          </p:cNvPr>
          <p:cNvSpPr txBox="1"/>
          <p:nvPr/>
        </p:nvSpPr>
        <p:spPr>
          <a:xfrm>
            <a:off x="3745289" y="304293"/>
            <a:ext cx="5979736" cy="523220"/>
          </a:xfrm>
          <a:prstGeom prst="rect">
            <a:avLst/>
          </a:prstGeom>
          <a:noFill/>
        </p:spPr>
        <p:txBody>
          <a:bodyPr wrap="square" rtlCol="0">
            <a:spAutoFit/>
          </a:bodyPr>
          <a:lstStyle/>
          <a:p>
            <a:pPr algn="ctr"/>
            <a:r>
              <a:rPr lang="en-US" sz="2800" b="1" dirty="0">
                <a:solidFill>
                  <a:srgbClr val="002060"/>
                </a:solidFill>
                <a:latin typeface="Arial" charset="0"/>
                <a:ea typeface="Arial" charset="0"/>
                <a:cs typeface="Arial" charset="0"/>
              </a:rPr>
              <a:t>Spring 2024 Gender Comparison</a:t>
            </a:r>
          </a:p>
        </p:txBody>
      </p:sp>
      <p:graphicFrame>
        <p:nvGraphicFramePr>
          <p:cNvPr id="5" name="Chart 4">
            <a:extLst>
              <a:ext uri="{FF2B5EF4-FFF2-40B4-BE49-F238E27FC236}">
                <a16:creationId xmlns:a16="http://schemas.microsoft.com/office/drawing/2014/main" id="{63E60704-F3F0-EAB7-17CA-95962472FC8A}"/>
              </a:ext>
            </a:extLst>
          </p:cNvPr>
          <p:cNvGraphicFramePr/>
          <p:nvPr/>
        </p:nvGraphicFramePr>
        <p:xfrm>
          <a:off x="547983" y="1028473"/>
          <a:ext cx="3966868" cy="23308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6469DF6-3359-A812-0BA3-7A0F8A7B230E}"/>
              </a:ext>
            </a:extLst>
          </p:cNvPr>
          <p:cNvGraphicFramePr/>
          <p:nvPr/>
        </p:nvGraphicFramePr>
        <p:xfrm>
          <a:off x="200510" y="3717689"/>
          <a:ext cx="3427388" cy="21572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301AA13B-4B32-6062-C0B0-C30416E82CE1}"/>
              </a:ext>
            </a:extLst>
          </p:cNvPr>
          <p:cNvGraphicFramePr/>
          <p:nvPr/>
        </p:nvGraphicFramePr>
        <p:xfrm>
          <a:off x="5312716" y="1028473"/>
          <a:ext cx="3966868" cy="23308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45CD9CE6-5D32-0C06-E5C3-56CAB02DA448}"/>
              </a:ext>
            </a:extLst>
          </p:cNvPr>
          <p:cNvGraphicFramePr/>
          <p:nvPr/>
        </p:nvGraphicFramePr>
        <p:xfrm>
          <a:off x="3868763" y="3717689"/>
          <a:ext cx="3427387" cy="21572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6F052027-D9A6-B9A7-41BF-5C54BB02ECA6}"/>
              </a:ext>
            </a:extLst>
          </p:cNvPr>
          <p:cNvGraphicFramePr/>
          <p:nvPr/>
        </p:nvGraphicFramePr>
        <p:xfrm>
          <a:off x="7448550" y="3717689"/>
          <a:ext cx="3427387" cy="215725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466885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749"/>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11" name="TextBox 10">
            <a:extLst>
              <a:ext uri="{FF2B5EF4-FFF2-40B4-BE49-F238E27FC236}">
                <a16:creationId xmlns:a16="http://schemas.microsoft.com/office/drawing/2014/main" id="{9A605858-4DBD-7443-AE89-ECF241717EEF}"/>
              </a:ext>
            </a:extLst>
          </p:cNvPr>
          <p:cNvSpPr txBox="1"/>
          <p:nvPr/>
        </p:nvSpPr>
        <p:spPr>
          <a:xfrm>
            <a:off x="3007792" y="156613"/>
            <a:ext cx="8146093" cy="461665"/>
          </a:xfrm>
          <a:prstGeom prst="rect">
            <a:avLst/>
          </a:prstGeom>
          <a:noFill/>
        </p:spPr>
        <p:txBody>
          <a:bodyPr wrap="square" rtlCol="0">
            <a:spAutoFit/>
          </a:bodyPr>
          <a:lstStyle/>
          <a:p>
            <a:pPr algn="ctr"/>
            <a:r>
              <a:rPr lang="en-US" sz="2400" b="1" dirty="0">
                <a:solidFill>
                  <a:srgbClr val="002060"/>
                </a:solidFill>
                <a:latin typeface="Arial" charset="0"/>
                <a:ea typeface="Arial" charset="0"/>
                <a:cs typeface="Arial" charset="0"/>
              </a:rPr>
              <a:t>Spring Race Comparison</a:t>
            </a:r>
          </a:p>
        </p:txBody>
      </p:sp>
      <p:graphicFrame>
        <p:nvGraphicFramePr>
          <p:cNvPr id="14" name="Chart 13">
            <a:extLst>
              <a:ext uri="{FF2B5EF4-FFF2-40B4-BE49-F238E27FC236}">
                <a16:creationId xmlns:a16="http://schemas.microsoft.com/office/drawing/2014/main" id="{8A839874-9E15-ED43-9E47-971CB17848DD}"/>
              </a:ext>
            </a:extLst>
          </p:cNvPr>
          <p:cNvGraphicFramePr/>
          <p:nvPr/>
        </p:nvGraphicFramePr>
        <p:xfrm>
          <a:off x="121031" y="980880"/>
          <a:ext cx="4177318" cy="23715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DE8F7A5B-569E-7526-AA0B-D3F8B19F3D65}"/>
              </a:ext>
            </a:extLst>
          </p:cNvPr>
          <p:cNvGraphicFramePr/>
          <p:nvPr/>
        </p:nvGraphicFramePr>
        <p:xfrm>
          <a:off x="4886183" y="980880"/>
          <a:ext cx="4177318" cy="23840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84282D1-1647-7248-D7BE-BE42C57DA267}"/>
              </a:ext>
            </a:extLst>
          </p:cNvPr>
          <p:cNvGraphicFramePr/>
          <p:nvPr/>
        </p:nvGraphicFramePr>
        <p:xfrm>
          <a:off x="80261" y="3586078"/>
          <a:ext cx="3576830" cy="23715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87EA9744-B50C-3EE6-81F0-140A6558AD35}"/>
              </a:ext>
            </a:extLst>
          </p:cNvPr>
          <p:cNvGraphicFramePr/>
          <p:nvPr/>
        </p:nvGraphicFramePr>
        <p:xfrm>
          <a:off x="3757289" y="3586078"/>
          <a:ext cx="3576829" cy="23840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923C9E28-701B-C415-A863-EF245F416A06}"/>
              </a:ext>
            </a:extLst>
          </p:cNvPr>
          <p:cNvGraphicFramePr/>
          <p:nvPr/>
        </p:nvGraphicFramePr>
        <p:xfrm>
          <a:off x="7434316" y="3586078"/>
          <a:ext cx="3576829" cy="238403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26998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 - Graduation</a:t>
              </a:r>
            </a:p>
          </p:txBody>
        </p:sp>
      </p:grpSp>
      <p:graphicFrame>
        <p:nvGraphicFramePr>
          <p:cNvPr id="13" name="Table 6">
            <a:extLst>
              <a:ext uri="{FF2B5EF4-FFF2-40B4-BE49-F238E27FC236}">
                <a16:creationId xmlns:a16="http://schemas.microsoft.com/office/drawing/2014/main" id="{1C60B8D1-18F3-6B44-A695-7B010B3EA612}"/>
              </a:ext>
            </a:extLst>
          </p:cNvPr>
          <p:cNvGraphicFramePr>
            <a:graphicFrameLocks noGrp="1"/>
          </p:cNvGraphicFramePr>
          <p:nvPr/>
        </p:nvGraphicFramePr>
        <p:xfrm>
          <a:off x="1661531" y="1170879"/>
          <a:ext cx="8552986" cy="3164917"/>
        </p:xfrm>
        <a:graphic>
          <a:graphicData uri="http://schemas.openxmlformats.org/drawingml/2006/table">
            <a:tbl>
              <a:tblPr firstRow="1" bandRow="1">
                <a:tableStyleId>{5C22544A-7EE6-4342-B048-85BDC9FD1C3A}</a:tableStyleId>
              </a:tblPr>
              <a:tblGrid>
                <a:gridCol w="4276493">
                  <a:extLst>
                    <a:ext uri="{9D8B030D-6E8A-4147-A177-3AD203B41FA5}">
                      <a16:colId xmlns:a16="http://schemas.microsoft.com/office/drawing/2014/main" val="3715453230"/>
                    </a:ext>
                  </a:extLst>
                </a:gridCol>
                <a:gridCol w="4276493">
                  <a:extLst>
                    <a:ext uri="{9D8B030D-6E8A-4147-A177-3AD203B41FA5}">
                      <a16:colId xmlns:a16="http://schemas.microsoft.com/office/drawing/2014/main" val="1147919602"/>
                    </a:ext>
                  </a:extLst>
                </a:gridCol>
              </a:tblGrid>
              <a:tr h="452131">
                <a:tc>
                  <a:txBody>
                    <a:bodyPr/>
                    <a:lstStyle/>
                    <a:p>
                      <a:r>
                        <a:rPr lang="en-US"/>
                        <a:t>Graduate Program</a:t>
                      </a:r>
                    </a:p>
                  </a:txBody>
                  <a:tcPr marL="45720" marR="45720">
                    <a:solidFill>
                      <a:srgbClr val="002649"/>
                    </a:solidFill>
                  </a:tcPr>
                </a:tc>
                <a:tc>
                  <a:txBody>
                    <a:bodyPr/>
                    <a:lstStyle/>
                    <a:p>
                      <a:r>
                        <a:rPr lang="en-US" dirty="0"/>
                        <a:t>Completing Fall 2024</a:t>
                      </a:r>
                    </a:p>
                  </a:txBody>
                  <a:tcPr marL="45720" marR="45720">
                    <a:solidFill>
                      <a:srgbClr val="002649"/>
                    </a:solidFill>
                  </a:tcPr>
                </a:tc>
                <a:extLst>
                  <a:ext uri="{0D108BD9-81ED-4DB2-BD59-A6C34878D82A}">
                    <a16:rowId xmlns:a16="http://schemas.microsoft.com/office/drawing/2014/main" val="2093245474"/>
                  </a:ext>
                </a:extLst>
              </a:tr>
              <a:tr h="452131">
                <a:tc>
                  <a:txBody>
                    <a:bodyPr/>
                    <a:lstStyle/>
                    <a:p>
                      <a:r>
                        <a:rPr lang="en-US"/>
                        <a:t>Ed.D Educational Leadership</a:t>
                      </a:r>
                    </a:p>
                  </a:txBody>
                  <a:tcPr marL="45720" marR="45720"/>
                </a:tc>
                <a:tc>
                  <a:txBody>
                    <a:bodyPr/>
                    <a:lstStyle/>
                    <a:p>
                      <a:pPr algn="ctr"/>
                      <a:r>
                        <a:rPr lang="en-US" dirty="0"/>
                        <a:t>13</a:t>
                      </a:r>
                    </a:p>
                  </a:txBody>
                  <a:tcPr marL="45720" marR="45720"/>
                </a:tc>
                <a:extLst>
                  <a:ext uri="{0D108BD9-81ED-4DB2-BD59-A6C34878D82A}">
                    <a16:rowId xmlns:a16="http://schemas.microsoft.com/office/drawing/2014/main" val="2083283312"/>
                  </a:ext>
                </a:extLst>
              </a:tr>
              <a:tr h="452131">
                <a:tc>
                  <a:txBody>
                    <a:bodyPr/>
                    <a:lstStyle/>
                    <a:p>
                      <a:r>
                        <a:rPr lang="en-US"/>
                        <a:t>Ed.S Instructional Leadership</a:t>
                      </a:r>
                    </a:p>
                  </a:txBody>
                  <a:tcPr marL="45720" marR="45720"/>
                </a:tc>
                <a:tc>
                  <a:txBody>
                    <a:bodyPr/>
                    <a:lstStyle/>
                    <a:p>
                      <a:pPr algn="ctr"/>
                      <a:r>
                        <a:rPr lang="en-US" dirty="0"/>
                        <a:t>1</a:t>
                      </a:r>
                    </a:p>
                  </a:txBody>
                  <a:tcPr marL="45720" marR="45720"/>
                </a:tc>
                <a:extLst>
                  <a:ext uri="{0D108BD9-81ED-4DB2-BD59-A6C34878D82A}">
                    <a16:rowId xmlns:a16="http://schemas.microsoft.com/office/drawing/2014/main" val="2320045610"/>
                  </a:ext>
                </a:extLst>
              </a:tr>
              <a:tr h="452131">
                <a:tc>
                  <a:txBody>
                    <a:bodyPr/>
                    <a:lstStyle/>
                    <a:p>
                      <a:r>
                        <a:rPr lang="en-US"/>
                        <a:t>MSE Instructional Leadership</a:t>
                      </a:r>
                    </a:p>
                  </a:txBody>
                  <a:tcPr marL="45720" marR="45720"/>
                </a:tc>
                <a:tc>
                  <a:txBody>
                    <a:bodyPr/>
                    <a:lstStyle/>
                    <a:p>
                      <a:pPr algn="ctr"/>
                      <a:r>
                        <a:rPr lang="en-US" dirty="0"/>
                        <a:t>4</a:t>
                      </a:r>
                    </a:p>
                  </a:txBody>
                  <a:tcPr marL="45720" marR="45720"/>
                </a:tc>
                <a:extLst>
                  <a:ext uri="{0D108BD9-81ED-4DB2-BD59-A6C34878D82A}">
                    <a16:rowId xmlns:a16="http://schemas.microsoft.com/office/drawing/2014/main" val="882872164"/>
                  </a:ext>
                </a:extLst>
              </a:tr>
              <a:tr h="452131">
                <a:tc>
                  <a:txBody>
                    <a:bodyPr/>
                    <a:lstStyle/>
                    <a:p>
                      <a:r>
                        <a:rPr lang="en-US"/>
                        <a:t>CER Instructional Leadership</a:t>
                      </a:r>
                    </a:p>
                  </a:txBody>
                  <a:tcPr marL="45720" marR="45720"/>
                </a:tc>
                <a:tc>
                  <a:txBody>
                    <a:bodyPr/>
                    <a:lstStyle/>
                    <a:p>
                      <a:pPr algn="ctr"/>
                      <a:r>
                        <a:rPr lang="en-US" dirty="0"/>
                        <a:t>4</a:t>
                      </a:r>
                    </a:p>
                  </a:txBody>
                  <a:tcPr marL="45720" marR="45720"/>
                </a:tc>
                <a:extLst>
                  <a:ext uri="{0D108BD9-81ED-4DB2-BD59-A6C34878D82A}">
                    <a16:rowId xmlns:a16="http://schemas.microsoft.com/office/drawing/2014/main" val="2484606120"/>
                  </a:ext>
                </a:extLst>
              </a:tr>
              <a:tr h="452131">
                <a:tc>
                  <a:txBody>
                    <a:bodyPr/>
                    <a:lstStyle/>
                    <a:p>
                      <a:r>
                        <a:rPr lang="en-US" dirty="0"/>
                        <a:t>Alt. A </a:t>
                      </a:r>
                    </a:p>
                  </a:txBody>
                  <a:tcPr marL="45720" marR="45720"/>
                </a:tc>
                <a:tc>
                  <a:txBody>
                    <a:bodyPr/>
                    <a:lstStyle/>
                    <a:p>
                      <a:pPr algn="ctr"/>
                      <a:r>
                        <a:rPr lang="en-US" dirty="0"/>
                        <a:t>7</a:t>
                      </a:r>
                    </a:p>
                  </a:txBody>
                  <a:tcPr marL="45720" marR="45720"/>
                </a:tc>
                <a:extLst>
                  <a:ext uri="{0D108BD9-81ED-4DB2-BD59-A6C34878D82A}">
                    <a16:rowId xmlns:a16="http://schemas.microsoft.com/office/drawing/2014/main" val="3242269969"/>
                  </a:ext>
                </a:extLst>
              </a:tr>
              <a:tr h="452131">
                <a:tc>
                  <a:txBody>
                    <a:bodyPr/>
                    <a:lstStyle/>
                    <a:p>
                      <a:r>
                        <a:rPr lang="en-US" b="1"/>
                        <a:t>Totals</a:t>
                      </a:r>
                    </a:p>
                  </a:txBody>
                  <a:tcPr marL="45720" marR="45720"/>
                </a:tc>
                <a:tc>
                  <a:txBody>
                    <a:bodyPr/>
                    <a:lstStyle/>
                    <a:p>
                      <a:pPr algn="ctr"/>
                      <a:r>
                        <a:rPr lang="en-US" b="1" dirty="0"/>
                        <a:t>29</a:t>
                      </a:r>
                    </a:p>
                  </a:txBody>
                  <a:tcPr marL="45720" marR="45720"/>
                </a:tc>
                <a:extLst>
                  <a:ext uri="{0D108BD9-81ED-4DB2-BD59-A6C34878D82A}">
                    <a16:rowId xmlns:a16="http://schemas.microsoft.com/office/drawing/2014/main" val="3158435028"/>
                  </a:ext>
                </a:extLst>
              </a:tr>
            </a:tbl>
          </a:graphicData>
        </a:graphic>
      </p:graphicFrame>
    </p:spTree>
    <p:extLst>
      <p:ext uri="{BB962C8B-B14F-4D97-AF65-F5344CB8AC3E}">
        <p14:creationId xmlns:p14="http://schemas.microsoft.com/office/powerpoint/2010/main" val="342096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Recruitment Team Update</a:t>
              </a:r>
            </a:p>
          </p:txBody>
        </p:sp>
      </p:grpSp>
      <p:sp>
        <p:nvSpPr>
          <p:cNvPr id="6" name="TextBox 5">
            <a:extLst>
              <a:ext uri="{FF2B5EF4-FFF2-40B4-BE49-F238E27FC236}">
                <a16:creationId xmlns:a16="http://schemas.microsoft.com/office/drawing/2014/main" id="{BCA0FD4D-799B-534B-AEE8-EE57E3B0B3D2}"/>
              </a:ext>
            </a:extLst>
          </p:cNvPr>
          <p:cNvSpPr txBox="1"/>
          <p:nvPr/>
        </p:nvSpPr>
        <p:spPr>
          <a:xfrm>
            <a:off x="700297" y="1757432"/>
            <a:ext cx="10361713" cy="3416320"/>
          </a:xfrm>
          <a:prstGeom prst="rect">
            <a:avLst/>
          </a:prstGeom>
          <a:noFill/>
        </p:spPr>
        <p:txBody>
          <a:bodyPr wrap="square" numCol="1" rtlCol="0">
            <a:spAutoFit/>
          </a:bodyPr>
          <a:lstStyle/>
          <a:p>
            <a:pPr marL="285750" indent="-285750">
              <a:buFont typeface="Arial" panose="020B0604020202020204" pitchFamily="34" charset="0"/>
              <a:buChar char="•"/>
            </a:pPr>
            <a:r>
              <a:rPr lang="en-US" sz="2400" dirty="0"/>
              <a:t>The Recruitment Team that includes all members of the Dean’s Council continues to meet.</a:t>
            </a:r>
          </a:p>
          <a:p>
            <a:endParaRPr lang="en-US" sz="2400" dirty="0"/>
          </a:p>
          <a:p>
            <a:pPr marL="285750" indent="-285750">
              <a:buFont typeface="Arial" panose="020B0604020202020204" pitchFamily="34" charset="0"/>
              <a:buChar char="•"/>
            </a:pPr>
            <a:r>
              <a:rPr lang="en-US" sz="2400" dirty="0"/>
              <a:t>The Dean’s Council meets monthly to discuss updates in each department, biannually review the School’s recruitment plan, and offer suggestions for revisions as well as monitor recruitment efforts and update target enrollment numbers.</a:t>
            </a:r>
          </a:p>
          <a:p>
            <a:pPr marL="285750" indent="-285750">
              <a:buFont typeface="Arial" panose="020B0604020202020204" pitchFamily="34" charset="0"/>
              <a:buChar char="•"/>
            </a:pPr>
            <a:endParaRPr lang="en-US" sz="2400" dirty="0"/>
          </a:p>
          <a:p>
            <a:endParaRPr lang="en-US" sz="2400" dirty="0">
              <a:solidFill>
                <a:srgbClr val="002649"/>
              </a:solidFill>
              <a:latin typeface="Arial" charset="0"/>
              <a:ea typeface="Arial" charset="0"/>
              <a:cs typeface="Arial" charset="0"/>
            </a:endParaRPr>
          </a:p>
        </p:txBody>
      </p:sp>
    </p:spTree>
    <p:extLst>
      <p:ext uri="{BB962C8B-B14F-4D97-AF65-F5344CB8AC3E}">
        <p14:creationId xmlns:p14="http://schemas.microsoft.com/office/powerpoint/2010/main" val="108729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231820" y="0"/>
            <a:ext cx="4277727" cy="670143"/>
            <a:chOff x="-231820" y="0"/>
            <a:chExt cx="427772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231820" y="100032"/>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530783" y="675083"/>
            <a:ext cx="12283396" cy="830997"/>
          </a:xfrm>
          <a:prstGeom prst="rect">
            <a:avLst/>
          </a:prstGeom>
          <a:noFill/>
        </p:spPr>
        <p:txBody>
          <a:bodyPr wrap="square" rtlCol="0">
            <a:spAutoFit/>
          </a:bodyPr>
          <a:lstStyle/>
          <a:p>
            <a:pPr algn="ctr"/>
            <a:r>
              <a:rPr lang="en-US" sz="2400" b="1" dirty="0">
                <a:solidFill>
                  <a:srgbClr val="002060"/>
                </a:solidFill>
                <a:latin typeface="Arial" charset="0"/>
                <a:ea typeface="Arial" charset="0"/>
                <a:cs typeface="Arial" charset="0"/>
              </a:rPr>
              <a:t>Spring/Summer/Fall </a:t>
            </a:r>
          </a:p>
          <a:p>
            <a:pPr algn="ctr"/>
            <a:r>
              <a:rPr lang="en-US" sz="2400" b="1" dirty="0">
                <a:solidFill>
                  <a:srgbClr val="002060"/>
                </a:solidFill>
                <a:latin typeface="Arial" charset="0"/>
                <a:ea typeface="Arial" charset="0"/>
                <a:cs typeface="Arial" charset="0"/>
              </a:rPr>
              <a:t>Recruitment Activities</a:t>
            </a:r>
          </a:p>
        </p:txBody>
      </p:sp>
      <p:graphicFrame>
        <p:nvGraphicFramePr>
          <p:cNvPr id="11" name="Table 11">
            <a:extLst>
              <a:ext uri="{FF2B5EF4-FFF2-40B4-BE49-F238E27FC236}">
                <a16:creationId xmlns:a16="http://schemas.microsoft.com/office/drawing/2014/main" id="{534B93E6-E637-6E4C-8B9C-6E4704650052}"/>
              </a:ext>
            </a:extLst>
          </p:cNvPr>
          <p:cNvGraphicFramePr>
            <a:graphicFrameLocks noGrp="1"/>
          </p:cNvGraphicFramePr>
          <p:nvPr/>
        </p:nvGraphicFramePr>
        <p:xfrm>
          <a:off x="616139" y="1540134"/>
          <a:ext cx="9541030" cy="3956451"/>
        </p:xfrm>
        <a:graphic>
          <a:graphicData uri="http://schemas.openxmlformats.org/drawingml/2006/table">
            <a:tbl>
              <a:tblPr firstRow="1" bandRow="1">
                <a:tableStyleId>{5C22544A-7EE6-4342-B048-85BDC9FD1C3A}</a:tableStyleId>
              </a:tblPr>
              <a:tblGrid>
                <a:gridCol w="4770515">
                  <a:extLst>
                    <a:ext uri="{9D8B030D-6E8A-4147-A177-3AD203B41FA5}">
                      <a16:colId xmlns:a16="http://schemas.microsoft.com/office/drawing/2014/main" val="1153021503"/>
                    </a:ext>
                  </a:extLst>
                </a:gridCol>
                <a:gridCol w="4770515">
                  <a:extLst>
                    <a:ext uri="{9D8B030D-6E8A-4147-A177-3AD203B41FA5}">
                      <a16:colId xmlns:a16="http://schemas.microsoft.com/office/drawing/2014/main" val="2620834596"/>
                    </a:ext>
                  </a:extLst>
                </a:gridCol>
              </a:tblGrid>
              <a:tr h="0">
                <a:tc>
                  <a:txBody>
                    <a:bodyPr/>
                    <a:lstStyle/>
                    <a:p>
                      <a:pPr algn="ctr"/>
                      <a:r>
                        <a:rPr lang="en-US"/>
                        <a:t>RECRUITMENT ACTIVITIES</a:t>
                      </a:r>
                    </a:p>
                  </a:txBody>
                  <a:tcPr>
                    <a:solidFill>
                      <a:srgbClr val="002649"/>
                    </a:solidFill>
                  </a:tcPr>
                </a:tc>
                <a:tc>
                  <a:txBody>
                    <a:bodyPr/>
                    <a:lstStyle/>
                    <a:p>
                      <a:pPr algn="ctr"/>
                      <a:r>
                        <a:rPr lang="en-US"/>
                        <a:t>DATES</a:t>
                      </a:r>
                    </a:p>
                  </a:txBody>
                  <a:tcPr>
                    <a:solidFill>
                      <a:srgbClr val="002649"/>
                    </a:solidFill>
                  </a:tcPr>
                </a:tc>
                <a:extLst>
                  <a:ext uri="{0D108BD9-81ED-4DB2-BD59-A6C34878D82A}">
                    <a16:rowId xmlns:a16="http://schemas.microsoft.com/office/drawing/2014/main" val="3300906642"/>
                  </a:ext>
                </a:extLst>
              </a:tr>
              <a:tr h="535259">
                <a:tc>
                  <a:txBody>
                    <a:bodyPr/>
                    <a:lstStyle/>
                    <a:p>
                      <a:pPr algn="ctr"/>
                      <a:r>
                        <a:rPr lang="en-US" sz="2400"/>
                        <a:t>ALA-CASE Conference</a:t>
                      </a:r>
                    </a:p>
                  </a:txBody>
                  <a:tcPr/>
                </a:tc>
                <a:tc>
                  <a:txBody>
                    <a:bodyPr/>
                    <a:lstStyle/>
                    <a:p>
                      <a:pPr algn="ctr"/>
                      <a:r>
                        <a:rPr lang="en-US" sz="2400" dirty="0"/>
                        <a:t>February 2024</a:t>
                      </a:r>
                    </a:p>
                  </a:txBody>
                  <a:tcPr/>
                </a:tc>
                <a:extLst>
                  <a:ext uri="{0D108BD9-81ED-4DB2-BD59-A6C34878D82A}">
                    <a16:rowId xmlns:a16="http://schemas.microsoft.com/office/drawing/2014/main" val="2530294061"/>
                  </a:ext>
                </a:extLst>
              </a:tr>
              <a:tr h="546410">
                <a:tc>
                  <a:txBody>
                    <a:bodyPr/>
                    <a:lstStyle/>
                    <a:p>
                      <a:pPr algn="ctr"/>
                      <a:r>
                        <a:rPr lang="en-US" sz="2400"/>
                        <a:t>CLAS Conference</a:t>
                      </a:r>
                    </a:p>
                  </a:txBody>
                  <a:tcPr/>
                </a:tc>
                <a:tc>
                  <a:txBody>
                    <a:bodyPr/>
                    <a:lstStyle/>
                    <a:p>
                      <a:pPr algn="ctr"/>
                      <a:r>
                        <a:rPr lang="en-US" sz="2400" dirty="0"/>
                        <a:t>June 2024</a:t>
                      </a:r>
                    </a:p>
                  </a:txBody>
                  <a:tcPr/>
                </a:tc>
                <a:extLst>
                  <a:ext uri="{0D108BD9-81ED-4DB2-BD59-A6C34878D82A}">
                    <a16:rowId xmlns:a16="http://schemas.microsoft.com/office/drawing/2014/main" val="3236287094"/>
                  </a:ext>
                </a:extLst>
              </a:tr>
              <a:tr h="602165">
                <a:tc>
                  <a:txBody>
                    <a:bodyPr/>
                    <a:lstStyle/>
                    <a:p>
                      <a:pPr algn="ctr"/>
                      <a:r>
                        <a:rPr lang="en-US" sz="2400"/>
                        <a:t>SSA Summer Conference</a:t>
                      </a:r>
                    </a:p>
                  </a:txBody>
                  <a:tcPr/>
                </a:tc>
                <a:tc>
                  <a:txBody>
                    <a:bodyPr/>
                    <a:lstStyle/>
                    <a:p>
                      <a:pPr algn="ctr"/>
                      <a:r>
                        <a:rPr lang="en-US" sz="2400" dirty="0"/>
                        <a:t>June 2024</a:t>
                      </a:r>
                    </a:p>
                  </a:txBody>
                  <a:tcPr/>
                </a:tc>
                <a:extLst>
                  <a:ext uri="{0D108BD9-81ED-4DB2-BD59-A6C34878D82A}">
                    <a16:rowId xmlns:a16="http://schemas.microsoft.com/office/drawing/2014/main" val="1448145502"/>
                  </a:ext>
                </a:extLst>
              </a:tr>
              <a:tr h="635619">
                <a:tc>
                  <a:txBody>
                    <a:bodyPr/>
                    <a:lstStyle/>
                    <a:p>
                      <a:pPr algn="ctr"/>
                      <a:r>
                        <a:rPr lang="en-US" sz="2400" dirty="0"/>
                        <a:t>SSA Fall Conference</a:t>
                      </a:r>
                    </a:p>
                  </a:txBody>
                  <a:tcPr/>
                </a:tc>
                <a:tc>
                  <a:txBody>
                    <a:bodyPr/>
                    <a:lstStyle/>
                    <a:p>
                      <a:pPr algn="ctr"/>
                      <a:r>
                        <a:rPr lang="en-US" sz="2400" dirty="0"/>
                        <a:t>October 2024</a:t>
                      </a:r>
                    </a:p>
                  </a:txBody>
                  <a:tcPr/>
                </a:tc>
                <a:extLst>
                  <a:ext uri="{0D108BD9-81ED-4DB2-BD59-A6C34878D82A}">
                    <a16:rowId xmlns:a16="http://schemas.microsoft.com/office/drawing/2014/main" val="1607323963"/>
                  </a:ext>
                </a:extLst>
              </a:tr>
              <a:tr h="635619">
                <a:tc>
                  <a:txBody>
                    <a:bodyPr/>
                    <a:lstStyle/>
                    <a:p>
                      <a:pPr algn="ctr"/>
                      <a:r>
                        <a:rPr lang="en-US" sz="2400" dirty="0"/>
                        <a:t>Graduate Admission Meetings</a:t>
                      </a:r>
                    </a:p>
                  </a:txBody>
                  <a:tcPr/>
                </a:tc>
                <a:tc>
                  <a:txBody>
                    <a:bodyPr/>
                    <a:lstStyle/>
                    <a:p>
                      <a:pPr algn="ctr"/>
                      <a:r>
                        <a:rPr lang="en-US" sz="2400" dirty="0"/>
                        <a:t>Year-round</a:t>
                      </a:r>
                    </a:p>
                  </a:txBody>
                  <a:tcPr/>
                </a:tc>
                <a:extLst>
                  <a:ext uri="{0D108BD9-81ED-4DB2-BD59-A6C34878D82A}">
                    <a16:rowId xmlns:a16="http://schemas.microsoft.com/office/drawing/2014/main" val="1400516593"/>
                  </a:ext>
                </a:extLst>
              </a:tr>
              <a:tr h="635619">
                <a:tc>
                  <a:txBody>
                    <a:bodyPr/>
                    <a:lstStyle/>
                    <a:p>
                      <a:pPr algn="ctr"/>
                      <a:r>
                        <a:rPr lang="en-US" sz="2400" dirty="0"/>
                        <a:t>ALT-A Open Houses</a:t>
                      </a:r>
                    </a:p>
                  </a:txBody>
                  <a:tcPr/>
                </a:tc>
                <a:tc>
                  <a:txBody>
                    <a:bodyPr/>
                    <a:lstStyle/>
                    <a:p>
                      <a:pPr algn="ctr"/>
                      <a:r>
                        <a:rPr lang="en-US" sz="2400" dirty="0"/>
                        <a:t>November, February</a:t>
                      </a:r>
                    </a:p>
                  </a:txBody>
                  <a:tcPr/>
                </a:tc>
                <a:extLst>
                  <a:ext uri="{0D108BD9-81ED-4DB2-BD59-A6C34878D82A}">
                    <a16:rowId xmlns:a16="http://schemas.microsoft.com/office/drawing/2014/main" val="764961504"/>
                  </a:ext>
                </a:extLst>
              </a:tr>
            </a:tbl>
          </a:graphicData>
        </a:graphic>
      </p:graphicFrame>
    </p:spTree>
    <p:extLst>
      <p:ext uri="{BB962C8B-B14F-4D97-AF65-F5344CB8AC3E}">
        <p14:creationId xmlns:p14="http://schemas.microsoft.com/office/powerpoint/2010/main" val="378807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8" name="TextBox 7">
            <a:extLst>
              <a:ext uri="{FF2B5EF4-FFF2-40B4-BE49-F238E27FC236}">
                <a16:creationId xmlns:a16="http://schemas.microsoft.com/office/drawing/2014/main" id="{036B060F-A3D6-1A45-AF6E-CFCE9FE637C1}"/>
              </a:ext>
            </a:extLst>
          </p:cNvPr>
          <p:cNvSpPr txBox="1"/>
          <p:nvPr/>
        </p:nvSpPr>
        <p:spPr>
          <a:xfrm>
            <a:off x="-325120" y="801767"/>
            <a:ext cx="12192000" cy="830997"/>
          </a:xfrm>
          <a:prstGeom prst="rect">
            <a:avLst/>
          </a:prstGeom>
          <a:noFill/>
        </p:spPr>
        <p:txBody>
          <a:bodyPr wrap="square" rtlCol="0">
            <a:spAutoFit/>
          </a:bodyPr>
          <a:lstStyle/>
          <a:p>
            <a:pPr algn="ctr"/>
            <a:r>
              <a:rPr lang="en-US" sz="2400" b="1" dirty="0">
                <a:solidFill>
                  <a:srgbClr val="002649"/>
                </a:solidFill>
                <a:latin typeface="Arial" charset="0"/>
                <a:ea typeface="Arial" charset="0"/>
                <a:cs typeface="Arial" charset="0"/>
              </a:rPr>
              <a:t>Fall 2024 Graduate Recruitment Activities</a:t>
            </a:r>
          </a:p>
          <a:p>
            <a:pPr algn="ctr"/>
            <a:r>
              <a:rPr lang="en-US" sz="2400" b="1" dirty="0">
                <a:solidFill>
                  <a:srgbClr val="002649"/>
                </a:solidFill>
                <a:latin typeface="Arial" charset="0"/>
                <a:ea typeface="Arial" charset="0"/>
                <a:cs typeface="Arial" charset="0"/>
              </a:rPr>
              <a:t>Jane Cobia, Kara Chism, Bill Cleveland, Monique Witherspoon</a:t>
            </a:r>
          </a:p>
        </p:txBody>
      </p:sp>
      <p:sp>
        <p:nvSpPr>
          <p:cNvPr id="11" name="TextBox 10">
            <a:extLst>
              <a:ext uri="{FF2B5EF4-FFF2-40B4-BE49-F238E27FC236}">
                <a16:creationId xmlns:a16="http://schemas.microsoft.com/office/drawing/2014/main" id="{B7A6604E-B1C0-4043-B413-1846A3FDECA9}"/>
              </a:ext>
            </a:extLst>
          </p:cNvPr>
          <p:cNvSpPr txBox="1"/>
          <p:nvPr/>
        </p:nvSpPr>
        <p:spPr>
          <a:xfrm>
            <a:off x="187713" y="1737004"/>
            <a:ext cx="12192000" cy="3970318"/>
          </a:xfrm>
          <a:prstGeom prst="rect">
            <a:avLst/>
          </a:prstGeom>
          <a:noFill/>
        </p:spPr>
        <p:txBody>
          <a:bodyPr wrap="square">
            <a:spAutoFit/>
          </a:bodyPr>
          <a:lstStyle/>
          <a:p>
            <a:r>
              <a:rPr lang="en-US" sz="3600" dirty="0"/>
              <a:t>Current 18-hr and MSE-IL School Partnership Cohorts:</a:t>
            </a:r>
          </a:p>
          <a:p>
            <a:pPr marL="342900" indent="-342900">
              <a:buFont typeface="Arial" panose="020B0604020202020204" pitchFamily="34" charset="0"/>
              <a:buChar char="•"/>
            </a:pPr>
            <a:r>
              <a:rPr lang="en-US" sz="3600" dirty="0"/>
              <a:t>Jefferson County</a:t>
            </a:r>
          </a:p>
          <a:p>
            <a:pPr marL="342900" indent="-342900">
              <a:buFont typeface="Arial" panose="020B0604020202020204" pitchFamily="34" charset="0"/>
              <a:buChar char="•"/>
            </a:pPr>
            <a:r>
              <a:rPr lang="en-US" sz="3600" dirty="0"/>
              <a:t>Birmingham City (2)</a:t>
            </a:r>
          </a:p>
          <a:p>
            <a:pPr marL="342900" indent="-342900">
              <a:buFont typeface="Arial" panose="020B0604020202020204" pitchFamily="34" charset="0"/>
              <a:buChar char="•"/>
            </a:pPr>
            <a:r>
              <a:rPr lang="en-US" sz="3600" dirty="0"/>
              <a:t>Trussville City</a:t>
            </a:r>
          </a:p>
          <a:p>
            <a:pPr marL="342900" indent="-342900">
              <a:buFont typeface="Arial" panose="020B0604020202020204" pitchFamily="34" charset="0"/>
              <a:buChar char="•"/>
            </a:pPr>
            <a:r>
              <a:rPr lang="en-US" sz="3600" dirty="0"/>
              <a:t>Mountain Brook</a:t>
            </a:r>
          </a:p>
          <a:p>
            <a:pPr marL="342900" indent="-342900">
              <a:buFont typeface="Arial" panose="020B0604020202020204" pitchFamily="34" charset="0"/>
              <a:buChar char="•"/>
            </a:pPr>
            <a:r>
              <a:rPr lang="en-US" sz="3600" dirty="0"/>
              <a:t>Limestone County</a:t>
            </a:r>
          </a:p>
          <a:p>
            <a:endParaRPr lang="en-US" sz="3600" dirty="0"/>
          </a:p>
        </p:txBody>
      </p:sp>
    </p:spTree>
    <p:extLst>
      <p:ext uri="{BB962C8B-B14F-4D97-AF65-F5344CB8AC3E}">
        <p14:creationId xmlns:p14="http://schemas.microsoft.com/office/powerpoint/2010/main" val="48790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8" name="TextBox 7">
            <a:extLst>
              <a:ext uri="{FF2B5EF4-FFF2-40B4-BE49-F238E27FC236}">
                <a16:creationId xmlns:a16="http://schemas.microsoft.com/office/drawing/2014/main" id="{036B060F-A3D6-1A45-AF6E-CFCE9FE637C1}"/>
              </a:ext>
            </a:extLst>
          </p:cNvPr>
          <p:cNvSpPr txBox="1"/>
          <p:nvPr/>
        </p:nvSpPr>
        <p:spPr>
          <a:xfrm>
            <a:off x="-325120" y="801767"/>
            <a:ext cx="12192000" cy="461665"/>
          </a:xfrm>
          <a:prstGeom prst="rect">
            <a:avLst/>
          </a:prstGeom>
          <a:noFill/>
        </p:spPr>
        <p:txBody>
          <a:bodyPr wrap="square" rtlCol="0">
            <a:spAutoFit/>
          </a:bodyPr>
          <a:lstStyle/>
          <a:p>
            <a:pPr algn="ctr"/>
            <a:r>
              <a:rPr lang="en-US" sz="2400" b="1" dirty="0">
                <a:solidFill>
                  <a:srgbClr val="002649"/>
                </a:solidFill>
                <a:latin typeface="Arial" charset="0"/>
                <a:ea typeface="Arial" charset="0"/>
                <a:cs typeface="Arial" charset="0"/>
              </a:rPr>
              <a:t>Fall 2024 Graduate Recruitment Activities</a:t>
            </a:r>
          </a:p>
        </p:txBody>
      </p:sp>
      <p:sp>
        <p:nvSpPr>
          <p:cNvPr id="11" name="TextBox 10">
            <a:extLst>
              <a:ext uri="{FF2B5EF4-FFF2-40B4-BE49-F238E27FC236}">
                <a16:creationId xmlns:a16="http://schemas.microsoft.com/office/drawing/2014/main" id="{B7A6604E-B1C0-4043-B413-1846A3FDECA9}"/>
              </a:ext>
            </a:extLst>
          </p:cNvPr>
          <p:cNvSpPr txBox="1"/>
          <p:nvPr/>
        </p:nvSpPr>
        <p:spPr>
          <a:xfrm>
            <a:off x="187713" y="1395056"/>
            <a:ext cx="12192000" cy="5845703"/>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Cullman County: October 10- Jane/Kara for a Spring MSE and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EdS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cohort</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Hoover City: October meet with superintendent- Jane/Kara for a Spring MSE and to add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EdS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and EdD</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Mt. Brook City- second group in summer I. Interest meeting in Oct/Nov.</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Limestone City- October 2 virtual meeting for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EdS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Fall 2025</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St. Clair County- Jane to set up fall meeting</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Visit current MSE students- Lisa, Marcie, Bill, Monique</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Birmingham City Schools- October 9</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Trussville City- October 23</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Mt. Brook City- October 23 </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Jefferson County- November 4</a:t>
            </a:r>
          </a:p>
          <a:p>
            <a:pPr marL="342900" marR="0" lvl="0" indent="-342900">
              <a:lnSpc>
                <a:spcPct val="115000"/>
              </a:lnSpc>
              <a:spcBef>
                <a:spcPts val="0"/>
              </a:spcBef>
              <a:spcAft>
                <a:spcPts val="0"/>
              </a:spcAft>
              <a:buFont typeface="Symbol" panose="05050102010706020507" pitchFamily="18" charset="2"/>
              <a:buChar char=""/>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New Districts to approach for cohorts:</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Huntsville City- (Jane) </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Madison County- (Jane) </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School for Cybertechnology- (Bill) </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North Alabama- (Les) </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Fairfield, Midfield, Tarrant City- (Bill) (Monique)</a:t>
            </a:r>
          </a:p>
          <a:p>
            <a:pPr marL="742950" marR="0" lvl="1" indent="-285750">
              <a:lnSpc>
                <a:spcPct val="115000"/>
              </a:lnSpc>
              <a:spcBef>
                <a:spcPts val="0"/>
              </a:spcBef>
              <a:spcAft>
                <a:spcPts val="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Marengo County- (Bill)- after SSA Conference</a:t>
            </a:r>
          </a:p>
          <a:p>
            <a:pPr marL="742950" marR="0" lvl="1" indent="-285750">
              <a:lnSpc>
                <a:spcPct val="115000"/>
              </a:lnSpc>
              <a:spcBef>
                <a:spcPts val="0"/>
              </a:spcBef>
              <a:spcAft>
                <a:spcPts val="800"/>
              </a:spcAft>
              <a:buFont typeface="Courier New" panose="02070309020205020404" pitchFamily="49" charset="0"/>
              <a:buChar char="o"/>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Enterprise and Ozark-(Bill)</a:t>
            </a:r>
          </a:p>
          <a:p>
            <a:endParaRPr lang="en-US" sz="3600" dirty="0"/>
          </a:p>
        </p:txBody>
      </p:sp>
    </p:spTree>
    <p:extLst>
      <p:ext uri="{BB962C8B-B14F-4D97-AF65-F5344CB8AC3E}">
        <p14:creationId xmlns:p14="http://schemas.microsoft.com/office/powerpoint/2010/main" val="3394840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A661B-3E03-F5E9-9165-BBD9F9EE63E2}"/>
              </a:ext>
            </a:extLst>
          </p:cNvPr>
          <p:cNvSpPr txBox="1"/>
          <p:nvPr/>
        </p:nvSpPr>
        <p:spPr>
          <a:xfrm>
            <a:off x="2428875" y="2641938"/>
            <a:ext cx="7315200" cy="3108543"/>
          </a:xfrm>
          <a:prstGeom prst="rect">
            <a:avLst/>
          </a:prstGeom>
          <a:noFill/>
        </p:spPr>
        <p:txBody>
          <a:bodyPr wrap="square">
            <a:spAutoFit/>
          </a:bodyPr>
          <a:lstStyle/>
          <a:p>
            <a:pPr marL="342900" indent="-342900">
              <a:buFont typeface="Arial" panose="020B0604020202020204" pitchFamily="34" charset="0"/>
              <a:buChar char="•"/>
            </a:pPr>
            <a:r>
              <a:rPr lang="en-US" sz="2800" dirty="0"/>
              <a:t>Cultural Competence</a:t>
            </a:r>
          </a:p>
          <a:p>
            <a:pPr marL="342900" indent="-342900">
              <a:buFont typeface="Arial" panose="020B0604020202020204" pitchFamily="34" charset="0"/>
              <a:buChar char="•"/>
            </a:pPr>
            <a:r>
              <a:rPr lang="en-US" sz="2800" dirty="0"/>
              <a:t>Social Contexts and Development</a:t>
            </a:r>
          </a:p>
          <a:p>
            <a:pPr marL="342900" indent="-342900">
              <a:buFont typeface="Arial" panose="020B0604020202020204" pitchFamily="34" charset="0"/>
              <a:buChar char="•"/>
            </a:pPr>
            <a:r>
              <a:rPr lang="en-US" sz="2800" dirty="0"/>
              <a:t>Intersectionality</a:t>
            </a:r>
          </a:p>
          <a:p>
            <a:pPr marL="342900" indent="-342900">
              <a:buFont typeface="Arial" panose="020B0604020202020204" pitchFamily="34" charset="0"/>
              <a:buChar char="•"/>
            </a:pPr>
            <a:r>
              <a:rPr lang="en-US" sz="2800" dirty="0"/>
              <a:t>Lifespan Perspective (including neurodiversity)</a:t>
            </a:r>
          </a:p>
          <a:p>
            <a:pPr marL="342900" indent="-342900">
              <a:buFont typeface="Arial" panose="020B0604020202020204" pitchFamily="34" charset="0"/>
              <a:buChar char="•"/>
            </a:pPr>
            <a:r>
              <a:rPr lang="en-US" sz="2800" dirty="0"/>
              <a:t>Family Structure and Diversity</a:t>
            </a:r>
          </a:p>
          <a:p>
            <a:pPr marL="342900" indent="-342900">
              <a:buFont typeface="Arial" panose="020B0604020202020204" pitchFamily="34" charset="0"/>
              <a:buChar char="•"/>
            </a:pPr>
            <a:r>
              <a:rPr lang="en-US" sz="2800" dirty="0"/>
              <a:t>Policy and Advocacy</a:t>
            </a:r>
          </a:p>
          <a:p>
            <a:pPr marL="342900" indent="-342900">
              <a:buFont typeface="Arial" panose="020B0604020202020204" pitchFamily="34" charset="0"/>
              <a:buChar char="•"/>
            </a:pPr>
            <a:r>
              <a:rPr lang="en-US" sz="2800" dirty="0"/>
              <a:t>Research and Practice</a:t>
            </a:r>
          </a:p>
        </p:txBody>
      </p:sp>
      <p:sp>
        <p:nvSpPr>
          <p:cNvPr id="5" name="TextBox 4">
            <a:extLst>
              <a:ext uri="{FF2B5EF4-FFF2-40B4-BE49-F238E27FC236}">
                <a16:creationId xmlns:a16="http://schemas.microsoft.com/office/drawing/2014/main" id="{456AD480-D4A7-F33B-E000-11F8F4CD506A}"/>
              </a:ext>
            </a:extLst>
          </p:cNvPr>
          <p:cNvSpPr txBox="1"/>
          <p:nvPr/>
        </p:nvSpPr>
        <p:spPr>
          <a:xfrm>
            <a:off x="1800224" y="1472684"/>
            <a:ext cx="9820276" cy="707886"/>
          </a:xfrm>
          <a:prstGeom prst="rect">
            <a:avLst/>
          </a:prstGeom>
          <a:noFill/>
        </p:spPr>
        <p:txBody>
          <a:bodyPr wrap="square">
            <a:spAutoFit/>
          </a:bodyPr>
          <a:lstStyle/>
          <a:p>
            <a:r>
              <a:rPr lang="en-US" sz="4000" b="1" dirty="0"/>
              <a:t>Key Ways Diversity is Addressed in HDFS</a:t>
            </a:r>
          </a:p>
        </p:txBody>
      </p:sp>
    </p:spTree>
    <p:extLst>
      <p:ext uri="{BB962C8B-B14F-4D97-AF65-F5344CB8AC3E}">
        <p14:creationId xmlns:p14="http://schemas.microsoft.com/office/powerpoint/2010/main" val="3677248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8" name="TextBox 7">
            <a:extLst>
              <a:ext uri="{FF2B5EF4-FFF2-40B4-BE49-F238E27FC236}">
                <a16:creationId xmlns:a16="http://schemas.microsoft.com/office/drawing/2014/main" id="{036B060F-A3D6-1A45-AF6E-CFCE9FE637C1}"/>
              </a:ext>
            </a:extLst>
          </p:cNvPr>
          <p:cNvSpPr txBox="1"/>
          <p:nvPr/>
        </p:nvSpPr>
        <p:spPr>
          <a:xfrm>
            <a:off x="-542925" y="805506"/>
            <a:ext cx="12192000" cy="1569660"/>
          </a:xfrm>
          <a:prstGeom prst="rect">
            <a:avLst/>
          </a:prstGeom>
          <a:noFill/>
        </p:spPr>
        <p:txBody>
          <a:bodyPr wrap="square" rtlCol="0">
            <a:spAutoFit/>
          </a:bodyPr>
          <a:lstStyle/>
          <a:p>
            <a:pPr algn="ctr"/>
            <a:r>
              <a:rPr lang="en-US" sz="3200" b="1" dirty="0">
                <a:solidFill>
                  <a:srgbClr val="002649"/>
                </a:solidFill>
                <a:latin typeface="Arial" charset="0"/>
                <a:ea typeface="Arial" charset="0"/>
                <a:cs typeface="Arial" charset="0"/>
              </a:rPr>
              <a:t>Fall 2024</a:t>
            </a:r>
          </a:p>
          <a:p>
            <a:pPr algn="ctr"/>
            <a:r>
              <a:rPr lang="en-US" sz="3200" b="1" dirty="0">
                <a:solidFill>
                  <a:srgbClr val="002649"/>
                </a:solidFill>
                <a:latin typeface="Arial" charset="0"/>
                <a:ea typeface="Arial" charset="0"/>
                <a:cs typeface="Arial" charset="0"/>
              </a:rPr>
              <a:t>Alt A Recruitment Activities</a:t>
            </a:r>
          </a:p>
          <a:p>
            <a:pPr algn="ctr"/>
            <a:r>
              <a:rPr lang="en-US" sz="3200" b="1" dirty="0">
                <a:solidFill>
                  <a:srgbClr val="002649"/>
                </a:solidFill>
                <a:latin typeface="Arial" charset="0"/>
                <a:ea typeface="Arial" charset="0"/>
                <a:cs typeface="Arial" charset="0"/>
              </a:rPr>
              <a:t>Mandy Hilsmier, Kameron Brown and Dana Mungenast</a:t>
            </a:r>
          </a:p>
        </p:txBody>
      </p:sp>
      <p:sp>
        <p:nvSpPr>
          <p:cNvPr id="11" name="TextBox 10">
            <a:extLst>
              <a:ext uri="{FF2B5EF4-FFF2-40B4-BE49-F238E27FC236}">
                <a16:creationId xmlns:a16="http://schemas.microsoft.com/office/drawing/2014/main" id="{B7A6604E-B1C0-4043-B413-1846A3FDECA9}"/>
              </a:ext>
            </a:extLst>
          </p:cNvPr>
          <p:cNvSpPr txBox="1"/>
          <p:nvPr/>
        </p:nvSpPr>
        <p:spPr>
          <a:xfrm>
            <a:off x="265534" y="2573583"/>
            <a:ext cx="12192000" cy="3416320"/>
          </a:xfrm>
          <a:prstGeom prst="rect">
            <a:avLst/>
          </a:prstGeom>
          <a:noFill/>
        </p:spPr>
        <p:txBody>
          <a:bodyPr wrap="square">
            <a:spAutoFit/>
          </a:bodyPr>
          <a:lstStyle/>
          <a:p>
            <a:pPr marL="800100" lvl="1" indent="-342900">
              <a:buFont typeface="Arial" panose="020B0604020202020204" pitchFamily="34" charset="0"/>
              <a:buChar char="•"/>
            </a:pPr>
            <a:r>
              <a:rPr lang="en-US" sz="3600" dirty="0"/>
              <a:t>Meetings with senior seminar classes</a:t>
            </a:r>
          </a:p>
          <a:p>
            <a:pPr marL="800100" lvl="1" indent="-342900">
              <a:buFont typeface="Arial" panose="020B0604020202020204" pitchFamily="34" charset="0"/>
              <a:buChar char="•"/>
            </a:pPr>
            <a:r>
              <a:rPr lang="en-US" sz="3600" dirty="0"/>
              <a:t>Campus wide email flyers </a:t>
            </a:r>
          </a:p>
          <a:p>
            <a:pPr marL="800100" lvl="1" indent="-342900">
              <a:buFont typeface="Arial" panose="020B0604020202020204" pitchFamily="34" charset="0"/>
              <a:buChar char="•"/>
            </a:pPr>
            <a:r>
              <a:rPr lang="en-US" sz="3600" dirty="0"/>
              <a:t>Open House Event</a:t>
            </a:r>
          </a:p>
          <a:p>
            <a:pPr marL="800100" lvl="1" indent="-342900">
              <a:buFont typeface="Arial" panose="020B0604020202020204" pitchFamily="34" charset="0"/>
              <a:buChar char="•"/>
            </a:pPr>
            <a:r>
              <a:rPr lang="en-US" sz="3600" dirty="0"/>
              <a:t>Google Ad Campaign</a:t>
            </a:r>
          </a:p>
          <a:p>
            <a:pPr marL="800100" lvl="1" indent="-342900">
              <a:buFont typeface="Arial" panose="020B0604020202020204" pitchFamily="34" charset="0"/>
              <a:buChar char="•"/>
            </a:pPr>
            <a:r>
              <a:rPr lang="en-US" sz="3600" dirty="0"/>
              <a:t>Graduate Admissions email and text campaign for                    juniors and seniors</a:t>
            </a:r>
          </a:p>
        </p:txBody>
      </p:sp>
    </p:spTree>
    <p:extLst>
      <p:ext uri="{BB962C8B-B14F-4D97-AF65-F5344CB8AC3E}">
        <p14:creationId xmlns:p14="http://schemas.microsoft.com/office/powerpoint/2010/main" val="344485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BB082-77C9-7B4B-8689-EA69768CA674}"/>
              </a:ext>
            </a:extLst>
          </p:cNvPr>
          <p:cNvSpPr txBox="1"/>
          <p:nvPr/>
        </p:nvSpPr>
        <p:spPr>
          <a:xfrm>
            <a:off x="-1204101" y="335268"/>
            <a:ext cx="12192000" cy="1107996"/>
          </a:xfrm>
          <a:prstGeom prst="rect">
            <a:avLst/>
          </a:prstGeom>
          <a:noFill/>
        </p:spPr>
        <p:txBody>
          <a:bodyPr wrap="square" rtlCol="0">
            <a:spAutoFit/>
          </a:bodyPr>
          <a:lstStyle/>
          <a:p>
            <a:pPr algn="ctr"/>
            <a:r>
              <a:rPr lang="en-US" sz="6600" dirty="0">
                <a:solidFill>
                  <a:srgbClr val="002649"/>
                </a:solidFill>
              </a:rPr>
              <a:t> </a:t>
            </a:r>
            <a:r>
              <a:rPr lang="en-US" sz="6600" b="1" dirty="0">
                <a:solidFill>
                  <a:srgbClr val="002649"/>
                </a:solidFill>
              </a:rPr>
              <a:t>TEACHER EDUCATION </a:t>
            </a:r>
            <a:endParaRPr lang="en-US" sz="4000" b="1" dirty="0">
              <a:solidFill>
                <a:srgbClr val="002649"/>
              </a:solidFill>
            </a:endParaRPr>
          </a:p>
        </p:txBody>
      </p:sp>
      <p:sp>
        <p:nvSpPr>
          <p:cNvPr id="4" name="Text Placeholder 6">
            <a:extLst>
              <a:ext uri="{FF2B5EF4-FFF2-40B4-BE49-F238E27FC236}">
                <a16:creationId xmlns:a16="http://schemas.microsoft.com/office/drawing/2014/main" id="{C9E5BA76-3108-7352-CA7E-BAECD22D2793}"/>
              </a:ext>
            </a:extLst>
          </p:cNvPr>
          <p:cNvSpPr txBox="1">
            <a:spLocks/>
          </p:cNvSpPr>
          <p:nvPr/>
        </p:nvSpPr>
        <p:spPr>
          <a:xfrm>
            <a:off x="2904995" y="4346672"/>
            <a:ext cx="5241073" cy="22024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2000" dirty="0"/>
              <a:t>Dr. </a:t>
            </a:r>
            <a:r>
              <a:rPr lang="en-US" sz="2000"/>
              <a:t>Kate Scarborough</a:t>
            </a:r>
            <a:endParaRPr lang="en-US" sz="2000" dirty="0"/>
          </a:p>
          <a:p>
            <a:pPr marL="0" indent="0" algn="ctr">
              <a:buNone/>
            </a:pPr>
            <a:r>
              <a:rPr lang="en-US" sz="2000" dirty="0"/>
              <a:t>Mrs. Melissa Wallis </a:t>
            </a:r>
          </a:p>
          <a:p>
            <a:pPr marL="0" indent="0" algn="ctr">
              <a:buNone/>
            </a:pPr>
            <a:r>
              <a:rPr lang="en-US" sz="2000" dirty="0"/>
              <a:t>Dr. Mandy Hilsmier</a:t>
            </a:r>
          </a:p>
        </p:txBody>
      </p:sp>
      <p:sp>
        <p:nvSpPr>
          <p:cNvPr id="5" name="TextBox 4">
            <a:extLst>
              <a:ext uri="{FF2B5EF4-FFF2-40B4-BE49-F238E27FC236}">
                <a16:creationId xmlns:a16="http://schemas.microsoft.com/office/drawing/2014/main" id="{C8E3AE4B-464D-2F89-6096-1CB1B603F779}"/>
              </a:ext>
            </a:extLst>
          </p:cNvPr>
          <p:cNvSpPr txBox="1"/>
          <p:nvPr/>
        </p:nvSpPr>
        <p:spPr>
          <a:xfrm>
            <a:off x="2509487" y="1413372"/>
            <a:ext cx="603209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Sophomore Service Learning</a:t>
            </a:r>
          </a:p>
          <a:p>
            <a:pPr marL="285750" indent="-285750">
              <a:buFont typeface="Arial" panose="020B0604020202020204" pitchFamily="34" charset="0"/>
              <a:buChar char="•"/>
            </a:pPr>
            <a:r>
              <a:rPr lang="en-US" sz="2800" dirty="0"/>
              <a:t>Partnerships</a:t>
            </a:r>
          </a:p>
          <a:p>
            <a:pPr marL="285750" indent="-285750">
              <a:buFont typeface="Arial" panose="020B0604020202020204" pitchFamily="34" charset="0"/>
              <a:buChar char="•"/>
            </a:pPr>
            <a:r>
              <a:rPr lang="en-US" sz="2800" dirty="0"/>
              <a:t>Diversity Education</a:t>
            </a:r>
          </a:p>
          <a:p>
            <a:pPr marL="285750" indent="-285750">
              <a:buFont typeface="Arial" panose="020B0604020202020204" pitchFamily="34" charset="0"/>
              <a:buChar char="•"/>
            </a:pPr>
            <a:r>
              <a:rPr lang="en-US" sz="2800" dirty="0"/>
              <a:t>Diversity Forum 2024</a:t>
            </a:r>
          </a:p>
          <a:p>
            <a:pPr marL="285750" indent="-285750">
              <a:buFont typeface="Arial" panose="020B0604020202020204" pitchFamily="34" charset="0"/>
              <a:buChar char="•"/>
            </a:pPr>
            <a:r>
              <a:rPr lang="en-US" sz="2800" dirty="0"/>
              <a:t>Diversity in EDUC 326 – Elem Mathematics</a:t>
            </a:r>
          </a:p>
          <a:p>
            <a:pPr marL="285750" indent="-285750">
              <a:buFont typeface="Arial" panose="020B0604020202020204" pitchFamily="34" charset="0"/>
              <a:buChar char="•"/>
            </a:pPr>
            <a:r>
              <a:rPr lang="en-US" sz="2800" dirty="0"/>
              <a:t>Penn State Partnership</a:t>
            </a:r>
          </a:p>
        </p:txBody>
      </p:sp>
    </p:spTree>
    <p:extLst>
      <p:ext uri="{BB962C8B-B14F-4D97-AF65-F5344CB8AC3E}">
        <p14:creationId xmlns:p14="http://schemas.microsoft.com/office/powerpoint/2010/main" val="22204712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324259-3F9A-674F-880A-E4DA5F377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175" y="178899"/>
            <a:ext cx="3665613" cy="911088"/>
          </a:xfrm>
          <a:prstGeom prst="rect">
            <a:avLst/>
          </a:prstGeom>
        </p:spPr>
      </p:pic>
      <p:sp>
        <p:nvSpPr>
          <p:cNvPr id="2" name="TextBox 1">
            <a:extLst>
              <a:ext uri="{FF2B5EF4-FFF2-40B4-BE49-F238E27FC236}">
                <a16:creationId xmlns:a16="http://schemas.microsoft.com/office/drawing/2014/main" id="{414DB24F-3A83-0E04-E275-AABBA4BBBADF}"/>
              </a:ext>
            </a:extLst>
          </p:cNvPr>
          <p:cNvSpPr txBox="1"/>
          <p:nvPr/>
        </p:nvSpPr>
        <p:spPr>
          <a:xfrm>
            <a:off x="644056" y="1180666"/>
            <a:ext cx="5629523" cy="5947782"/>
          </a:xfrm>
          <a:prstGeom prst="rect">
            <a:avLst/>
          </a:prstGeom>
          <a:noFill/>
        </p:spPr>
        <p:txBody>
          <a:bodyPr wrap="square" rtlCol="0">
            <a:spAutoFit/>
          </a:bodyPr>
          <a:lstStyle/>
          <a:p>
            <a:pPr algn="ctr"/>
            <a:r>
              <a:rPr lang="en-US" sz="2400" b="1" dirty="0"/>
              <a:t>Teacher Education </a:t>
            </a:r>
          </a:p>
          <a:p>
            <a:pPr algn="ctr"/>
            <a:r>
              <a:rPr lang="en-US" sz="2400" b="1" dirty="0"/>
              <a:t>Sophomore Service Learning </a:t>
            </a:r>
          </a:p>
          <a:p>
            <a:endParaRPr lang="en-US" dirty="0"/>
          </a:p>
          <a:p>
            <a:pPr algn="ctr"/>
            <a:r>
              <a:rPr lang="en-US" sz="1400" dirty="0" err="1"/>
              <a:t>ZeroZero</a:t>
            </a:r>
            <a:r>
              <a:rPr lang="en-US" sz="1400" dirty="0"/>
              <a:t> Foundation Partnership</a:t>
            </a:r>
          </a:p>
          <a:p>
            <a:r>
              <a:rPr lang="en-US" sz="1400" dirty="0"/>
              <a:t>-Began in EDUC 202 and has evolved into a service-learning partnership for all teacher education majors through EDUC 200 course. </a:t>
            </a:r>
          </a:p>
          <a:p>
            <a:endParaRPr lang="en-US" sz="1400" dirty="0"/>
          </a:p>
          <a:p>
            <a:r>
              <a:rPr lang="en-US" sz="1400" dirty="0"/>
              <a:t>-</a:t>
            </a:r>
            <a:r>
              <a:rPr lang="en-US" sz="1400" dirty="0" err="1"/>
              <a:t>ZeroZero</a:t>
            </a:r>
            <a:r>
              <a:rPr lang="en-US" sz="1400" dirty="0"/>
              <a:t> provides support to children and families from diverse communities in the Birmingham area through </a:t>
            </a:r>
            <a:r>
              <a:rPr lang="en-US" sz="1400" b="1" dirty="0"/>
              <a:t>sports and recreational activities, academic tutoring, and family mentoring</a:t>
            </a:r>
            <a:r>
              <a:rPr lang="en-US" sz="1400" dirty="0"/>
              <a:t>. According to the founder of the organization, roughly 95% of their students are African American or Hispanic and live in traditionally underserved communities such as Avondale, Titusville, Eastlake, Woodlawn, Irondale, Clay-</a:t>
            </a:r>
            <a:r>
              <a:rPr lang="en-US" sz="1400" dirty="0" err="1"/>
              <a:t>Chalkville</a:t>
            </a:r>
            <a:r>
              <a:rPr lang="en-US" sz="1400" dirty="0"/>
              <a:t>, Fairfield, and Bessemer. </a:t>
            </a:r>
          </a:p>
          <a:p>
            <a:endParaRPr lang="en-US" sz="1400" dirty="0"/>
          </a:p>
          <a:p>
            <a:r>
              <a:rPr lang="en-US" sz="1400" dirty="0"/>
              <a:t>-Samford Teacher Education students provide mentorship by facilitating the academic tutoring sessions for students at </a:t>
            </a:r>
            <a:r>
              <a:rPr lang="en-US" sz="1400" dirty="0" err="1"/>
              <a:t>ZeroZero</a:t>
            </a:r>
            <a:r>
              <a:rPr lang="en-US" sz="1400" dirty="0"/>
              <a:t> on a weekly basis. </a:t>
            </a:r>
          </a:p>
          <a:p>
            <a:endParaRPr lang="en-US" dirty="0"/>
          </a:p>
          <a:p>
            <a:endParaRPr lang="en-US" dirty="0"/>
          </a:p>
          <a:p>
            <a:endParaRPr lang="en-US" dirty="0"/>
          </a:p>
          <a:p>
            <a:endParaRPr lang="en-US" dirty="0"/>
          </a:p>
          <a:p>
            <a:r>
              <a:rPr lang="en-US" sz="1050" dirty="0"/>
              <a:t>Link to Website: https://www.zerozerofoundation.org/about-us/about</a:t>
            </a:r>
          </a:p>
          <a:p>
            <a:endParaRPr lang="en-US" dirty="0"/>
          </a:p>
          <a:p>
            <a:endParaRPr lang="en-US" dirty="0"/>
          </a:p>
        </p:txBody>
      </p:sp>
      <p:pic>
        <p:nvPicPr>
          <p:cNvPr id="1026" name="Picture 2">
            <a:extLst>
              <a:ext uri="{FF2B5EF4-FFF2-40B4-BE49-F238E27FC236}">
                <a16:creationId xmlns:a16="http://schemas.microsoft.com/office/drawing/2014/main" id="{2796142E-1DC4-D23B-13E9-E787298B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750" y="1590056"/>
            <a:ext cx="22288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8E059F-8565-02EE-DE5A-0D504C824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428" r="16795" b="29592"/>
          <a:stretch/>
        </p:blipFill>
        <p:spPr bwMode="auto">
          <a:xfrm>
            <a:off x="5094880" y="4838470"/>
            <a:ext cx="6641410" cy="1566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F7C277-88B8-23D9-4836-FDEEA79B692D}"/>
              </a:ext>
            </a:extLst>
          </p:cNvPr>
          <p:cNvSpPr txBox="1"/>
          <p:nvPr/>
        </p:nvSpPr>
        <p:spPr>
          <a:xfrm>
            <a:off x="0"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4054610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FB40B-E0EF-EEA7-3CCF-E1DDF448C2D2}"/>
              </a:ext>
            </a:extLst>
          </p:cNvPr>
          <p:cNvSpPr txBox="1"/>
          <p:nvPr/>
        </p:nvSpPr>
        <p:spPr>
          <a:xfrm>
            <a:off x="644056" y="1180666"/>
            <a:ext cx="5629523" cy="5947782"/>
          </a:xfrm>
          <a:prstGeom prst="rect">
            <a:avLst/>
          </a:prstGeom>
          <a:noFill/>
        </p:spPr>
        <p:txBody>
          <a:bodyPr wrap="square" lIns="91440" tIns="45720" rIns="91440" bIns="45720" rtlCol="0" anchor="t">
            <a:spAutoFit/>
          </a:bodyPr>
          <a:lstStyle/>
          <a:p>
            <a:pPr algn="ctr"/>
            <a:r>
              <a:rPr lang="en-US" sz="2400" b="1" dirty="0"/>
              <a:t>Teacher Education </a:t>
            </a:r>
          </a:p>
          <a:p>
            <a:pPr algn="ctr"/>
            <a:r>
              <a:rPr lang="en-US" sz="2400" b="1" dirty="0"/>
              <a:t>Sophomore Service Learning </a:t>
            </a:r>
          </a:p>
          <a:p>
            <a:endParaRPr lang="en-US" dirty="0"/>
          </a:p>
          <a:p>
            <a:pPr algn="ctr"/>
            <a:r>
              <a:rPr lang="en-US" sz="1400" dirty="0"/>
              <a:t>Lovelady Center Partnership</a:t>
            </a:r>
            <a:endParaRPr lang="en-US" sz="1400" dirty="0">
              <a:cs typeface="Calibri"/>
            </a:endParaRPr>
          </a:p>
          <a:p>
            <a:r>
              <a:rPr lang="en-US" sz="1400" dirty="0"/>
              <a:t>-A service-learning partnership for all teacher education majors through EDUC 200 course. </a:t>
            </a:r>
          </a:p>
          <a:p>
            <a:endParaRPr lang="en-US" sz="1400" dirty="0"/>
          </a:p>
          <a:p>
            <a:r>
              <a:rPr lang="en-US" sz="1400" dirty="0"/>
              <a:t>-</a:t>
            </a:r>
            <a:r>
              <a:rPr lang="en-US" sz="1400" dirty="0">
                <a:solidFill>
                  <a:srgbClr val="000000"/>
                </a:solidFill>
                <a:ea typeface="+mn-lt"/>
                <a:cs typeface="+mn-lt"/>
              </a:rPr>
              <a:t>The mission of Lovelady Center is: </a:t>
            </a:r>
            <a:r>
              <a:rPr lang="en-US" sz="1500" dirty="0">
                <a:solidFill>
                  <a:srgbClr val="444444"/>
                </a:solidFill>
                <a:ea typeface="+mn-lt"/>
                <a:cs typeface="+mn-lt"/>
              </a:rPr>
              <a:t>Empowering women through Christ-centered initiatives so they can return to society as well-equipped women of God. The program is about empowerment, hope, and a belief in the value of every human life.</a:t>
            </a:r>
          </a:p>
          <a:p>
            <a:endParaRPr lang="en-US" sz="1400" dirty="0"/>
          </a:p>
          <a:p>
            <a:r>
              <a:rPr lang="en-US" sz="1400" dirty="0"/>
              <a:t>-Samford Teacher Education students provide a variety of service from tutoring, childcare, meal preparation and service.</a:t>
            </a:r>
            <a:endParaRPr lang="en-US" sz="1400" dirty="0">
              <a:cs typeface="Calibri"/>
            </a:endParaRPr>
          </a:p>
          <a:p>
            <a:endParaRPr lang="en-US" sz="1400" dirty="0">
              <a:cs typeface="Calibri"/>
            </a:endParaRPr>
          </a:p>
          <a:p>
            <a:r>
              <a:rPr lang="en-US" sz="1400" dirty="0">
                <a:cs typeface="Calibri"/>
              </a:rPr>
              <a:t>-As teachers, our students will serve student populations similar to who is served at Lovelady. We are grateful for a partner who models the commitment to learners by valuing every human life. </a:t>
            </a:r>
          </a:p>
          <a:p>
            <a:endParaRPr lang="en-US" dirty="0"/>
          </a:p>
          <a:p>
            <a:endParaRPr lang="en-US" dirty="0"/>
          </a:p>
          <a:p>
            <a:endParaRPr lang="en-US" dirty="0"/>
          </a:p>
          <a:p>
            <a:r>
              <a:rPr lang="en-US" sz="1050" dirty="0"/>
              <a:t>Link to Website: </a:t>
            </a:r>
            <a:r>
              <a:rPr lang="en-US" sz="1050" dirty="0">
                <a:ea typeface="+mn-lt"/>
                <a:cs typeface="+mn-lt"/>
              </a:rPr>
              <a:t>https://www.loveladycenter.org/</a:t>
            </a:r>
          </a:p>
          <a:p>
            <a:endParaRPr lang="en-US" dirty="0"/>
          </a:p>
          <a:p>
            <a:endParaRPr lang="en-US" dirty="0"/>
          </a:p>
        </p:txBody>
      </p:sp>
      <p:pic>
        <p:nvPicPr>
          <p:cNvPr id="4" name="Picture 3" descr="A person and a child smiling&#10;&#10;Description automatically generated">
            <a:extLst>
              <a:ext uri="{FF2B5EF4-FFF2-40B4-BE49-F238E27FC236}">
                <a16:creationId xmlns:a16="http://schemas.microsoft.com/office/drawing/2014/main" id="{799E3233-D68C-B3A4-179F-6C79EA51A893}"/>
              </a:ext>
            </a:extLst>
          </p:cNvPr>
          <p:cNvPicPr>
            <a:picLocks noChangeAspect="1"/>
          </p:cNvPicPr>
          <p:nvPr/>
        </p:nvPicPr>
        <p:blipFill>
          <a:blip r:embed="rId2"/>
          <a:stretch>
            <a:fillRect/>
          </a:stretch>
        </p:blipFill>
        <p:spPr>
          <a:xfrm>
            <a:off x="7640320" y="2282083"/>
            <a:ext cx="3566160" cy="2080474"/>
          </a:xfrm>
          <a:prstGeom prst="rect">
            <a:avLst/>
          </a:prstGeom>
        </p:spPr>
      </p:pic>
      <p:sp>
        <p:nvSpPr>
          <p:cNvPr id="2" name="TextBox 1">
            <a:extLst>
              <a:ext uri="{FF2B5EF4-FFF2-40B4-BE49-F238E27FC236}">
                <a16:creationId xmlns:a16="http://schemas.microsoft.com/office/drawing/2014/main" id="{88F6861A-0F80-0B6F-805C-B8969B03D028}"/>
              </a:ext>
            </a:extLst>
          </p:cNvPr>
          <p:cNvSpPr txBox="1"/>
          <p:nvPr/>
        </p:nvSpPr>
        <p:spPr>
          <a:xfrm>
            <a:off x="66675"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4006546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th tutoring 3.jpg">
            <a:extLst>
              <a:ext uri="{FF2B5EF4-FFF2-40B4-BE49-F238E27FC236}">
                <a16:creationId xmlns:a16="http://schemas.microsoft.com/office/drawing/2014/main" id="{40E19164-0AF4-E315-DFA1-820A1971A421}"/>
              </a:ext>
            </a:extLst>
          </p:cNvPr>
          <p:cNvPicPr>
            <a:picLocks noChangeAspect="1"/>
          </p:cNvPicPr>
          <p:nvPr/>
        </p:nvPicPr>
        <p:blipFill>
          <a:blip r:embed="rId2"/>
          <a:stretch>
            <a:fillRect/>
          </a:stretch>
        </p:blipFill>
        <p:spPr>
          <a:xfrm>
            <a:off x="8075083" y="3217333"/>
            <a:ext cx="4064000" cy="2984500"/>
          </a:xfrm>
          <a:prstGeom prst="rect">
            <a:avLst/>
          </a:prstGeom>
        </p:spPr>
      </p:pic>
      <p:sp>
        <p:nvSpPr>
          <p:cNvPr id="3" name="TextBox 2">
            <a:extLst>
              <a:ext uri="{FF2B5EF4-FFF2-40B4-BE49-F238E27FC236}">
                <a16:creationId xmlns:a16="http://schemas.microsoft.com/office/drawing/2014/main" id="{8A506A06-C0A1-CDDF-77CB-ADA537D28EC2}"/>
              </a:ext>
            </a:extLst>
          </p:cNvPr>
          <p:cNvSpPr txBox="1"/>
          <p:nvPr/>
        </p:nvSpPr>
        <p:spPr>
          <a:xfrm>
            <a:off x="231306" y="926666"/>
            <a:ext cx="5629523" cy="5755422"/>
          </a:xfrm>
          <a:prstGeom prst="rect">
            <a:avLst/>
          </a:prstGeom>
          <a:noFill/>
        </p:spPr>
        <p:txBody>
          <a:bodyPr wrap="square" lIns="91440" tIns="45720" rIns="91440" bIns="45720" rtlCol="0" anchor="t">
            <a:spAutoFit/>
          </a:bodyPr>
          <a:lstStyle/>
          <a:p>
            <a:pPr algn="ctr"/>
            <a:r>
              <a:rPr lang="en-US" sz="2400" b="1" dirty="0"/>
              <a:t>Teacher Education Partnerships</a:t>
            </a:r>
            <a:endParaRPr lang="en-US" sz="2000" dirty="0"/>
          </a:p>
          <a:p>
            <a:pPr algn="ctr"/>
            <a:endParaRPr lang="en-US" sz="2000" b="1" dirty="0">
              <a:cs typeface="Calibri"/>
            </a:endParaRPr>
          </a:p>
          <a:p>
            <a:r>
              <a:rPr lang="en-US" dirty="0">
                <a:cs typeface="Calibri"/>
              </a:rPr>
              <a:t>Turning Points - students are engaged with individuals with exceptionalities through the partnership with Turning Points</a:t>
            </a:r>
          </a:p>
          <a:p>
            <a:endParaRPr lang="en-US" dirty="0">
              <a:cs typeface="Calibri"/>
            </a:endParaRPr>
          </a:p>
          <a:p>
            <a:r>
              <a:rPr lang="en-US" dirty="0">
                <a:cs typeface="Calibri"/>
              </a:rPr>
              <a:t>Homewood Middle School – Junior Secondary students attend Samford courses onsite and participate in classroom and school wide events. HMS serves grades 6-8 from diverse backgrounds; 30% free and reduced lunch; 65% white, 16% black, 13% Hispanic, 2% Asian or Pacific Islander; serves students with variety identified learning disabilities </a:t>
            </a:r>
          </a:p>
          <a:p>
            <a:endParaRPr lang="en-US" dirty="0">
              <a:cs typeface="Calibri"/>
            </a:endParaRPr>
          </a:p>
          <a:p>
            <a:r>
              <a:rPr lang="en-US" dirty="0">
                <a:cs typeface="Calibri"/>
              </a:rPr>
              <a:t>Trace Crossings – Junior ESEC/ELMN students attend Samford courses onsite and participate in classroom and school wide events. TCES is a Title 1 school serving a diverse student population grades P-5; 41% white, 34% black, 10% Asian or Pacific Islander, 8% Hispanic; serves students with identified learning disabilities </a:t>
            </a:r>
          </a:p>
        </p:txBody>
      </p:sp>
      <p:pic>
        <p:nvPicPr>
          <p:cNvPr id="4" name="Picture 3" descr="math tutoring 2.jpg">
            <a:extLst>
              <a:ext uri="{FF2B5EF4-FFF2-40B4-BE49-F238E27FC236}">
                <a16:creationId xmlns:a16="http://schemas.microsoft.com/office/drawing/2014/main" id="{FE474712-2E33-9F4B-46CA-3742D656A860}"/>
              </a:ext>
            </a:extLst>
          </p:cNvPr>
          <p:cNvPicPr>
            <a:picLocks noChangeAspect="1"/>
          </p:cNvPicPr>
          <p:nvPr/>
        </p:nvPicPr>
        <p:blipFill>
          <a:blip r:embed="rId3"/>
          <a:stretch>
            <a:fillRect/>
          </a:stretch>
        </p:blipFill>
        <p:spPr>
          <a:xfrm>
            <a:off x="7323667" y="76200"/>
            <a:ext cx="3556000" cy="3043767"/>
          </a:xfrm>
          <a:prstGeom prst="rect">
            <a:avLst/>
          </a:prstGeom>
        </p:spPr>
      </p:pic>
      <p:pic>
        <p:nvPicPr>
          <p:cNvPr id="5" name="Picture 4" descr="turning point.jpg">
            <a:extLst>
              <a:ext uri="{FF2B5EF4-FFF2-40B4-BE49-F238E27FC236}">
                <a16:creationId xmlns:a16="http://schemas.microsoft.com/office/drawing/2014/main" id="{B39E3EE1-F7DF-B2BD-EB50-EF2BA83C5DCB}"/>
              </a:ext>
            </a:extLst>
          </p:cNvPr>
          <p:cNvPicPr>
            <a:picLocks noChangeAspect="1"/>
          </p:cNvPicPr>
          <p:nvPr/>
        </p:nvPicPr>
        <p:blipFill>
          <a:blip r:embed="rId4"/>
          <a:srcRect t="10511" r="-240"/>
          <a:stretch/>
        </p:blipFill>
        <p:spPr>
          <a:xfrm>
            <a:off x="5719761" y="3469217"/>
            <a:ext cx="2589218" cy="2806702"/>
          </a:xfrm>
          <a:prstGeom prst="rect">
            <a:avLst/>
          </a:prstGeom>
        </p:spPr>
      </p:pic>
      <p:sp>
        <p:nvSpPr>
          <p:cNvPr id="2" name="TextBox 1">
            <a:extLst>
              <a:ext uri="{FF2B5EF4-FFF2-40B4-BE49-F238E27FC236}">
                <a16:creationId xmlns:a16="http://schemas.microsoft.com/office/drawing/2014/main" id="{BBAEE0E4-4A48-6A9B-65BC-5F393230A9E6}"/>
              </a:ext>
            </a:extLst>
          </p:cNvPr>
          <p:cNvSpPr txBox="1"/>
          <p:nvPr/>
        </p:nvSpPr>
        <p:spPr>
          <a:xfrm>
            <a:off x="76200"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7239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C95B7-FBC9-6838-CC15-46AE41A1C555}"/>
              </a:ext>
            </a:extLst>
          </p:cNvPr>
          <p:cNvSpPr txBox="1"/>
          <p:nvPr/>
        </p:nvSpPr>
        <p:spPr>
          <a:xfrm>
            <a:off x="861760" y="2780362"/>
            <a:ext cx="9352814" cy="4278094"/>
          </a:xfrm>
          <a:prstGeom prst="rect">
            <a:avLst/>
          </a:prstGeom>
          <a:noFill/>
        </p:spPr>
        <p:txBody>
          <a:bodyPr wrap="square" lIns="91440" tIns="45720" rIns="91440" bIns="45720" rtlCol="0" anchor="t">
            <a:spAutoFit/>
          </a:bodyPr>
          <a:lstStyle/>
          <a:p>
            <a:pPr algn="ctr"/>
            <a:r>
              <a:rPr lang="en-US" sz="2000" b="1" dirty="0"/>
              <a:t>Examples of Assignments that support Diversity Education in Teacher Education</a:t>
            </a:r>
            <a:endParaRPr lang="en-US" dirty="0"/>
          </a:p>
          <a:p>
            <a:endParaRPr lang="en-US" dirty="0"/>
          </a:p>
          <a:p>
            <a:pPr marL="285750" indent="-285750">
              <a:buFont typeface="Arial" panose="020B0604020202020204" pitchFamily="34" charset="0"/>
              <a:buChar char="•"/>
            </a:pPr>
            <a:r>
              <a:rPr lang="en-US" dirty="0"/>
              <a:t>Alabama Disproportionality Training in Special Education (Lee v. Macon)- in EDUC 202 and EDUC 402, undergraduate students receive training related to disproportionality and bias in special education referral and assessment procedures. </a:t>
            </a:r>
          </a:p>
          <a:p>
            <a:pPr marL="285750" indent="-285750">
              <a:buFont typeface="Arial" panose="020B0604020202020204" pitchFamily="34" charset="0"/>
              <a:buChar char="•"/>
            </a:pPr>
            <a:r>
              <a:rPr lang="en-US" dirty="0">
                <a:cs typeface="Calibri" panose="020F0502020204030204"/>
              </a:rPr>
              <a:t>Poverty Simulation  - in partnership with HDFS, Micah Fellows, and The School of Public Health, students become more aware of common experiences among people living in poverty</a:t>
            </a:r>
            <a:endParaRPr lang="en-US" dirty="0">
              <a:latin typeface="Calibri"/>
              <a:cs typeface="Calibri" panose="020F0502020204030204"/>
            </a:endParaRPr>
          </a:p>
          <a:p>
            <a:pPr marL="285750" indent="-285750">
              <a:buFont typeface="Arial" panose="020B0604020202020204" pitchFamily="34" charset="0"/>
              <a:buChar char="•"/>
            </a:pPr>
            <a:r>
              <a:rPr lang="en-US" dirty="0">
                <a:cs typeface="Calibri"/>
              </a:rPr>
              <a:t>Literacy Action Research - The purpose of the assessment is to systematically address specific literacy needs among students through a research-based action plan emphasizing the principles of the Science of Reading.</a:t>
            </a:r>
          </a:p>
          <a:p>
            <a:pPr marL="285750" indent="-285750">
              <a:buFont typeface="Arial" panose="020B0604020202020204" pitchFamily="34" charset="0"/>
              <a:buChar char="•"/>
            </a:pPr>
            <a:r>
              <a:rPr lang="en-US" dirty="0">
                <a:cs typeface="Calibri"/>
              </a:rPr>
              <a:t>Math Tutoring – Teacher education students provide intensive, systematic instruction in math to students identified as struggling. Students and their needs are identified by collaborative review of assessment data of our partner school.</a:t>
            </a: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p:txBody>
      </p:sp>
      <p:pic>
        <p:nvPicPr>
          <p:cNvPr id="3" name="Picture 2" descr="17,966 Class Assignment Royalty-Free Photos and Stock Images ...">
            <a:extLst>
              <a:ext uri="{FF2B5EF4-FFF2-40B4-BE49-F238E27FC236}">
                <a16:creationId xmlns:a16="http://schemas.microsoft.com/office/drawing/2014/main" id="{AEA5E0ED-39D7-4479-072A-ECDFFFD127E3}"/>
              </a:ext>
            </a:extLst>
          </p:cNvPr>
          <p:cNvPicPr>
            <a:picLocks noChangeAspect="1"/>
          </p:cNvPicPr>
          <p:nvPr/>
        </p:nvPicPr>
        <p:blipFill>
          <a:blip r:embed="rId2"/>
          <a:stretch>
            <a:fillRect/>
          </a:stretch>
        </p:blipFill>
        <p:spPr>
          <a:xfrm>
            <a:off x="4992687" y="162983"/>
            <a:ext cx="3800475" cy="2468032"/>
          </a:xfrm>
          <a:prstGeom prst="rect">
            <a:avLst/>
          </a:prstGeom>
        </p:spPr>
      </p:pic>
      <p:grpSp>
        <p:nvGrpSpPr>
          <p:cNvPr id="4" name="Group 3">
            <a:extLst>
              <a:ext uri="{FF2B5EF4-FFF2-40B4-BE49-F238E27FC236}">
                <a16:creationId xmlns:a16="http://schemas.microsoft.com/office/drawing/2014/main" id="{74CBFDB1-32F4-D4B2-B18A-E519392E6F0D}"/>
              </a:ext>
            </a:extLst>
          </p:cNvPr>
          <p:cNvGrpSpPr/>
          <p:nvPr/>
        </p:nvGrpSpPr>
        <p:grpSpPr>
          <a:xfrm>
            <a:off x="0" y="0"/>
            <a:ext cx="4045907" cy="670143"/>
            <a:chOff x="0" y="0"/>
            <a:chExt cx="4045907" cy="670143"/>
          </a:xfrm>
        </p:grpSpPr>
        <p:sp>
          <p:nvSpPr>
            <p:cNvPr id="5" name="Pentagon 2">
              <a:extLst>
                <a:ext uri="{FF2B5EF4-FFF2-40B4-BE49-F238E27FC236}">
                  <a16:creationId xmlns:a16="http://schemas.microsoft.com/office/drawing/2014/main" id="{5BCC671B-967A-FEEC-CABE-A3D7B9BB8028}"/>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BD761AF7-23FC-B2EA-A32B-15EB1689F7F1}"/>
                </a:ext>
              </a:extLst>
            </p:cNvPr>
            <p:cNvSpPr txBox="1"/>
            <p:nvPr/>
          </p:nvSpPr>
          <p:spPr>
            <a:xfrm>
              <a:off x="0" y="104238"/>
              <a:ext cx="3828409" cy="461665"/>
            </a:xfrm>
            <a:prstGeom prst="rect">
              <a:avLst/>
            </a:prstGeom>
            <a:noFill/>
          </p:spPr>
          <p:txBody>
            <a:bodyPr wrap="square" rtlCol="0">
              <a:spAutoFit/>
            </a:bodyPr>
            <a:lstStyle/>
            <a:p>
              <a:pPr algn="ctr"/>
              <a:r>
                <a:rPr lang="en-US" sz="2400" b="1" dirty="0">
                  <a:solidFill>
                    <a:schemeClr val="bg1"/>
                  </a:solidFill>
                </a:rPr>
                <a:t>Teacher Education</a:t>
              </a:r>
            </a:p>
          </p:txBody>
        </p:sp>
      </p:grpSp>
    </p:spTree>
    <p:extLst>
      <p:ext uri="{BB962C8B-B14F-4D97-AF65-F5344CB8AC3E}">
        <p14:creationId xmlns:p14="http://schemas.microsoft.com/office/powerpoint/2010/main" val="4265156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C8F425-A8C2-3348-8258-701D813A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29" y="230853"/>
            <a:ext cx="3665613" cy="911088"/>
          </a:xfrm>
          <a:prstGeom prst="rect">
            <a:avLst/>
          </a:prstGeom>
        </p:spPr>
      </p:pic>
      <p:sp>
        <p:nvSpPr>
          <p:cNvPr id="2" name="TextBox 1">
            <a:extLst>
              <a:ext uri="{FF2B5EF4-FFF2-40B4-BE49-F238E27FC236}">
                <a16:creationId xmlns:a16="http://schemas.microsoft.com/office/drawing/2014/main" id="{31F9726D-812B-065A-0F65-DF0A9098EA5F}"/>
              </a:ext>
            </a:extLst>
          </p:cNvPr>
          <p:cNvSpPr txBox="1"/>
          <p:nvPr/>
        </p:nvSpPr>
        <p:spPr>
          <a:xfrm>
            <a:off x="1534602" y="1320390"/>
            <a:ext cx="8714629" cy="5293757"/>
          </a:xfrm>
          <a:prstGeom prst="rect">
            <a:avLst/>
          </a:prstGeom>
          <a:noFill/>
        </p:spPr>
        <p:txBody>
          <a:bodyPr wrap="square" lIns="91440" tIns="45720" rIns="91440" bIns="45720" rtlCol="0" anchor="t">
            <a:spAutoFit/>
          </a:bodyPr>
          <a:lstStyle/>
          <a:p>
            <a:pPr algn="ctr"/>
            <a:r>
              <a:rPr lang="en-US" sz="3200" b="1" dirty="0"/>
              <a:t>The 2024 Diversity Forum </a:t>
            </a:r>
          </a:p>
          <a:p>
            <a:pPr algn="ctr"/>
            <a:r>
              <a:rPr lang="en-US" dirty="0"/>
              <a:t>June 4, 2024</a:t>
            </a:r>
          </a:p>
          <a:p>
            <a:pPr algn="ctr"/>
            <a:endParaRPr lang="en-US" dirty="0"/>
          </a:p>
          <a:p>
            <a:r>
              <a:rPr lang="en-US" b="1" dirty="0"/>
              <a:t>Theme: </a:t>
            </a:r>
            <a:r>
              <a:rPr lang="en-US" dirty="0"/>
              <a:t>Supporting Individuals with Exceptionalities</a:t>
            </a:r>
          </a:p>
          <a:p>
            <a:r>
              <a:rPr lang="en-US" b="1" dirty="0"/>
              <a:t>Keynote: </a:t>
            </a:r>
            <a:r>
              <a:rPr lang="en-US" dirty="0"/>
              <a:t>Joy Winchester, Empathy in Inclusive Classrooms </a:t>
            </a:r>
          </a:p>
          <a:p>
            <a:r>
              <a:rPr lang="en-US" b="1" dirty="0"/>
              <a:t>Sessions included topics such as:</a:t>
            </a:r>
          </a:p>
          <a:p>
            <a:r>
              <a:rPr lang="en-US" dirty="0"/>
              <a:t>Behavior management, literacy and math updates from the state, mindfulness in the classroom, conscious discipline, accommodations in higher education, technology enhanced classrooms, etc. </a:t>
            </a:r>
          </a:p>
          <a:p>
            <a:r>
              <a:rPr lang="en-US" dirty="0"/>
              <a:t>Over 55 people registered and about 45 participants attended the event! </a:t>
            </a:r>
          </a:p>
          <a:p>
            <a:endParaRPr lang="en-US" dirty="0"/>
          </a:p>
          <a:p>
            <a:r>
              <a:rPr lang="en-US" dirty="0"/>
              <a:t>Link to article: </a:t>
            </a:r>
            <a:r>
              <a:rPr lang="en-US" dirty="0">
                <a:hlinkClick r:id="rId3"/>
              </a:rPr>
              <a:t>Samfords-School-of-Education-Hosts-3rd-Annual-Diversity-Forum</a:t>
            </a:r>
            <a:endParaRPr lang="en-US" dirty="0"/>
          </a:p>
          <a:p>
            <a:endParaRPr lang="en-US" dirty="0"/>
          </a:p>
          <a:p>
            <a:endParaRPr lang="en-US" dirty="0"/>
          </a:p>
          <a:p>
            <a:pPr algn="ctr"/>
            <a:r>
              <a:rPr lang="en-US" i="1" dirty="0">
                <a:solidFill>
                  <a:srgbClr val="FF0000"/>
                </a:solidFill>
              </a:rPr>
              <a:t>Stay tuned for details regarding the 2025 Diversity Forum to be held June 2025! The theme this year will likely be focused on socio-economic diversity or religious diversity. </a:t>
            </a:r>
            <a:endParaRPr lang="en-US" i="1" dirty="0">
              <a:solidFill>
                <a:srgbClr val="FF0000"/>
              </a:solidFill>
              <a:cs typeface="Calibri" panose="020F0502020204030204"/>
            </a:endParaRPr>
          </a:p>
          <a:p>
            <a:pPr algn="ctr"/>
            <a:endParaRPr lang="en-US" dirty="0"/>
          </a:p>
          <a:p>
            <a:endParaRPr lang="en-US" dirty="0"/>
          </a:p>
        </p:txBody>
      </p:sp>
    </p:spTree>
    <p:extLst>
      <p:ext uri="{BB962C8B-B14F-4D97-AF65-F5344CB8AC3E}">
        <p14:creationId xmlns:p14="http://schemas.microsoft.com/office/powerpoint/2010/main" val="162932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6F49B-DB01-061C-26A0-86571C0D653A}"/>
              </a:ext>
            </a:extLst>
          </p:cNvPr>
          <p:cNvSpPr txBox="1"/>
          <p:nvPr/>
        </p:nvSpPr>
        <p:spPr>
          <a:xfrm>
            <a:off x="2800350" y="2442032"/>
            <a:ext cx="7791450" cy="707886"/>
          </a:xfrm>
          <a:prstGeom prst="rect">
            <a:avLst/>
          </a:prstGeom>
          <a:noFill/>
        </p:spPr>
        <p:txBody>
          <a:bodyPr wrap="square">
            <a:spAutoFit/>
          </a:bodyPr>
          <a:lstStyle/>
          <a:p>
            <a:r>
              <a:rPr lang="en-US" sz="4000" dirty="0"/>
              <a:t>Diversity through Differentiation</a:t>
            </a:r>
          </a:p>
        </p:txBody>
      </p:sp>
      <p:sp>
        <p:nvSpPr>
          <p:cNvPr id="4" name="TextBox 3">
            <a:extLst>
              <a:ext uri="{FF2B5EF4-FFF2-40B4-BE49-F238E27FC236}">
                <a16:creationId xmlns:a16="http://schemas.microsoft.com/office/drawing/2014/main" id="{9455BDC4-ECE5-CCAB-0043-D7EBB305640C}"/>
              </a:ext>
            </a:extLst>
          </p:cNvPr>
          <p:cNvSpPr txBox="1"/>
          <p:nvPr/>
        </p:nvSpPr>
        <p:spPr>
          <a:xfrm>
            <a:off x="2409825" y="3708082"/>
            <a:ext cx="7915275" cy="2246769"/>
          </a:xfrm>
          <a:prstGeom prst="rect">
            <a:avLst/>
          </a:prstGeom>
          <a:noFill/>
        </p:spPr>
        <p:txBody>
          <a:bodyPr wrap="square" rtlCol="0">
            <a:spAutoFit/>
          </a:bodyPr>
          <a:lstStyle/>
          <a:p>
            <a:r>
              <a:rPr lang="en-US" sz="2800" b="0" i="0" dirty="0">
                <a:solidFill>
                  <a:srgbClr val="001D35"/>
                </a:solidFill>
                <a:effectLst/>
                <a:latin typeface="Google Sans"/>
              </a:rPr>
              <a:t>Differentiation is a teaching approach that supports diversity in the classroom by acknowledging that students have different needs and abilities, and that everyone has the right to an education that meets those needs.</a:t>
            </a:r>
            <a:endParaRPr lang="en-US" sz="2800" dirty="0"/>
          </a:p>
        </p:txBody>
      </p:sp>
      <p:sp>
        <p:nvSpPr>
          <p:cNvPr id="5" name="TextBox 4">
            <a:extLst>
              <a:ext uri="{FF2B5EF4-FFF2-40B4-BE49-F238E27FC236}">
                <a16:creationId xmlns:a16="http://schemas.microsoft.com/office/drawing/2014/main" id="{57A8E7F9-6260-6C46-ABB0-96543BCA769E}"/>
              </a:ext>
            </a:extLst>
          </p:cNvPr>
          <p:cNvSpPr txBox="1"/>
          <p:nvPr/>
        </p:nvSpPr>
        <p:spPr>
          <a:xfrm>
            <a:off x="161924" y="1163571"/>
            <a:ext cx="8524876" cy="646331"/>
          </a:xfrm>
          <a:prstGeom prst="rect">
            <a:avLst/>
          </a:prstGeom>
          <a:noFill/>
        </p:spPr>
        <p:txBody>
          <a:bodyPr wrap="square" rtlCol="0">
            <a:spAutoFit/>
          </a:bodyPr>
          <a:lstStyle/>
          <a:p>
            <a:r>
              <a:rPr lang="en-US" sz="3600" b="1" dirty="0"/>
              <a:t>Diversity in EDUC 326 – Elem Mathematics</a:t>
            </a:r>
          </a:p>
        </p:txBody>
      </p:sp>
      <p:sp>
        <p:nvSpPr>
          <p:cNvPr id="6" name="TextBox 5">
            <a:extLst>
              <a:ext uri="{FF2B5EF4-FFF2-40B4-BE49-F238E27FC236}">
                <a16:creationId xmlns:a16="http://schemas.microsoft.com/office/drawing/2014/main" id="{A079D314-439F-5A3C-E603-EAF416DB587F}"/>
              </a:ext>
            </a:extLst>
          </p:cNvPr>
          <p:cNvSpPr txBox="1"/>
          <p:nvPr/>
        </p:nvSpPr>
        <p:spPr>
          <a:xfrm>
            <a:off x="76200"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30417624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B38B7-D711-9F08-B090-507030D1F049}"/>
              </a:ext>
            </a:extLst>
          </p:cNvPr>
          <p:cNvSpPr txBox="1"/>
          <p:nvPr/>
        </p:nvSpPr>
        <p:spPr>
          <a:xfrm>
            <a:off x="1609725" y="1278671"/>
            <a:ext cx="4305300" cy="1200329"/>
          </a:xfrm>
          <a:prstGeom prst="rect">
            <a:avLst/>
          </a:prstGeom>
          <a:noFill/>
        </p:spPr>
        <p:txBody>
          <a:bodyPr wrap="square">
            <a:spAutoFit/>
          </a:bodyPr>
          <a:lstStyle/>
          <a:p>
            <a:r>
              <a:rPr lang="en-US" sz="3600" dirty="0"/>
              <a:t>Key Assessment: </a:t>
            </a:r>
          </a:p>
          <a:p>
            <a:r>
              <a:rPr lang="en-US" sz="3600" dirty="0"/>
              <a:t>Tutoring Assessment</a:t>
            </a:r>
          </a:p>
        </p:txBody>
      </p:sp>
      <p:pic>
        <p:nvPicPr>
          <p:cNvPr id="4" name="Graphic 3" descr="Check List">
            <a:extLst>
              <a:ext uri="{FF2B5EF4-FFF2-40B4-BE49-F238E27FC236}">
                <a16:creationId xmlns:a16="http://schemas.microsoft.com/office/drawing/2014/main" id="{1F2A8C8D-AB85-3B51-6851-41F21F6CE8D8}"/>
              </a:ext>
            </a:extLst>
          </p:cNvPr>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5514" y="1098017"/>
            <a:ext cx="5093233" cy="5093233"/>
          </a:xfrm>
          <a:prstGeom prst="rect">
            <a:avLst/>
          </a:prstGeom>
        </p:spPr>
      </p:pic>
      <p:sp>
        <p:nvSpPr>
          <p:cNvPr id="6" name="TextBox 5">
            <a:extLst>
              <a:ext uri="{FF2B5EF4-FFF2-40B4-BE49-F238E27FC236}">
                <a16:creationId xmlns:a16="http://schemas.microsoft.com/office/drawing/2014/main" id="{3D87679E-176E-B8CB-55D0-CBC94CBE057B}"/>
              </a:ext>
            </a:extLst>
          </p:cNvPr>
          <p:cNvSpPr txBox="1"/>
          <p:nvPr/>
        </p:nvSpPr>
        <p:spPr>
          <a:xfrm>
            <a:off x="599514" y="2789575"/>
            <a:ext cx="6096000" cy="29578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Math coach PD</a:t>
            </a:r>
          </a:p>
          <a:p>
            <a:pPr marL="285750" indent="-285750">
              <a:lnSpc>
                <a:spcPct val="150000"/>
              </a:lnSpc>
              <a:buFont typeface="Arial" panose="020B0604020202020204" pitchFamily="34" charset="0"/>
              <a:buChar char="•"/>
            </a:pPr>
            <a:r>
              <a:rPr lang="en-US" dirty="0"/>
              <a:t>Mathematics reflection, interest survey/baseline data</a:t>
            </a:r>
          </a:p>
          <a:p>
            <a:pPr marL="285750" indent="-285750">
              <a:lnSpc>
                <a:spcPct val="150000"/>
              </a:lnSpc>
              <a:buFont typeface="Arial" panose="020B0604020202020204" pitchFamily="34" charset="0"/>
              <a:buChar char="•"/>
            </a:pPr>
            <a:r>
              <a:rPr lang="en-US" dirty="0"/>
              <a:t>TIER 3 documentation forms (3 forms-intervention activities, assessment documentation, student planning page)</a:t>
            </a:r>
          </a:p>
          <a:p>
            <a:pPr marL="285750" indent="-285750">
              <a:lnSpc>
                <a:spcPct val="150000"/>
              </a:lnSpc>
              <a:buFont typeface="Arial" panose="020B0604020202020204" pitchFamily="34" charset="0"/>
              <a:buChar char="•"/>
            </a:pPr>
            <a:r>
              <a:rPr lang="en-US" dirty="0"/>
              <a:t> Parent communication letter (progress report)</a:t>
            </a:r>
          </a:p>
          <a:p>
            <a:pPr marL="285750" indent="-285750">
              <a:lnSpc>
                <a:spcPct val="150000"/>
              </a:lnSpc>
              <a:buFont typeface="Arial" panose="020B0604020202020204" pitchFamily="34" charset="0"/>
              <a:buChar char="•"/>
            </a:pPr>
            <a:r>
              <a:rPr lang="en-US" dirty="0"/>
              <a:t> Mock data meeting</a:t>
            </a:r>
          </a:p>
          <a:p>
            <a:pPr marL="285750" indent="-285750">
              <a:lnSpc>
                <a:spcPct val="150000"/>
              </a:lnSpc>
              <a:buFont typeface="Arial" panose="020B0604020202020204" pitchFamily="34" charset="0"/>
              <a:buChar char="•"/>
            </a:pPr>
            <a:r>
              <a:rPr lang="en-US" dirty="0"/>
              <a:t> Work samples</a:t>
            </a:r>
          </a:p>
        </p:txBody>
      </p:sp>
      <p:sp>
        <p:nvSpPr>
          <p:cNvPr id="10" name="TextBox 9">
            <a:extLst>
              <a:ext uri="{FF2B5EF4-FFF2-40B4-BE49-F238E27FC236}">
                <a16:creationId xmlns:a16="http://schemas.microsoft.com/office/drawing/2014/main" id="{8B9DC797-3272-2088-216C-5DFA8511D237}"/>
              </a:ext>
            </a:extLst>
          </p:cNvPr>
          <p:cNvSpPr txBox="1"/>
          <p:nvPr/>
        </p:nvSpPr>
        <p:spPr>
          <a:xfrm>
            <a:off x="76200" y="223279"/>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30423811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A8EE03-D3C7-B7FB-10C8-047FAF26CC26}"/>
              </a:ext>
            </a:extLst>
          </p:cNvPr>
          <p:cNvSpPr txBox="1"/>
          <p:nvPr/>
        </p:nvSpPr>
        <p:spPr>
          <a:xfrm>
            <a:off x="1123950" y="2115621"/>
            <a:ext cx="3228975" cy="3416320"/>
          </a:xfrm>
          <a:prstGeom prst="rect">
            <a:avLst/>
          </a:prstGeom>
          <a:noFill/>
        </p:spPr>
        <p:txBody>
          <a:bodyPr wrap="square">
            <a:spAutoFit/>
          </a:bodyPr>
          <a:lstStyle/>
          <a:p>
            <a:r>
              <a:rPr lang="en-US" sz="5400" dirty="0"/>
              <a:t>How does this tie into diversity?</a:t>
            </a:r>
          </a:p>
        </p:txBody>
      </p:sp>
      <p:grpSp>
        <p:nvGrpSpPr>
          <p:cNvPr id="4" name="Group 3">
            <a:extLst>
              <a:ext uri="{FF2B5EF4-FFF2-40B4-BE49-F238E27FC236}">
                <a16:creationId xmlns:a16="http://schemas.microsoft.com/office/drawing/2014/main" id="{A547BD9C-2615-0B6C-E488-3DD91704C03D}"/>
              </a:ext>
            </a:extLst>
          </p:cNvPr>
          <p:cNvGrpSpPr/>
          <p:nvPr/>
        </p:nvGrpSpPr>
        <p:grpSpPr>
          <a:xfrm>
            <a:off x="4990760" y="1165656"/>
            <a:ext cx="2781980" cy="1669188"/>
            <a:chOff x="608967" y="1700"/>
            <a:chExt cx="2781980" cy="1669188"/>
          </a:xfrm>
        </p:grpSpPr>
        <p:sp>
          <p:nvSpPr>
            <p:cNvPr id="5" name="Rectangle 4">
              <a:extLst>
                <a:ext uri="{FF2B5EF4-FFF2-40B4-BE49-F238E27FC236}">
                  <a16:creationId xmlns:a16="http://schemas.microsoft.com/office/drawing/2014/main" id="{4C712D6E-D11F-E9B9-3003-0E54BD94E541}"/>
                </a:ext>
              </a:extLst>
            </p:cNvPr>
            <p:cNvSpPr/>
            <p:nvPr/>
          </p:nvSpPr>
          <p:spPr>
            <a:xfrm>
              <a:off x="608967" y="1700"/>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4768FC7-A910-A2D4-1395-FFCA3CF3806B}"/>
                </a:ext>
              </a:extLst>
            </p:cNvPr>
            <p:cNvSpPr txBox="1"/>
            <p:nvPr/>
          </p:nvSpPr>
          <p:spPr>
            <a:xfrm>
              <a:off x="608967" y="1700"/>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3 students per Samford student</a:t>
              </a:r>
            </a:p>
          </p:txBody>
        </p:sp>
      </p:grpSp>
      <p:grpSp>
        <p:nvGrpSpPr>
          <p:cNvPr id="7" name="Group 6">
            <a:extLst>
              <a:ext uri="{FF2B5EF4-FFF2-40B4-BE49-F238E27FC236}">
                <a16:creationId xmlns:a16="http://schemas.microsoft.com/office/drawing/2014/main" id="{6EF70515-2219-9667-3A50-C8FFB4A45454}"/>
              </a:ext>
            </a:extLst>
          </p:cNvPr>
          <p:cNvGrpSpPr/>
          <p:nvPr/>
        </p:nvGrpSpPr>
        <p:grpSpPr>
          <a:xfrm>
            <a:off x="8534402" y="1165656"/>
            <a:ext cx="2781980" cy="1669188"/>
            <a:chOff x="3669146" y="1700"/>
            <a:chExt cx="2781980" cy="1669188"/>
          </a:xfrm>
        </p:grpSpPr>
        <p:sp>
          <p:nvSpPr>
            <p:cNvPr id="8" name="Rectangle 7">
              <a:extLst>
                <a:ext uri="{FF2B5EF4-FFF2-40B4-BE49-F238E27FC236}">
                  <a16:creationId xmlns:a16="http://schemas.microsoft.com/office/drawing/2014/main" id="{56B3C714-AAC4-D7DA-E264-4CEED2D5487B}"/>
                </a:ext>
              </a:extLst>
            </p:cNvPr>
            <p:cNvSpPr/>
            <p:nvPr/>
          </p:nvSpPr>
          <p:spPr>
            <a:xfrm>
              <a:off x="3669146" y="1700"/>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77ADEEB5-4D44-2262-D7EF-DD3EBD265944}"/>
                </a:ext>
              </a:extLst>
            </p:cNvPr>
            <p:cNvSpPr txBox="1"/>
            <p:nvPr/>
          </p:nvSpPr>
          <p:spPr>
            <a:xfrm>
              <a:off x="3669146" y="1700"/>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Varying levels of math literacy</a:t>
              </a:r>
            </a:p>
          </p:txBody>
        </p:sp>
      </p:grpSp>
      <p:grpSp>
        <p:nvGrpSpPr>
          <p:cNvPr id="10" name="Group 9">
            <a:extLst>
              <a:ext uri="{FF2B5EF4-FFF2-40B4-BE49-F238E27FC236}">
                <a16:creationId xmlns:a16="http://schemas.microsoft.com/office/drawing/2014/main" id="{882A4C7B-6F7F-24A0-F5EA-AFADD77B9FAB}"/>
              </a:ext>
            </a:extLst>
          </p:cNvPr>
          <p:cNvGrpSpPr/>
          <p:nvPr/>
        </p:nvGrpSpPr>
        <p:grpSpPr>
          <a:xfrm>
            <a:off x="4990760" y="3071306"/>
            <a:ext cx="2781980" cy="1669188"/>
            <a:chOff x="608967" y="1949087"/>
            <a:chExt cx="2781980" cy="1669188"/>
          </a:xfrm>
        </p:grpSpPr>
        <p:sp>
          <p:nvSpPr>
            <p:cNvPr id="11" name="Rectangle 10">
              <a:extLst>
                <a:ext uri="{FF2B5EF4-FFF2-40B4-BE49-F238E27FC236}">
                  <a16:creationId xmlns:a16="http://schemas.microsoft.com/office/drawing/2014/main" id="{A1C8AC19-DCCB-5CDA-E170-33418D4289F9}"/>
                </a:ext>
              </a:extLst>
            </p:cNvPr>
            <p:cNvSpPr/>
            <p:nvPr/>
          </p:nvSpPr>
          <p:spPr>
            <a:xfrm>
              <a:off x="608967" y="1949087"/>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9611DC9D-C063-1A15-956E-48820F0F137C}"/>
                </a:ext>
              </a:extLst>
            </p:cNvPr>
            <p:cNvSpPr txBox="1"/>
            <p:nvPr/>
          </p:nvSpPr>
          <p:spPr>
            <a:xfrm>
              <a:off x="608967" y="1949087"/>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Tracking student progress</a:t>
              </a:r>
            </a:p>
          </p:txBody>
        </p:sp>
      </p:grpSp>
      <p:grpSp>
        <p:nvGrpSpPr>
          <p:cNvPr id="13" name="Group 12">
            <a:extLst>
              <a:ext uri="{FF2B5EF4-FFF2-40B4-BE49-F238E27FC236}">
                <a16:creationId xmlns:a16="http://schemas.microsoft.com/office/drawing/2014/main" id="{F7D0986F-1989-AA46-C971-DA981084BD8C}"/>
              </a:ext>
            </a:extLst>
          </p:cNvPr>
          <p:cNvGrpSpPr/>
          <p:nvPr/>
        </p:nvGrpSpPr>
        <p:grpSpPr>
          <a:xfrm>
            <a:off x="8534402" y="3071306"/>
            <a:ext cx="2781980" cy="1669188"/>
            <a:chOff x="3669146" y="1949087"/>
            <a:chExt cx="2781980" cy="1669188"/>
          </a:xfrm>
        </p:grpSpPr>
        <p:sp>
          <p:nvSpPr>
            <p:cNvPr id="14" name="Rectangle 13">
              <a:extLst>
                <a:ext uri="{FF2B5EF4-FFF2-40B4-BE49-F238E27FC236}">
                  <a16:creationId xmlns:a16="http://schemas.microsoft.com/office/drawing/2014/main" id="{9ABC2DCA-62C0-79DF-2716-5D8AB019F611}"/>
                </a:ext>
              </a:extLst>
            </p:cNvPr>
            <p:cNvSpPr/>
            <p:nvPr/>
          </p:nvSpPr>
          <p:spPr>
            <a:xfrm>
              <a:off x="3669146" y="1949087"/>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FFEE79FD-25E7-B12F-6D8A-783E760CBBF9}"/>
                </a:ext>
              </a:extLst>
            </p:cNvPr>
            <p:cNvSpPr txBox="1"/>
            <p:nvPr/>
          </p:nvSpPr>
          <p:spPr>
            <a:xfrm>
              <a:off x="3669146" y="1949087"/>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 V, K learners- this is stressed in our class</a:t>
              </a:r>
            </a:p>
          </p:txBody>
        </p:sp>
      </p:grpSp>
      <p:grpSp>
        <p:nvGrpSpPr>
          <p:cNvPr id="16" name="Group 15">
            <a:extLst>
              <a:ext uri="{FF2B5EF4-FFF2-40B4-BE49-F238E27FC236}">
                <a16:creationId xmlns:a16="http://schemas.microsoft.com/office/drawing/2014/main" id="{231B7BFC-00F9-4163-7D1A-91817ABCB2CD}"/>
              </a:ext>
            </a:extLst>
          </p:cNvPr>
          <p:cNvGrpSpPr/>
          <p:nvPr/>
        </p:nvGrpSpPr>
        <p:grpSpPr>
          <a:xfrm>
            <a:off x="4990760" y="4976956"/>
            <a:ext cx="2781980" cy="1669188"/>
            <a:chOff x="608967" y="3896473"/>
            <a:chExt cx="2781980" cy="1669188"/>
          </a:xfrm>
        </p:grpSpPr>
        <p:sp>
          <p:nvSpPr>
            <p:cNvPr id="17" name="Rectangle 16">
              <a:extLst>
                <a:ext uri="{FF2B5EF4-FFF2-40B4-BE49-F238E27FC236}">
                  <a16:creationId xmlns:a16="http://schemas.microsoft.com/office/drawing/2014/main" id="{E87B48E7-EDDF-19C1-CEC2-7FD6FBFCED6A}"/>
                </a:ext>
              </a:extLst>
            </p:cNvPr>
            <p:cNvSpPr/>
            <p:nvPr/>
          </p:nvSpPr>
          <p:spPr>
            <a:xfrm>
              <a:off x="608967" y="3896473"/>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DCB1798D-FE37-9155-1FC7-19443C0596EF}"/>
                </a:ext>
              </a:extLst>
            </p:cNvPr>
            <p:cNvSpPr txBox="1"/>
            <p:nvPr/>
          </p:nvSpPr>
          <p:spPr>
            <a:xfrm>
              <a:off x="608967" y="3896473"/>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Managing multiple proficiencies at once and how to teach heterogeneously</a:t>
              </a:r>
            </a:p>
          </p:txBody>
        </p:sp>
      </p:grpSp>
      <p:grpSp>
        <p:nvGrpSpPr>
          <p:cNvPr id="19" name="Group 18">
            <a:extLst>
              <a:ext uri="{FF2B5EF4-FFF2-40B4-BE49-F238E27FC236}">
                <a16:creationId xmlns:a16="http://schemas.microsoft.com/office/drawing/2014/main" id="{7B4AF112-3CF4-C470-0A7D-FFD23D6AB1B6}"/>
              </a:ext>
            </a:extLst>
          </p:cNvPr>
          <p:cNvGrpSpPr/>
          <p:nvPr/>
        </p:nvGrpSpPr>
        <p:grpSpPr>
          <a:xfrm>
            <a:off x="8534402" y="4976956"/>
            <a:ext cx="2781980" cy="1669188"/>
            <a:chOff x="3669146" y="3896473"/>
            <a:chExt cx="2781980" cy="1669188"/>
          </a:xfrm>
        </p:grpSpPr>
        <p:sp>
          <p:nvSpPr>
            <p:cNvPr id="20" name="Rectangle 19">
              <a:extLst>
                <a:ext uri="{FF2B5EF4-FFF2-40B4-BE49-F238E27FC236}">
                  <a16:creationId xmlns:a16="http://schemas.microsoft.com/office/drawing/2014/main" id="{9EAB3791-7B43-EB1B-1863-1D52EB1170B1}"/>
                </a:ext>
              </a:extLst>
            </p:cNvPr>
            <p:cNvSpPr/>
            <p:nvPr/>
          </p:nvSpPr>
          <p:spPr>
            <a:xfrm>
              <a:off x="3669146" y="3896473"/>
              <a:ext cx="2781980" cy="1669188"/>
            </a:xfrm>
            <a:prstGeom prst="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9821BCC1-3A8A-CF72-A06F-C7EF5A5F8F2C}"/>
                </a:ext>
              </a:extLst>
            </p:cNvPr>
            <p:cNvSpPr txBox="1"/>
            <p:nvPr/>
          </p:nvSpPr>
          <p:spPr>
            <a:xfrm>
              <a:off x="3669146" y="3896473"/>
              <a:ext cx="2781980" cy="1669188"/>
            </a:xfrm>
            <a:prstGeom prst="rect">
              <a:avLst/>
            </a:prstGeom>
            <a:solidFill>
              <a:srgbClr val="002649"/>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Diversity in small group management-different behaviors spread throughout</a:t>
              </a:r>
            </a:p>
          </p:txBody>
        </p:sp>
      </p:grpSp>
      <p:sp>
        <p:nvSpPr>
          <p:cNvPr id="22" name="TextBox 21">
            <a:extLst>
              <a:ext uri="{FF2B5EF4-FFF2-40B4-BE49-F238E27FC236}">
                <a16:creationId xmlns:a16="http://schemas.microsoft.com/office/drawing/2014/main" id="{8362DD87-E7D2-CD79-3634-5457455539B0}"/>
              </a:ext>
            </a:extLst>
          </p:cNvPr>
          <p:cNvSpPr txBox="1"/>
          <p:nvPr/>
        </p:nvSpPr>
        <p:spPr>
          <a:xfrm>
            <a:off x="76200"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891479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4712657" cy="670143"/>
            <a:chOff x="-1" y="0"/>
            <a:chExt cx="4712657" cy="670143"/>
          </a:xfrm>
        </p:grpSpPr>
        <p:sp>
          <p:nvSpPr>
            <p:cNvPr id="4" name="Pentagon 3"/>
            <p:cNvSpPr/>
            <p:nvPr/>
          </p:nvSpPr>
          <p:spPr>
            <a:xfrm>
              <a:off x="-1"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p:nvSpPr>
          <p:spPr>
            <a:xfrm>
              <a:off x="634136" y="94954"/>
              <a:ext cx="4078520" cy="461665"/>
            </a:xfrm>
            <a:prstGeom prst="rect">
              <a:avLst/>
            </a:prstGeom>
            <a:noFill/>
          </p:spPr>
          <p:txBody>
            <a:bodyPr wrap="square" rtlCol="0">
              <a:spAutoFit/>
            </a:bodyPr>
            <a:lstStyle/>
            <a:p>
              <a:r>
                <a:rPr lang="en-US" sz="2400" b="1" dirty="0">
                  <a:solidFill>
                    <a:schemeClr val="bg1"/>
                  </a:solidFill>
                </a:rPr>
                <a:t>OPENING REMARKS </a:t>
              </a:r>
            </a:p>
          </p:txBody>
        </p:sp>
      </p:grpSp>
      <p:sp>
        <p:nvSpPr>
          <p:cNvPr id="6" name="TextBox 5">
            <a:extLst>
              <a:ext uri="{FF2B5EF4-FFF2-40B4-BE49-F238E27FC236}">
                <a16:creationId xmlns:a16="http://schemas.microsoft.com/office/drawing/2014/main" id="{14B2D0F6-5EB4-A749-B253-00A7EE371268}"/>
              </a:ext>
            </a:extLst>
          </p:cNvPr>
          <p:cNvSpPr txBox="1"/>
          <p:nvPr/>
        </p:nvSpPr>
        <p:spPr>
          <a:xfrm>
            <a:off x="1927700" y="2153245"/>
            <a:ext cx="7604231" cy="923330"/>
          </a:xfrm>
          <a:prstGeom prst="rect">
            <a:avLst/>
          </a:prstGeom>
          <a:noFill/>
        </p:spPr>
        <p:txBody>
          <a:bodyPr wrap="square" rtlCol="0">
            <a:spAutoFit/>
          </a:bodyPr>
          <a:lstStyle/>
          <a:p>
            <a:pPr algn="ctr"/>
            <a:r>
              <a:rPr lang="en-US" sz="5400" dirty="0"/>
              <a:t>Dr. Anna McEwan</a:t>
            </a:r>
          </a:p>
        </p:txBody>
      </p:sp>
      <p:sp>
        <p:nvSpPr>
          <p:cNvPr id="3" name="TextBox 2">
            <a:extLst>
              <a:ext uri="{FF2B5EF4-FFF2-40B4-BE49-F238E27FC236}">
                <a16:creationId xmlns:a16="http://schemas.microsoft.com/office/drawing/2014/main" id="{90658031-7922-F3AC-E66E-66E32A97CBD6}"/>
              </a:ext>
            </a:extLst>
          </p:cNvPr>
          <p:cNvSpPr txBox="1"/>
          <p:nvPr/>
        </p:nvSpPr>
        <p:spPr>
          <a:xfrm>
            <a:off x="1695979" y="3511213"/>
            <a:ext cx="8067675" cy="1200329"/>
          </a:xfrm>
          <a:prstGeom prst="rect">
            <a:avLst/>
          </a:prstGeom>
          <a:noFill/>
        </p:spPr>
        <p:txBody>
          <a:bodyPr wrap="square" rtlCol="0">
            <a:spAutoFit/>
          </a:bodyPr>
          <a:lstStyle/>
          <a:p>
            <a:pPr algn="ctr"/>
            <a:r>
              <a:rPr lang="en-US" sz="3600" b="1" i="1" dirty="0">
                <a:solidFill>
                  <a:srgbClr val="002649"/>
                </a:solidFill>
              </a:rPr>
              <a:t>Committed  to Diversity:  Broadening Perspectives</a:t>
            </a:r>
          </a:p>
        </p:txBody>
      </p:sp>
    </p:spTree>
    <p:extLst>
      <p:ext uri="{BB962C8B-B14F-4D97-AF65-F5344CB8AC3E}">
        <p14:creationId xmlns:p14="http://schemas.microsoft.com/office/powerpoint/2010/main" val="1509038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B06ADCA-CC77-15C1-4EF5-E2A36074D03A}"/>
              </a:ext>
            </a:extLst>
          </p:cNvPr>
          <p:cNvSpPr txBox="1">
            <a:spLocks/>
          </p:cNvSpPr>
          <p:nvPr/>
        </p:nvSpPr>
        <p:spPr>
          <a:xfrm>
            <a:off x="680449" y="1406155"/>
            <a:ext cx="4977976" cy="14540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solidFill>
              </a:rPr>
              <a:t>Penn State Partnership: Difficult Conversations</a:t>
            </a:r>
            <a:r>
              <a:rPr lang="en-US" sz="3600" dirty="0">
                <a:solidFill>
                  <a:schemeClr val="tx2"/>
                </a:solidFill>
              </a:rPr>
              <a:t>	</a:t>
            </a:r>
          </a:p>
        </p:txBody>
      </p:sp>
      <p:pic>
        <p:nvPicPr>
          <p:cNvPr id="3" name="Graphic 2" descr="Classroom">
            <a:extLst>
              <a:ext uri="{FF2B5EF4-FFF2-40B4-BE49-F238E27FC236}">
                <a16:creationId xmlns:a16="http://schemas.microsoft.com/office/drawing/2014/main" id="{16627AF9-5E8A-E24C-F600-7A691BC5B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9433" y="4562790"/>
            <a:ext cx="2152336" cy="2152336"/>
          </a:xfrm>
          <a:prstGeom prst="rect">
            <a:avLst/>
          </a:prstGeom>
        </p:spPr>
      </p:pic>
      <p:sp>
        <p:nvSpPr>
          <p:cNvPr id="4" name="Content Placeholder 4">
            <a:extLst>
              <a:ext uri="{FF2B5EF4-FFF2-40B4-BE49-F238E27FC236}">
                <a16:creationId xmlns:a16="http://schemas.microsoft.com/office/drawing/2014/main" id="{0BC9F4CA-9CA2-8C26-650C-524E2CBDA933}"/>
              </a:ext>
            </a:extLst>
          </p:cNvPr>
          <p:cNvSpPr txBox="1">
            <a:spLocks/>
          </p:cNvSpPr>
          <p:nvPr/>
        </p:nvSpPr>
        <p:spPr>
          <a:xfrm>
            <a:off x="680847" y="2602657"/>
            <a:ext cx="4977578" cy="363336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solidFill>
                  <a:schemeClr val="tx2"/>
                </a:solidFill>
              </a:rPr>
              <a:t>10 Undergraduate seniors were invited to participate in the Penn State partnership in Fall 2023</a:t>
            </a:r>
          </a:p>
          <a:p>
            <a:r>
              <a:rPr lang="en-US" sz="1600" dirty="0">
                <a:solidFill>
                  <a:schemeClr val="tx2"/>
                </a:solidFill>
              </a:rPr>
              <a:t>Students committed to participate in one all day training and then zoomed every 2 weeks with the trainers on how to have difficult conversations around difficult topics for the remainder of the school year</a:t>
            </a:r>
          </a:p>
          <a:p>
            <a:r>
              <a:rPr lang="en-US" sz="1600" dirty="0">
                <a:solidFill>
                  <a:schemeClr val="tx2"/>
                </a:solidFill>
              </a:rPr>
              <a:t>Each student selected a difficult topic to investigate and implement during their internship semester</a:t>
            </a:r>
          </a:p>
          <a:p>
            <a:r>
              <a:rPr lang="en-US" sz="1600" dirty="0">
                <a:solidFill>
                  <a:schemeClr val="tx2"/>
                </a:solidFill>
              </a:rPr>
              <a:t>At the oral presentation for all graduating seniors, those who participated in the difficult conversations’ cohort completed a presentation on their difficult topic and the experience implementing the conversation in their internship classroom. The Penn State trainers came to campus for the presentations. </a:t>
            </a:r>
          </a:p>
        </p:txBody>
      </p:sp>
      <p:sp>
        <p:nvSpPr>
          <p:cNvPr id="5" name="TextBox 4">
            <a:extLst>
              <a:ext uri="{FF2B5EF4-FFF2-40B4-BE49-F238E27FC236}">
                <a16:creationId xmlns:a16="http://schemas.microsoft.com/office/drawing/2014/main" id="{B9117581-4BD1-D590-385F-9005E2BA3FFB}"/>
              </a:ext>
            </a:extLst>
          </p:cNvPr>
          <p:cNvSpPr txBox="1"/>
          <p:nvPr/>
        </p:nvSpPr>
        <p:spPr>
          <a:xfrm>
            <a:off x="257175" y="369886"/>
            <a:ext cx="2038350" cy="369332"/>
          </a:xfrm>
          <a:prstGeom prst="rect">
            <a:avLst/>
          </a:prstGeom>
          <a:noFill/>
        </p:spPr>
        <p:txBody>
          <a:bodyPr wrap="square" rtlCol="0">
            <a:spAutoFit/>
          </a:bodyPr>
          <a:lstStyle/>
          <a:p>
            <a:r>
              <a:rPr lang="en-US" b="1" dirty="0">
                <a:solidFill>
                  <a:schemeClr val="bg1"/>
                </a:solidFill>
              </a:rPr>
              <a:t>Teacher Education</a:t>
            </a:r>
          </a:p>
        </p:txBody>
      </p:sp>
      <p:pic>
        <p:nvPicPr>
          <p:cNvPr id="7" name="Picture 6" descr="A group of people standing in front of a brick building&#10;&#10;Description automatically generated">
            <a:extLst>
              <a:ext uri="{FF2B5EF4-FFF2-40B4-BE49-F238E27FC236}">
                <a16:creationId xmlns:a16="http://schemas.microsoft.com/office/drawing/2014/main" id="{E0545FC8-A3C1-BFF1-CF80-2C96232F3393}"/>
              </a:ext>
            </a:extLst>
          </p:cNvPr>
          <p:cNvPicPr>
            <a:picLocks noChangeAspect="1"/>
          </p:cNvPicPr>
          <p:nvPr/>
        </p:nvPicPr>
        <p:blipFill>
          <a:blip r:embed="rId4"/>
          <a:srcRect l="13554" t="12656" r="12970" b="11406"/>
          <a:stretch/>
        </p:blipFill>
        <p:spPr>
          <a:xfrm>
            <a:off x="6924102" y="1246795"/>
            <a:ext cx="4162998" cy="3226822"/>
          </a:xfrm>
          <a:prstGeom prst="rect">
            <a:avLst/>
          </a:prstGeom>
        </p:spPr>
      </p:pic>
    </p:spTree>
    <p:extLst>
      <p:ext uri="{BB962C8B-B14F-4D97-AF65-F5344CB8AC3E}">
        <p14:creationId xmlns:p14="http://schemas.microsoft.com/office/powerpoint/2010/main" val="39102028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9EE7-E8C1-0056-4D5E-22321B73F30A}"/>
              </a:ext>
            </a:extLst>
          </p:cNvPr>
          <p:cNvSpPr txBox="1">
            <a:spLocks/>
          </p:cNvSpPr>
          <p:nvPr/>
        </p:nvSpPr>
        <p:spPr>
          <a:xfrm>
            <a:off x="730250" y="1718512"/>
            <a:ext cx="3418659" cy="416657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600" b="1" dirty="0"/>
              <a:t>Examples of Difficult Conversation Topics from Spring 2023:</a:t>
            </a:r>
          </a:p>
        </p:txBody>
      </p:sp>
      <p:graphicFrame>
        <p:nvGraphicFramePr>
          <p:cNvPr id="3" name="Content Placeholder 2">
            <a:extLst>
              <a:ext uri="{FF2B5EF4-FFF2-40B4-BE49-F238E27FC236}">
                <a16:creationId xmlns:a16="http://schemas.microsoft.com/office/drawing/2014/main" id="{00243BF5-5807-1706-082B-B236E23114A9}"/>
              </a:ext>
            </a:extLst>
          </p:cNvPr>
          <p:cNvGraphicFramePr>
            <a:graphicFrameLocks/>
          </p:cNvGraphicFramePr>
          <p:nvPr>
            <p:extLst>
              <p:ext uri="{D42A27DB-BD31-4B8C-83A1-F6EECF244321}">
                <p14:modId xmlns:p14="http://schemas.microsoft.com/office/powerpoint/2010/main" val="3311424053"/>
              </p:ext>
            </p:extLst>
          </p:nvPr>
        </p:nvGraphicFramePr>
        <p:xfrm>
          <a:off x="5162368" y="1555222"/>
          <a:ext cx="5658032" cy="4493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CC7CA0D-D5B3-CF9C-7894-5ADD1D9CF757}"/>
              </a:ext>
            </a:extLst>
          </p:cNvPr>
          <p:cNvSpPr txBox="1"/>
          <p:nvPr/>
        </p:nvSpPr>
        <p:spPr>
          <a:xfrm>
            <a:off x="0" y="265111"/>
            <a:ext cx="2038350" cy="369332"/>
          </a:xfrm>
          <a:prstGeom prst="rect">
            <a:avLst/>
          </a:prstGeom>
          <a:noFill/>
        </p:spPr>
        <p:txBody>
          <a:bodyPr wrap="square" rtlCol="0">
            <a:spAutoFit/>
          </a:bodyPr>
          <a:lstStyle/>
          <a:p>
            <a:r>
              <a:rPr lang="en-US" b="1" dirty="0">
                <a:solidFill>
                  <a:schemeClr val="bg1"/>
                </a:solidFill>
              </a:rPr>
              <a:t>Teacher Education</a:t>
            </a:r>
          </a:p>
        </p:txBody>
      </p:sp>
    </p:spTree>
    <p:extLst>
      <p:ext uri="{BB962C8B-B14F-4D97-AF65-F5344CB8AC3E}">
        <p14:creationId xmlns:p14="http://schemas.microsoft.com/office/powerpoint/2010/main" val="34766872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BDE65C87-316D-494E-A112-D52602C96A2C}"/>
              </a:ext>
            </a:extLst>
          </p:cNvPr>
          <p:cNvPicPr>
            <a:picLocks noChangeAspect="1"/>
          </p:cNvPicPr>
          <p:nvPr/>
        </p:nvPicPr>
        <p:blipFill>
          <a:blip r:embed="rId3"/>
          <a:stretch>
            <a:fillRect/>
          </a:stretch>
        </p:blipFill>
        <p:spPr>
          <a:xfrm>
            <a:off x="2142699" y="-365078"/>
            <a:ext cx="7588155" cy="7588155"/>
          </a:xfrm>
          <a:prstGeom prst="rect">
            <a:avLst/>
          </a:prstGeom>
        </p:spPr>
      </p:pic>
    </p:spTree>
    <p:extLst>
      <p:ext uri="{BB962C8B-B14F-4D97-AF65-F5344CB8AC3E}">
        <p14:creationId xmlns:p14="http://schemas.microsoft.com/office/powerpoint/2010/main" val="35569559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7503AD-1B9F-DD4C-81AD-65DF677C1539}"/>
              </a:ext>
            </a:extLst>
          </p:cNvPr>
          <p:cNvSpPr txBox="1"/>
          <p:nvPr/>
        </p:nvSpPr>
        <p:spPr>
          <a:xfrm>
            <a:off x="0" y="2302473"/>
            <a:ext cx="12192000" cy="923330"/>
          </a:xfrm>
          <a:prstGeom prst="rect">
            <a:avLst/>
          </a:prstGeom>
          <a:noFill/>
        </p:spPr>
        <p:txBody>
          <a:bodyPr wrap="square" rtlCol="0">
            <a:spAutoFit/>
          </a:bodyPr>
          <a:lstStyle/>
          <a:p>
            <a:pPr algn="ctr"/>
            <a:r>
              <a:rPr lang="en-US" sz="5400" b="1" dirty="0">
                <a:solidFill>
                  <a:srgbClr val="002060"/>
                </a:solidFill>
                <a:ea typeface="Arial" charset="0"/>
                <a:cs typeface="Arial" charset="0"/>
              </a:rPr>
              <a:t>OBSOE </a:t>
            </a:r>
            <a:r>
              <a:rPr lang="en-US" sz="5400" b="1" dirty="0">
                <a:solidFill>
                  <a:srgbClr val="002060"/>
                </a:solidFill>
                <a:ea typeface="Arial" charset="0"/>
                <a:cs typeface="Calibri" panose="020F0502020204030204" pitchFamily="34" charset="0"/>
              </a:rPr>
              <a:t>Enrollment</a:t>
            </a:r>
            <a:r>
              <a:rPr lang="en-US" sz="5400" b="1" dirty="0">
                <a:solidFill>
                  <a:srgbClr val="002060"/>
                </a:solidFill>
                <a:ea typeface="Arial" charset="0"/>
                <a:cs typeface="Arial" charset="0"/>
              </a:rPr>
              <a:t> &amp; Recruitment</a:t>
            </a:r>
          </a:p>
        </p:txBody>
      </p:sp>
      <p:sp>
        <p:nvSpPr>
          <p:cNvPr id="4" name="Text Placeholder 6">
            <a:extLst>
              <a:ext uri="{FF2B5EF4-FFF2-40B4-BE49-F238E27FC236}">
                <a16:creationId xmlns:a16="http://schemas.microsoft.com/office/drawing/2014/main" id="{625074D4-B8C1-FB48-B582-387D57F54B71}"/>
              </a:ext>
            </a:extLst>
          </p:cNvPr>
          <p:cNvSpPr txBox="1">
            <a:spLocks/>
          </p:cNvSpPr>
          <p:nvPr/>
        </p:nvSpPr>
        <p:spPr>
          <a:xfrm>
            <a:off x="3125376" y="3429000"/>
            <a:ext cx="5941248" cy="169789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Mrs. Dana Mungenast</a:t>
            </a:r>
          </a:p>
          <a:p>
            <a:pPr marL="0" indent="0" algn="ctr">
              <a:buNone/>
            </a:pPr>
            <a:r>
              <a:rPr lang="en-US" dirty="0"/>
              <a:t>Mrs. Marcie Harchuck</a:t>
            </a:r>
          </a:p>
        </p:txBody>
      </p:sp>
    </p:spTree>
    <p:extLst>
      <p:ext uri="{BB962C8B-B14F-4D97-AF65-F5344CB8AC3E}">
        <p14:creationId xmlns:p14="http://schemas.microsoft.com/office/powerpoint/2010/main" val="920393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2505670"/>
            <a:ext cx="12192000" cy="923330"/>
          </a:xfrm>
          <a:prstGeom prst="rect">
            <a:avLst/>
          </a:prstGeom>
          <a:noFill/>
        </p:spPr>
        <p:txBody>
          <a:bodyPr wrap="square" rtlCol="0">
            <a:spAutoFit/>
          </a:bodyPr>
          <a:lstStyle/>
          <a:p>
            <a:pPr algn="ctr"/>
            <a:r>
              <a:rPr lang="en-US" sz="5400" b="1" dirty="0">
                <a:solidFill>
                  <a:srgbClr val="002060"/>
                </a:solidFill>
                <a:ea typeface="Arial" charset="0"/>
                <a:cs typeface="Arial" charset="0"/>
              </a:rPr>
              <a:t>Undergraduate Enrollment</a:t>
            </a:r>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Dana Mungenast</a:t>
            </a:r>
          </a:p>
        </p:txBody>
      </p:sp>
    </p:spTree>
    <p:extLst>
      <p:ext uri="{BB962C8B-B14F-4D97-AF65-F5344CB8AC3E}">
        <p14:creationId xmlns:p14="http://schemas.microsoft.com/office/powerpoint/2010/main" val="41122617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4713349" y="311813"/>
            <a:ext cx="31352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Enrollment Fall 2024</a:t>
            </a:r>
            <a:endParaRPr lang="en-US" sz="2400" b="1" dirty="0"/>
          </a:p>
        </p:txBody>
      </p:sp>
      <p:graphicFrame>
        <p:nvGraphicFramePr>
          <p:cNvPr id="10" name="Table 9">
            <a:extLst>
              <a:ext uri="{FF2B5EF4-FFF2-40B4-BE49-F238E27FC236}">
                <a16:creationId xmlns:a16="http://schemas.microsoft.com/office/drawing/2014/main" id="{ED5D646A-E660-5F24-9E9B-FBF9ADB2D498}"/>
              </a:ext>
            </a:extLst>
          </p:cNvPr>
          <p:cNvGraphicFramePr>
            <a:graphicFrameLocks noGrp="1"/>
          </p:cNvGraphicFramePr>
          <p:nvPr/>
        </p:nvGraphicFramePr>
        <p:xfrm>
          <a:off x="1087821" y="2658575"/>
          <a:ext cx="9410496" cy="3753914"/>
        </p:xfrm>
        <a:graphic>
          <a:graphicData uri="http://schemas.openxmlformats.org/drawingml/2006/table">
            <a:tbl>
              <a:tblPr firstRow="1" bandRow="1">
                <a:tableStyleId>{5C22544A-7EE6-4342-B048-85BDC9FD1C3A}</a:tableStyleId>
              </a:tblPr>
              <a:tblGrid>
                <a:gridCol w="1782561">
                  <a:extLst>
                    <a:ext uri="{9D8B030D-6E8A-4147-A177-3AD203B41FA5}">
                      <a16:colId xmlns:a16="http://schemas.microsoft.com/office/drawing/2014/main" val="1011245120"/>
                    </a:ext>
                  </a:extLst>
                </a:gridCol>
                <a:gridCol w="1089705">
                  <a:extLst>
                    <a:ext uri="{9D8B030D-6E8A-4147-A177-3AD203B41FA5}">
                      <a16:colId xmlns:a16="http://schemas.microsoft.com/office/drawing/2014/main" val="1965021434"/>
                    </a:ext>
                  </a:extLst>
                </a:gridCol>
                <a:gridCol w="1089705">
                  <a:extLst>
                    <a:ext uri="{9D8B030D-6E8A-4147-A177-3AD203B41FA5}">
                      <a16:colId xmlns:a16="http://schemas.microsoft.com/office/drawing/2014/main" val="1047788689"/>
                    </a:ext>
                  </a:extLst>
                </a:gridCol>
                <a:gridCol w="1089705">
                  <a:extLst>
                    <a:ext uri="{9D8B030D-6E8A-4147-A177-3AD203B41FA5}">
                      <a16:colId xmlns:a16="http://schemas.microsoft.com/office/drawing/2014/main" val="1128424301"/>
                    </a:ext>
                  </a:extLst>
                </a:gridCol>
                <a:gridCol w="1089705">
                  <a:extLst>
                    <a:ext uri="{9D8B030D-6E8A-4147-A177-3AD203B41FA5}">
                      <a16:colId xmlns:a16="http://schemas.microsoft.com/office/drawing/2014/main" val="1890751761"/>
                    </a:ext>
                  </a:extLst>
                </a:gridCol>
                <a:gridCol w="1089705">
                  <a:extLst>
                    <a:ext uri="{9D8B030D-6E8A-4147-A177-3AD203B41FA5}">
                      <a16:colId xmlns:a16="http://schemas.microsoft.com/office/drawing/2014/main" val="1423446996"/>
                    </a:ext>
                  </a:extLst>
                </a:gridCol>
                <a:gridCol w="1089705">
                  <a:extLst>
                    <a:ext uri="{9D8B030D-6E8A-4147-A177-3AD203B41FA5}">
                      <a16:colId xmlns:a16="http://schemas.microsoft.com/office/drawing/2014/main" val="1705609916"/>
                    </a:ext>
                  </a:extLst>
                </a:gridCol>
                <a:gridCol w="1089705">
                  <a:extLst>
                    <a:ext uri="{9D8B030D-6E8A-4147-A177-3AD203B41FA5}">
                      <a16:colId xmlns:a16="http://schemas.microsoft.com/office/drawing/2014/main" val="2688089378"/>
                    </a:ext>
                  </a:extLst>
                </a:gridCol>
              </a:tblGrid>
              <a:tr h="838640">
                <a:tc>
                  <a:txBody>
                    <a:bodyPr/>
                    <a:lstStyle/>
                    <a:p>
                      <a:r>
                        <a:rPr lang="en-US" dirty="0"/>
                        <a:t>Program</a:t>
                      </a:r>
                    </a:p>
                  </a:txBody>
                  <a:tcPr/>
                </a:tc>
                <a:tc>
                  <a:txBody>
                    <a:bodyPr/>
                    <a:lstStyle/>
                    <a:p>
                      <a:r>
                        <a:rPr lang="en-US" dirty="0"/>
                        <a:t>YTD Vs</a:t>
                      </a:r>
                    </a:p>
                    <a:p>
                      <a:r>
                        <a:rPr lang="en-US" dirty="0"/>
                        <a:t>2023</a:t>
                      </a:r>
                    </a:p>
                  </a:txBody>
                  <a:tcPr/>
                </a:tc>
                <a:tc>
                  <a:txBody>
                    <a:bodyPr/>
                    <a:lstStyle/>
                    <a:p>
                      <a:r>
                        <a:rPr lang="en-US" dirty="0"/>
                        <a:t>Stretch</a:t>
                      </a:r>
                    </a:p>
                    <a:p>
                      <a:r>
                        <a:rPr lang="en-US" dirty="0"/>
                        <a:t>Goal</a:t>
                      </a:r>
                    </a:p>
                  </a:txBody>
                  <a:tcPr/>
                </a:tc>
                <a:tc>
                  <a:txBody>
                    <a:bodyPr/>
                    <a:lstStyle/>
                    <a:p>
                      <a:r>
                        <a:rPr lang="en-US" dirty="0"/>
                        <a:t>Fall 2024</a:t>
                      </a:r>
                    </a:p>
                  </a:txBody>
                  <a:tcPr/>
                </a:tc>
                <a:tc>
                  <a:txBody>
                    <a:bodyPr/>
                    <a:lstStyle/>
                    <a:p>
                      <a:r>
                        <a:rPr lang="en-US" dirty="0"/>
                        <a:t>Fall 2023</a:t>
                      </a:r>
                    </a:p>
                  </a:txBody>
                  <a:tcPr/>
                </a:tc>
                <a:tc>
                  <a:txBody>
                    <a:bodyPr/>
                    <a:lstStyle/>
                    <a:p>
                      <a:r>
                        <a:rPr lang="en-US" dirty="0"/>
                        <a:t>Fall 2022</a:t>
                      </a:r>
                    </a:p>
                  </a:txBody>
                  <a:tcPr/>
                </a:tc>
                <a:tc>
                  <a:txBody>
                    <a:bodyPr/>
                    <a:lstStyle/>
                    <a:p>
                      <a:r>
                        <a:rPr lang="en-US" dirty="0"/>
                        <a:t>Fall 2021</a:t>
                      </a:r>
                    </a:p>
                  </a:txBody>
                  <a:tcPr/>
                </a:tc>
                <a:tc>
                  <a:txBody>
                    <a:bodyPr/>
                    <a:lstStyle/>
                    <a:p>
                      <a:r>
                        <a:rPr lang="en-US" dirty="0"/>
                        <a:t>Fall 2020</a:t>
                      </a:r>
                    </a:p>
                  </a:txBody>
                  <a:tcPr/>
                </a:tc>
                <a:extLst>
                  <a:ext uri="{0D108BD9-81ED-4DB2-BD59-A6C34878D82A}">
                    <a16:rowId xmlns:a16="http://schemas.microsoft.com/office/drawing/2014/main" val="1984592919"/>
                  </a:ext>
                </a:extLst>
              </a:tr>
              <a:tr h="485879">
                <a:tc>
                  <a:txBody>
                    <a:bodyPr/>
                    <a:lstStyle/>
                    <a:p>
                      <a:pPr algn="ctr"/>
                      <a:r>
                        <a:rPr lang="en-US" dirty="0"/>
                        <a:t>HDFS</a:t>
                      </a:r>
                    </a:p>
                  </a:txBody>
                  <a:tcPr/>
                </a:tc>
                <a:tc>
                  <a:txBody>
                    <a:bodyPr/>
                    <a:lstStyle/>
                    <a:p>
                      <a:pPr algn="ctr"/>
                      <a:r>
                        <a:rPr lang="en-US" dirty="0"/>
                        <a:t>+9</a:t>
                      </a:r>
                    </a:p>
                  </a:txBody>
                  <a:tcPr/>
                </a:tc>
                <a:tc>
                  <a:txBody>
                    <a:bodyPr/>
                    <a:lstStyle/>
                    <a:p>
                      <a:pPr algn="ctr"/>
                      <a:r>
                        <a:rPr lang="en-US" dirty="0"/>
                        <a:t>+6</a:t>
                      </a:r>
                    </a:p>
                  </a:txBody>
                  <a:tcPr/>
                </a:tc>
                <a:tc>
                  <a:txBody>
                    <a:bodyPr/>
                    <a:lstStyle/>
                    <a:p>
                      <a:pPr algn="ctr"/>
                      <a:r>
                        <a:rPr lang="en-US" dirty="0"/>
                        <a:t>28</a:t>
                      </a:r>
                    </a:p>
                  </a:txBody>
                  <a:tcPr/>
                </a:tc>
                <a:tc>
                  <a:txBody>
                    <a:bodyPr/>
                    <a:lstStyle/>
                    <a:p>
                      <a:pPr algn="ctr"/>
                      <a:r>
                        <a:rPr lang="en-US" dirty="0"/>
                        <a:t>19</a:t>
                      </a:r>
                    </a:p>
                  </a:txBody>
                  <a:tcPr/>
                </a:tc>
                <a:tc>
                  <a:txBody>
                    <a:bodyPr/>
                    <a:lstStyle/>
                    <a:p>
                      <a:pPr algn="ctr"/>
                      <a:r>
                        <a:rPr lang="en-US" dirty="0"/>
                        <a:t>22</a:t>
                      </a:r>
                    </a:p>
                  </a:txBody>
                  <a:tcPr/>
                </a:tc>
                <a:tc>
                  <a:txBody>
                    <a:bodyPr/>
                    <a:lstStyle/>
                    <a:p>
                      <a:pPr algn="ctr"/>
                      <a:r>
                        <a:rPr lang="en-US" dirty="0"/>
                        <a:t>11</a:t>
                      </a:r>
                    </a:p>
                  </a:txBody>
                  <a:tcPr/>
                </a:tc>
                <a:tc>
                  <a:txBody>
                    <a:bodyPr/>
                    <a:lstStyle/>
                    <a:p>
                      <a:pPr algn="ctr"/>
                      <a:r>
                        <a:rPr lang="en-US" dirty="0"/>
                        <a:t>15</a:t>
                      </a:r>
                    </a:p>
                  </a:txBody>
                  <a:tcPr/>
                </a:tc>
                <a:extLst>
                  <a:ext uri="{0D108BD9-81ED-4DB2-BD59-A6C34878D82A}">
                    <a16:rowId xmlns:a16="http://schemas.microsoft.com/office/drawing/2014/main" val="2262667449"/>
                  </a:ext>
                </a:extLst>
              </a:tr>
              <a:tr h="485879">
                <a:tc>
                  <a:txBody>
                    <a:bodyPr/>
                    <a:lstStyle/>
                    <a:p>
                      <a:pPr algn="ctr"/>
                      <a:r>
                        <a:rPr lang="en-US" dirty="0"/>
                        <a:t>ESEC</a:t>
                      </a:r>
                    </a:p>
                  </a:txBody>
                  <a:tcPr/>
                </a:tc>
                <a:tc>
                  <a:txBody>
                    <a:bodyPr/>
                    <a:lstStyle/>
                    <a:p>
                      <a:pPr algn="ctr"/>
                      <a:r>
                        <a:rPr lang="en-US" dirty="0"/>
                        <a:t>+4</a:t>
                      </a:r>
                    </a:p>
                  </a:txBody>
                  <a:tcPr/>
                </a:tc>
                <a:tc>
                  <a:txBody>
                    <a:bodyPr/>
                    <a:lstStyle/>
                    <a:p>
                      <a:pPr algn="ctr"/>
                      <a:r>
                        <a:rPr lang="en-US" dirty="0">
                          <a:solidFill>
                            <a:srgbClr val="FF0000"/>
                          </a:solidFill>
                        </a:rPr>
                        <a:t>-10</a:t>
                      </a:r>
                    </a:p>
                  </a:txBody>
                  <a:tcPr/>
                </a:tc>
                <a:tc>
                  <a:txBody>
                    <a:bodyPr/>
                    <a:lstStyle/>
                    <a:p>
                      <a:pPr algn="ctr"/>
                      <a:r>
                        <a:rPr lang="en-US" dirty="0"/>
                        <a:t>19 </a:t>
                      </a:r>
                    </a:p>
                  </a:txBody>
                  <a:tcPr/>
                </a:tc>
                <a:tc>
                  <a:txBody>
                    <a:bodyPr/>
                    <a:lstStyle/>
                    <a:p>
                      <a:pPr algn="ctr"/>
                      <a:r>
                        <a:rPr lang="en-US" dirty="0"/>
                        <a:t>15 </a:t>
                      </a:r>
                    </a:p>
                  </a:txBody>
                  <a:tcPr/>
                </a:tc>
                <a:tc>
                  <a:txBody>
                    <a:bodyPr/>
                    <a:lstStyle/>
                    <a:p>
                      <a:pPr algn="ctr"/>
                      <a:r>
                        <a:rPr lang="en-US" dirty="0"/>
                        <a:t>23 </a:t>
                      </a:r>
                    </a:p>
                  </a:txBody>
                  <a:tcPr/>
                </a:tc>
                <a:tc>
                  <a:txBody>
                    <a:bodyPr/>
                    <a:lstStyle/>
                    <a:p>
                      <a:pPr algn="ctr"/>
                      <a:r>
                        <a:rPr lang="en-US" dirty="0"/>
                        <a:t>29</a:t>
                      </a:r>
                    </a:p>
                  </a:txBody>
                  <a:tcPr/>
                </a:tc>
                <a:tc>
                  <a:txBody>
                    <a:bodyPr/>
                    <a:lstStyle/>
                    <a:p>
                      <a:pPr algn="ctr"/>
                      <a:r>
                        <a:rPr lang="en-US" dirty="0"/>
                        <a:t>29</a:t>
                      </a:r>
                    </a:p>
                  </a:txBody>
                  <a:tcPr/>
                </a:tc>
                <a:extLst>
                  <a:ext uri="{0D108BD9-81ED-4DB2-BD59-A6C34878D82A}">
                    <a16:rowId xmlns:a16="http://schemas.microsoft.com/office/drawing/2014/main" val="3476314832"/>
                  </a:ext>
                </a:extLst>
              </a:tr>
              <a:tr h="485879">
                <a:tc>
                  <a:txBody>
                    <a:bodyPr/>
                    <a:lstStyle/>
                    <a:p>
                      <a:pPr algn="ctr"/>
                      <a:r>
                        <a:rPr lang="en-US" dirty="0"/>
                        <a:t>ELMN</a:t>
                      </a:r>
                    </a:p>
                  </a:txBody>
                  <a:tcPr/>
                </a:tc>
                <a:tc>
                  <a:txBody>
                    <a:bodyPr/>
                    <a:lstStyle/>
                    <a:p>
                      <a:pPr algn="ctr"/>
                      <a:r>
                        <a:rPr lang="en-US" dirty="0"/>
                        <a:t>+1</a:t>
                      </a:r>
                    </a:p>
                  </a:txBody>
                  <a:tcPr/>
                </a:tc>
                <a:tc>
                  <a:txBody>
                    <a:bodyPr/>
                    <a:lstStyle/>
                    <a:p>
                      <a:pPr algn="ctr"/>
                      <a:r>
                        <a:rPr lang="en-US" dirty="0">
                          <a:solidFill>
                            <a:srgbClr val="FF0000"/>
                          </a:solidFill>
                        </a:rPr>
                        <a:t>-4</a:t>
                      </a:r>
                    </a:p>
                  </a:txBody>
                  <a:tcPr/>
                </a:tc>
                <a:tc>
                  <a:txBody>
                    <a:bodyPr/>
                    <a:lstStyle/>
                    <a:p>
                      <a:pPr algn="ctr"/>
                      <a:r>
                        <a:rPr lang="en-US" dirty="0"/>
                        <a:t>19</a:t>
                      </a:r>
                    </a:p>
                  </a:txBody>
                  <a:tcPr/>
                </a:tc>
                <a:tc>
                  <a:txBody>
                    <a:bodyPr/>
                    <a:lstStyle/>
                    <a:p>
                      <a:pPr algn="ctr"/>
                      <a:r>
                        <a:rPr lang="en-US" dirty="0"/>
                        <a:t>18</a:t>
                      </a:r>
                    </a:p>
                  </a:txBody>
                  <a:tcPr/>
                </a:tc>
                <a:tc>
                  <a:txBody>
                    <a:bodyPr/>
                    <a:lstStyle/>
                    <a:p>
                      <a:pPr algn="ctr"/>
                      <a:r>
                        <a:rPr lang="en-US" dirty="0"/>
                        <a:t>23</a:t>
                      </a:r>
                    </a:p>
                  </a:txBody>
                  <a:tcPr/>
                </a:tc>
                <a:tc>
                  <a:txBody>
                    <a:bodyPr/>
                    <a:lstStyle/>
                    <a:p>
                      <a:pPr algn="ctr"/>
                      <a:r>
                        <a:rPr lang="en-US" dirty="0"/>
                        <a:t>12</a:t>
                      </a:r>
                    </a:p>
                  </a:txBody>
                  <a:tcPr/>
                </a:tc>
                <a:tc>
                  <a:txBody>
                    <a:bodyPr/>
                    <a:lstStyle/>
                    <a:p>
                      <a:pPr algn="ctr"/>
                      <a:r>
                        <a:rPr lang="en-US" dirty="0"/>
                        <a:t>7</a:t>
                      </a:r>
                    </a:p>
                  </a:txBody>
                  <a:tcPr/>
                </a:tc>
                <a:extLst>
                  <a:ext uri="{0D108BD9-81ED-4DB2-BD59-A6C34878D82A}">
                    <a16:rowId xmlns:a16="http://schemas.microsoft.com/office/drawing/2014/main" val="4269748387"/>
                  </a:ext>
                </a:extLst>
              </a:tr>
              <a:tr h="485879">
                <a:tc>
                  <a:txBody>
                    <a:bodyPr/>
                    <a:lstStyle/>
                    <a:p>
                      <a:pPr algn="ctr"/>
                      <a:r>
                        <a:rPr lang="en-US" dirty="0"/>
                        <a:t>Total ESEC/ELMN</a:t>
                      </a:r>
                    </a:p>
                  </a:txBody>
                  <a:tcPr>
                    <a:solidFill>
                      <a:schemeClr val="bg1">
                        <a:lumMod val="75000"/>
                      </a:schemeClr>
                    </a:solidFill>
                  </a:tcPr>
                </a:tc>
                <a:tc>
                  <a:txBody>
                    <a:bodyPr/>
                    <a:lstStyle/>
                    <a:p>
                      <a:pPr algn="ctr"/>
                      <a:r>
                        <a:rPr lang="en-US" dirty="0"/>
                        <a:t>+5</a:t>
                      </a:r>
                    </a:p>
                  </a:txBody>
                  <a:tcPr>
                    <a:solidFill>
                      <a:schemeClr val="bg1">
                        <a:lumMod val="75000"/>
                      </a:schemeClr>
                    </a:solidFill>
                  </a:tcPr>
                </a:tc>
                <a:tc>
                  <a:txBody>
                    <a:bodyPr/>
                    <a:lstStyle/>
                    <a:p>
                      <a:pPr algn="ctr"/>
                      <a:r>
                        <a:rPr lang="en-US" dirty="0">
                          <a:solidFill>
                            <a:srgbClr val="FF0000"/>
                          </a:solidFill>
                        </a:rPr>
                        <a:t>-8</a:t>
                      </a:r>
                    </a:p>
                  </a:txBody>
                  <a:tcPr>
                    <a:solidFill>
                      <a:schemeClr val="bg1">
                        <a:lumMod val="75000"/>
                      </a:schemeClr>
                    </a:solidFill>
                  </a:tcPr>
                </a:tc>
                <a:tc>
                  <a:txBody>
                    <a:bodyPr/>
                    <a:lstStyle/>
                    <a:p>
                      <a:pPr algn="ctr"/>
                      <a:r>
                        <a:rPr lang="en-US" dirty="0"/>
                        <a:t>38</a:t>
                      </a:r>
                    </a:p>
                  </a:txBody>
                  <a:tcPr>
                    <a:solidFill>
                      <a:schemeClr val="bg1">
                        <a:lumMod val="75000"/>
                      </a:schemeClr>
                    </a:solidFill>
                  </a:tcPr>
                </a:tc>
                <a:tc>
                  <a:txBody>
                    <a:bodyPr/>
                    <a:lstStyle/>
                    <a:p>
                      <a:pPr algn="ctr"/>
                      <a:r>
                        <a:rPr lang="en-US" dirty="0"/>
                        <a:t>33</a:t>
                      </a:r>
                    </a:p>
                  </a:txBody>
                  <a:tcPr>
                    <a:solidFill>
                      <a:schemeClr val="bg1">
                        <a:lumMod val="75000"/>
                      </a:schemeClr>
                    </a:solidFill>
                  </a:tcPr>
                </a:tc>
                <a:tc>
                  <a:txBody>
                    <a:bodyPr/>
                    <a:lstStyle/>
                    <a:p>
                      <a:pPr algn="ctr"/>
                      <a:r>
                        <a:rPr lang="en-US" dirty="0"/>
                        <a:t>46</a:t>
                      </a:r>
                    </a:p>
                  </a:txBody>
                  <a:tcPr>
                    <a:solidFill>
                      <a:schemeClr val="bg1">
                        <a:lumMod val="75000"/>
                      </a:schemeClr>
                    </a:solidFill>
                  </a:tcPr>
                </a:tc>
                <a:tc>
                  <a:txBody>
                    <a:bodyPr/>
                    <a:lstStyle/>
                    <a:p>
                      <a:pPr algn="ctr"/>
                      <a:r>
                        <a:rPr lang="en-US" dirty="0"/>
                        <a:t>41</a:t>
                      </a:r>
                    </a:p>
                  </a:txBody>
                  <a:tcPr>
                    <a:solidFill>
                      <a:schemeClr val="bg1">
                        <a:lumMod val="75000"/>
                      </a:schemeClr>
                    </a:solidFill>
                  </a:tcPr>
                </a:tc>
                <a:tc>
                  <a:txBody>
                    <a:bodyPr/>
                    <a:lstStyle/>
                    <a:p>
                      <a:pPr algn="ctr"/>
                      <a:r>
                        <a:rPr lang="en-US" dirty="0"/>
                        <a:t>35</a:t>
                      </a:r>
                    </a:p>
                  </a:txBody>
                  <a:tcPr>
                    <a:solidFill>
                      <a:schemeClr val="bg1">
                        <a:lumMod val="75000"/>
                      </a:schemeClr>
                    </a:solidFill>
                  </a:tcPr>
                </a:tc>
                <a:extLst>
                  <a:ext uri="{0D108BD9-81ED-4DB2-BD59-A6C34878D82A}">
                    <a16:rowId xmlns:a16="http://schemas.microsoft.com/office/drawing/2014/main" val="2802320394"/>
                  </a:ext>
                </a:extLst>
              </a:tr>
              <a:tr h="485879">
                <a:tc>
                  <a:txBody>
                    <a:bodyPr/>
                    <a:lstStyle/>
                    <a:p>
                      <a:pPr algn="ctr"/>
                      <a:r>
                        <a:rPr lang="en-US" dirty="0"/>
                        <a:t>SEED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-8</a:t>
                      </a:r>
                    </a:p>
                  </a:txBody>
                  <a:tcPr/>
                </a:tc>
                <a:tc>
                  <a:txBody>
                    <a:bodyPr/>
                    <a:lstStyle/>
                    <a:p>
                      <a:pPr algn="ctr"/>
                      <a:r>
                        <a:rPr lang="en-US" dirty="0">
                          <a:solidFill>
                            <a:srgbClr val="FF0000"/>
                          </a:solidFill>
                        </a:rPr>
                        <a:t>-8</a:t>
                      </a:r>
                    </a:p>
                  </a:txBody>
                  <a:tcPr/>
                </a:tc>
                <a:tc>
                  <a:txBody>
                    <a:bodyPr/>
                    <a:lstStyle/>
                    <a:p>
                      <a:pPr algn="ctr"/>
                      <a:r>
                        <a:rPr lang="en-US" dirty="0"/>
                        <a:t>6</a:t>
                      </a:r>
                    </a:p>
                  </a:txBody>
                  <a:tcPr/>
                </a:tc>
                <a:tc>
                  <a:txBody>
                    <a:bodyPr/>
                    <a:lstStyle/>
                    <a:p>
                      <a:pPr algn="ctr"/>
                      <a:r>
                        <a:rPr lang="en-US" dirty="0"/>
                        <a:t>14</a:t>
                      </a:r>
                    </a:p>
                  </a:txBody>
                  <a:tcPr/>
                </a:tc>
                <a:tc>
                  <a:txBody>
                    <a:bodyPr/>
                    <a:lstStyle/>
                    <a:p>
                      <a:pPr algn="ctr"/>
                      <a:r>
                        <a:rPr lang="en-US" dirty="0"/>
                        <a:t>10</a:t>
                      </a:r>
                    </a:p>
                  </a:txBody>
                  <a:tcPr/>
                </a:tc>
                <a:tc>
                  <a:txBody>
                    <a:bodyPr/>
                    <a:lstStyle/>
                    <a:p>
                      <a:pPr algn="ctr"/>
                      <a:r>
                        <a:rPr lang="en-US" dirty="0"/>
                        <a:t>9</a:t>
                      </a:r>
                    </a:p>
                  </a:txBody>
                  <a:tcPr/>
                </a:tc>
                <a:tc>
                  <a:txBody>
                    <a:bodyPr/>
                    <a:lstStyle/>
                    <a:p>
                      <a:pPr algn="ctr"/>
                      <a:r>
                        <a:rPr lang="en-US" dirty="0"/>
                        <a:t>9</a:t>
                      </a:r>
                    </a:p>
                  </a:txBody>
                  <a:tcPr/>
                </a:tc>
                <a:extLst>
                  <a:ext uri="{0D108BD9-81ED-4DB2-BD59-A6C34878D82A}">
                    <a16:rowId xmlns:a16="http://schemas.microsoft.com/office/drawing/2014/main" val="1668192079"/>
                  </a:ext>
                </a:extLst>
              </a:tr>
              <a:tr h="485879">
                <a:tc>
                  <a:txBody>
                    <a:bodyPr/>
                    <a:lstStyle/>
                    <a:p>
                      <a:pPr algn="ctr"/>
                      <a:r>
                        <a:rPr lang="en-US" dirty="0"/>
                        <a:t>Total Deposits</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72</a:t>
                      </a:r>
                    </a:p>
                  </a:txBody>
                  <a:tcPr/>
                </a:tc>
                <a:tc>
                  <a:txBody>
                    <a:bodyPr/>
                    <a:lstStyle/>
                    <a:p>
                      <a:pPr algn="ctr"/>
                      <a:r>
                        <a:rPr lang="en-US" dirty="0"/>
                        <a:t>70</a:t>
                      </a:r>
                    </a:p>
                  </a:txBody>
                  <a:tcPr/>
                </a:tc>
                <a:tc>
                  <a:txBody>
                    <a:bodyPr/>
                    <a:lstStyle/>
                    <a:p>
                      <a:pPr algn="ctr"/>
                      <a:r>
                        <a:rPr lang="en-US" dirty="0"/>
                        <a:t>76</a:t>
                      </a:r>
                    </a:p>
                  </a:txBody>
                  <a:tcPr/>
                </a:tc>
                <a:tc>
                  <a:txBody>
                    <a:bodyPr/>
                    <a:lstStyle/>
                    <a:p>
                      <a:pPr algn="ctr"/>
                      <a:r>
                        <a:rPr lang="en-US" dirty="0"/>
                        <a:t>61</a:t>
                      </a:r>
                    </a:p>
                  </a:txBody>
                  <a:tcPr/>
                </a:tc>
                <a:tc>
                  <a:txBody>
                    <a:bodyPr/>
                    <a:lstStyle/>
                    <a:p>
                      <a:pPr algn="ctr"/>
                      <a:r>
                        <a:rPr lang="en-US" dirty="0"/>
                        <a:t>60</a:t>
                      </a:r>
                    </a:p>
                  </a:txBody>
                  <a:tcPr/>
                </a:tc>
                <a:extLst>
                  <a:ext uri="{0D108BD9-81ED-4DB2-BD59-A6C34878D82A}">
                    <a16:rowId xmlns:a16="http://schemas.microsoft.com/office/drawing/2014/main" val="2155695130"/>
                  </a:ext>
                </a:extLst>
              </a:tr>
            </a:tbl>
          </a:graphicData>
        </a:graphic>
      </p:graphicFrame>
      <p:graphicFrame>
        <p:nvGraphicFramePr>
          <p:cNvPr id="13" name="Table 12">
            <a:extLst>
              <a:ext uri="{FF2B5EF4-FFF2-40B4-BE49-F238E27FC236}">
                <a16:creationId xmlns:a16="http://schemas.microsoft.com/office/drawing/2014/main" id="{C4E54A5E-1B57-E36A-D741-37CB9FCAE3B4}"/>
              </a:ext>
            </a:extLst>
          </p:cNvPr>
          <p:cNvGraphicFramePr>
            <a:graphicFrameLocks noGrp="1"/>
          </p:cNvGraphicFramePr>
          <p:nvPr/>
        </p:nvGraphicFramePr>
        <p:xfrm>
          <a:off x="2612571" y="1142408"/>
          <a:ext cx="6966858" cy="1239972"/>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048812403"/>
                    </a:ext>
                  </a:extLst>
                </a:gridCol>
                <a:gridCol w="1161143">
                  <a:extLst>
                    <a:ext uri="{9D8B030D-6E8A-4147-A177-3AD203B41FA5}">
                      <a16:colId xmlns:a16="http://schemas.microsoft.com/office/drawing/2014/main" val="320400755"/>
                    </a:ext>
                  </a:extLst>
                </a:gridCol>
                <a:gridCol w="1161143">
                  <a:extLst>
                    <a:ext uri="{9D8B030D-6E8A-4147-A177-3AD203B41FA5}">
                      <a16:colId xmlns:a16="http://schemas.microsoft.com/office/drawing/2014/main" val="912410616"/>
                    </a:ext>
                  </a:extLst>
                </a:gridCol>
                <a:gridCol w="1161143">
                  <a:extLst>
                    <a:ext uri="{9D8B030D-6E8A-4147-A177-3AD203B41FA5}">
                      <a16:colId xmlns:a16="http://schemas.microsoft.com/office/drawing/2014/main" val="3182880222"/>
                    </a:ext>
                  </a:extLst>
                </a:gridCol>
                <a:gridCol w="1161143">
                  <a:extLst>
                    <a:ext uri="{9D8B030D-6E8A-4147-A177-3AD203B41FA5}">
                      <a16:colId xmlns:a16="http://schemas.microsoft.com/office/drawing/2014/main" val="3499570663"/>
                    </a:ext>
                  </a:extLst>
                </a:gridCol>
                <a:gridCol w="1161143">
                  <a:extLst>
                    <a:ext uri="{9D8B030D-6E8A-4147-A177-3AD203B41FA5}">
                      <a16:colId xmlns:a16="http://schemas.microsoft.com/office/drawing/2014/main" val="66010187"/>
                    </a:ext>
                  </a:extLst>
                </a:gridCol>
              </a:tblGrid>
              <a:tr h="350509">
                <a:tc gridSpan="6">
                  <a:txBody>
                    <a:bodyPr/>
                    <a:lstStyle/>
                    <a:p>
                      <a:pPr algn="ctr"/>
                      <a:r>
                        <a:rPr lang="en-US" dirty="0"/>
                        <a:t>Admits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41655009"/>
                  </a:ext>
                </a:extLst>
              </a:tr>
              <a:tr h="392193">
                <a:tc>
                  <a:txBody>
                    <a:bodyPr/>
                    <a:lstStyle/>
                    <a:p>
                      <a:endParaRPr lang="en-US" dirty="0"/>
                    </a:p>
                  </a:txBody>
                  <a:tcPr/>
                </a:tc>
                <a:tc>
                  <a:txBody>
                    <a:bodyPr/>
                    <a:lstStyle/>
                    <a:p>
                      <a:pPr algn="ctr"/>
                      <a:r>
                        <a:rPr lang="en-US" dirty="0"/>
                        <a:t>Fall 2024</a:t>
                      </a:r>
                    </a:p>
                  </a:txBody>
                  <a:tcPr/>
                </a:tc>
                <a:tc>
                  <a:txBody>
                    <a:bodyPr/>
                    <a:lstStyle/>
                    <a:p>
                      <a:pPr algn="ctr"/>
                      <a:r>
                        <a:rPr lang="en-US" dirty="0"/>
                        <a:t>Fall 2023</a:t>
                      </a:r>
                    </a:p>
                  </a:txBody>
                  <a:tcPr/>
                </a:tc>
                <a:tc>
                  <a:txBody>
                    <a:bodyPr/>
                    <a:lstStyle/>
                    <a:p>
                      <a:pPr algn="ctr"/>
                      <a:r>
                        <a:rPr lang="en-US" dirty="0"/>
                        <a:t>Fall 2022</a:t>
                      </a:r>
                    </a:p>
                  </a:txBody>
                  <a:tcPr/>
                </a:tc>
                <a:tc>
                  <a:txBody>
                    <a:bodyPr/>
                    <a:lstStyle/>
                    <a:p>
                      <a:pPr algn="ctr"/>
                      <a:r>
                        <a:rPr lang="en-US" dirty="0"/>
                        <a:t>Fall 2021</a:t>
                      </a:r>
                    </a:p>
                  </a:txBody>
                  <a:tcPr/>
                </a:tc>
                <a:tc>
                  <a:txBody>
                    <a:bodyPr/>
                    <a:lstStyle/>
                    <a:p>
                      <a:pPr algn="ctr"/>
                      <a:r>
                        <a:rPr lang="en-US" dirty="0"/>
                        <a:t>Fall 2020</a:t>
                      </a:r>
                    </a:p>
                  </a:txBody>
                  <a:tcPr/>
                </a:tc>
                <a:extLst>
                  <a:ext uri="{0D108BD9-81ED-4DB2-BD59-A6C34878D82A}">
                    <a16:rowId xmlns:a16="http://schemas.microsoft.com/office/drawing/2014/main" val="1923193725"/>
                  </a:ext>
                </a:extLst>
              </a:tr>
              <a:tr h="482019">
                <a:tc>
                  <a:txBody>
                    <a:bodyPr/>
                    <a:lstStyle/>
                    <a:p>
                      <a:endParaRPr lang="en-US" dirty="0"/>
                    </a:p>
                  </a:txBody>
                  <a:tcPr/>
                </a:tc>
                <a:tc>
                  <a:txBody>
                    <a:bodyPr/>
                    <a:lstStyle/>
                    <a:p>
                      <a:pPr algn="ctr"/>
                      <a:r>
                        <a:rPr lang="en-US" dirty="0"/>
                        <a:t>182</a:t>
                      </a:r>
                    </a:p>
                  </a:txBody>
                  <a:tcPr/>
                </a:tc>
                <a:tc>
                  <a:txBody>
                    <a:bodyPr/>
                    <a:lstStyle/>
                    <a:p>
                      <a:pPr algn="ctr"/>
                      <a:r>
                        <a:rPr lang="en-US" dirty="0"/>
                        <a:t>203</a:t>
                      </a:r>
                    </a:p>
                  </a:txBody>
                  <a:tcPr/>
                </a:tc>
                <a:tc>
                  <a:txBody>
                    <a:bodyPr/>
                    <a:lstStyle/>
                    <a:p>
                      <a:pPr algn="ctr"/>
                      <a:r>
                        <a:rPr lang="en-US" dirty="0"/>
                        <a:t>176</a:t>
                      </a:r>
                    </a:p>
                  </a:txBody>
                  <a:tcPr/>
                </a:tc>
                <a:tc>
                  <a:txBody>
                    <a:bodyPr/>
                    <a:lstStyle/>
                    <a:p>
                      <a:pPr algn="ctr"/>
                      <a:r>
                        <a:rPr lang="en-US" dirty="0"/>
                        <a:t>164</a:t>
                      </a:r>
                    </a:p>
                  </a:txBody>
                  <a:tcPr/>
                </a:tc>
                <a:tc>
                  <a:txBody>
                    <a:bodyPr/>
                    <a:lstStyle/>
                    <a:p>
                      <a:pPr algn="ctr"/>
                      <a:r>
                        <a:rPr lang="en-US" dirty="0"/>
                        <a:t>149</a:t>
                      </a:r>
                    </a:p>
                  </a:txBody>
                  <a:tcPr/>
                </a:tc>
                <a:extLst>
                  <a:ext uri="{0D108BD9-81ED-4DB2-BD59-A6C34878D82A}">
                    <a16:rowId xmlns:a16="http://schemas.microsoft.com/office/drawing/2014/main" val="3999665280"/>
                  </a:ext>
                </a:extLst>
              </a:tr>
            </a:tbl>
          </a:graphicData>
        </a:graphic>
      </p:graphicFrame>
    </p:spTree>
    <p:extLst>
      <p:ext uri="{BB962C8B-B14F-4D97-AF65-F5344CB8AC3E}">
        <p14:creationId xmlns:p14="http://schemas.microsoft.com/office/powerpoint/2010/main" val="40800937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4421605" y="210552"/>
            <a:ext cx="4136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Entering Freshman Fall 2024</a:t>
            </a:r>
            <a:endParaRPr lang="en-US" sz="2400" b="1" dirty="0"/>
          </a:p>
        </p:txBody>
      </p:sp>
      <p:graphicFrame>
        <p:nvGraphicFramePr>
          <p:cNvPr id="6" name="Table 5">
            <a:extLst>
              <a:ext uri="{FF2B5EF4-FFF2-40B4-BE49-F238E27FC236}">
                <a16:creationId xmlns:a16="http://schemas.microsoft.com/office/drawing/2014/main" id="{A58573BE-404C-1B28-74C1-BE8C0CFAC198}"/>
              </a:ext>
            </a:extLst>
          </p:cNvPr>
          <p:cNvGraphicFramePr>
            <a:graphicFrameLocks noGrp="1"/>
          </p:cNvGraphicFramePr>
          <p:nvPr/>
        </p:nvGraphicFramePr>
        <p:xfrm>
          <a:off x="692960" y="845861"/>
          <a:ext cx="9832157" cy="5532031"/>
        </p:xfrm>
        <a:graphic>
          <a:graphicData uri="http://schemas.openxmlformats.org/drawingml/2006/table">
            <a:tbl>
              <a:tblPr firstRow="1" firstCol="1" bandRow="1">
                <a:tableStyleId>{5C22544A-7EE6-4342-B048-85BDC9FD1C3A}</a:tableStyleId>
              </a:tblPr>
              <a:tblGrid>
                <a:gridCol w="1156725">
                  <a:extLst>
                    <a:ext uri="{9D8B030D-6E8A-4147-A177-3AD203B41FA5}">
                      <a16:colId xmlns:a16="http://schemas.microsoft.com/office/drawing/2014/main" val="1352536209"/>
                    </a:ext>
                  </a:extLst>
                </a:gridCol>
                <a:gridCol w="1590496">
                  <a:extLst>
                    <a:ext uri="{9D8B030D-6E8A-4147-A177-3AD203B41FA5}">
                      <a16:colId xmlns:a16="http://schemas.microsoft.com/office/drawing/2014/main" val="3906299558"/>
                    </a:ext>
                  </a:extLst>
                </a:gridCol>
                <a:gridCol w="1156725">
                  <a:extLst>
                    <a:ext uri="{9D8B030D-6E8A-4147-A177-3AD203B41FA5}">
                      <a16:colId xmlns:a16="http://schemas.microsoft.com/office/drawing/2014/main" val="3276797190"/>
                    </a:ext>
                  </a:extLst>
                </a:gridCol>
                <a:gridCol w="1445905">
                  <a:extLst>
                    <a:ext uri="{9D8B030D-6E8A-4147-A177-3AD203B41FA5}">
                      <a16:colId xmlns:a16="http://schemas.microsoft.com/office/drawing/2014/main" val="1676686359"/>
                    </a:ext>
                  </a:extLst>
                </a:gridCol>
                <a:gridCol w="1445905">
                  <a:extLst>
                    <a:ext uri="{9D8B030D-6E8A-4147-A177-3AD203B41FA5}">
                      <a16:colId xmlns:a16="http://schemas.microsoft.com/office/drawing/2014/main" val="4089999864"/>
                    </a:ext>
                  </a:extLst>
                </a:gridCol>
                <a:gridCol w="1156725">
                  <a:extLst>
                    <a:ext uri="{9D8B030D-6E8A-4147-A177-3AD203B41FA5}">
                      <a16:colId xmlns:a16="http://schemas.microsoft.com/office/drawing/2014/main" val="67897846"/>
                    </a:ext>
                  </a:extLst>
                </a:gridCol>
                <a:gridCol w="1879676">
                  <a:extLst>
                    <a:ext uri="{9D8B030D-6E8A-4147-A177-3AD203B41FA5}">
                      <a16:colId xmlns:a16="http://schemas.microsoft.com/office/drawing/2014/main" val="2452745518"/>
                    </a:ext>
                  </a:extLst>
                </a:gridCol>
              </a:tblGrid>
              <a:tr h="269556">
                <a:tc gridSpan="7">
                  <a:txBody>
                    <a:bodyPr/>
                    <a:lstStyle/>
                    <a:p>
                      <a:pPr marL="0" marR="0" algn="ctr">
                        <a:lnSpc>
                          <a:spcPct val="107000"/>
                        </a:lnSpc>
                        <a:spcBef>
                          <a:spcPts val="0"/>
                        </a:spcBef>
                        <a:spcAft>
                          <a:spcPts val="0"/>
                        </a:spcAft>
                      </a:pPr>
                      <a:r>
                        <a:rPr lang="en-US" sz="3200" kern="100" dirty="0">
                          <a:effectLst/>
                        </a:rPr>
                        <a:t>Undergraduate Enrollment Updates by State</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03311964"/>
                  </a:ext>
                </a:extLst>
              </a:tr>
              <a:tr h="361025">
                <a:tc>
                  <a:txBody>
                    <a:bodyPr/>
                    <a:lstStyle/>
                    <a:p>
                      <a:pPr marL="0" marR="0" algn="ctr">
                        <a:lnSpc>
                          <a:spcPct val="107000"/>
                        </a:lnSpc>
                        <a:spcBef>
                          <a:spcPts val="0"/>
                        </a:spcBef>
                        <a:spcAft>
                          <a:spcPts val="0"/>
                        </a:spcAft>
                      </a:pPr>
                      <a:r>
                        <a:rPr lang="en-US" sz="2000" kern="100" dirty="0">
                          <a:effectLst/>
                        </a:rPr>
                        <a:t>State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YTD vs. 2023</a:t>
                      </a:r>
                    </a:p>
                    <a:p>
                      <a:pPr marL="0" marR="0" algn="ctr">
                        <a:lnSpc>
                          <a:spcPct val="107000"/>
                        </a:lnSpc>
                        <a:spcBef>
                          <a:spcPts val="0"/>
                        </a:spcBef>
                        <a:spcAft>
                          <a:spcPts val="0"/>
                        </a:spcAft>
                      </a:pPr>
                      <a:r>
                        <a:rPr lang="en-US" sz="800" kern="100" dirty="0">
                          <a:effectLst/>
                          <a:highlight>
                            <a:srgbClr val="D0CECE"/>
                          </a:highlight>
                        </a:rPr>
                        <a:t> </a:t>
                      </a:r>
                      <a:endParaRPr lang="en-US" sz="1100" kern="100" dirty="0">
                        <a:effectLst/>
                        <a:highlight>
                          <a:srgbClr val="D0CECE"/>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Fall 2024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Fall 2023</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Fall 2022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Fall 2021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Fall 2020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2392853"/>
                  </a:ext>
                </a:extLst>
              </a:tr>
              <a:tr h="269556">
                <a:tc>
                  <a:txBody>
                    <a:bodyPr/>
                    <a:lstStyle/>
                    <a:p>
                      <a:pPr marL="0" marR="0">
                        <a:lnSpc>
                          <a:spcPct val="107000"/>
                        </a:lnSpc>
                        <a:spcBef>
                          <a:spcPts val="0"/>
                        </a:spcBef>
                        <a:spcAft>
                          <a:spcPts val="0"/>
                        </a:spcAft>
                      </a:pPr>
                      <a:r>
                        <a:rPr lang="en-US" sz="1600" kern="100" dirty="0">
                          <a:effectLst/>
                        </a:rPr>
                        <a:t>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solidFill>
                            <a:srgbClr val="FF0000"/>
                          </a:solidFill>
                          <a:effectLst/>
                        </a:rPr>
                        <a:t>-7</a:t>
                      </a:r>
                      <a:endParaRPr lang="en-US" sz="1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22</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17</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25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541329"/>
                  </a:ext>
                </a:extLst>
              </a:tr>
              <a:tr h="269556">
                <a:tc>
                  <a:txBody>
                    <a:bodyPr/>
                    <a:lstStyle/>
                    <a:p>
                      <a:pPr marL="0" marR="0">
                        <a:lnSpc>
                          <a:spcPct val="107000"/>
                        </a:lnSpc>
                        <a:spcBef>
                          <a:spcPts val="0"/>
                        </a:spcBef>
                        <a:spcAft>
                          <a:spcPts val="0"/>
                        </a:spcAft>
                      </a:pPr>
                      <a:r>
                        <a:rPr lang="en-US" sz="1600" kern="100" dirty="0">
                          <a:effectLst/>
                        </a:rPr>
                        <a:t>GA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met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18</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19</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11</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20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296650"/>
                  </a:ext>
                </a:extLst>
              </a:tr>
              <a:tr h="269556">
                <a:tc>
                  <a:txBody>
                    <a:bodyPr/>
                    <a:lstStyle/>
                    <a:p>
                      <a:pPr marL="0" marR="0">
                        <a:lnSpc>
                          <a:spcPct val="107000"/>
                        </a:lnSpc>
                        <a:spcBef>
                          <a:spcPts val="0"/>
                        </a:spcBef>
                        <a:spcAft>
                          <a:spcPts val="0"/>
                        </a:spcAft>
                      </a:pPr>
                      <a:r>
                        <a:rPr lang="en-US" sz="1600" kern="100" dirty="0">
                          <a:effectLst/>
                        </a:rPr>
                        <a:t>TN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7</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8</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1839232"/>
                  </a:ext>
                </a:extLst>
              </a:tr>
              <a:tr h="269556">
                <a:tc>
                  <a:txBody>
                    <a:bodyPr/>
                    <a:lstStyle/>
                    <a:p>
                      <a:pPr marL="0" marR="0">
                        <a:lnSpc>
                          <a:spcPct val="107000"/>
                        </a:lnSpc>
                        <a:spcBef>
                          <a:spcPts val="0"/>
                        </a:spcBef>
                        <a:spcAft>
                          <a:spcPts val="0"/>
                        </a:spcAft>
                      </a:pPr>
                      <a:r>
                        <a:rPr lang="en-US" sz="1600" kern="100" dirty="0">
                          <a:effectLst/>
                        </a:rPr>
                        <a:t>FL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solidFill>
                            <a:srgbClr val="FF0000"/>
                          </a:solidFill>
                          <a:effectLst/>
                        </a:rPr>
                        <a:t>-2</a:t>
                      </a:r>
                      <a:endParaRPr lang="en-US" sz="1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5</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highlight>
                            <a:srgbClr val="FFFF00"/>
                          </a:highlight>
                        </a:rPr>
                        <a:t>7</a:t>
                      </a:r>
                      <a:endParaRPr lang="en-US"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0700921"/>
                  </a:ext>
                </a:extLst>
              </a:tr>
              <a:tr h="269556">
                <a:tc>
                  <a:txBody>
                    <a:bodyPr/>
                    <a:lstStyle/>
                    <a:p>
                      <a:pPr marL="0" marR="0">
                        <a:lnSpc>
                          <a:spcPct val="107000"/>
                        </a:lnSpc>
                        <a:spcBef>
                          <a:spcPts val="0"/>
                        </a:spcBef>
                        <a:spcAft>
                          <a:spcPts val="0"/>
                        </a:spcAft>
                      </a:pPr>
                      <a:r>
                        <a:rPr lang="en-US" sz="1600" kern="100" dirty="0">
                          <a:effectLst/>
                        </a:rPr>
                        <a:t>TX</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5</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9652913"/>
                  </a:ext>
                </a:extLst>
              </a:tr>
              <a:tr h="269556">
                <a:tc>
                  <a:txBody>
                    <a:bodyPr/>
                    <a:lstStyle/>
                    <a:p>
                      <a:pPr marL="0" marR="0">
                        <a:lnSpc>
                          <a:spcPct val="107000"/>
                        </a:lnSpc>
                        <a:spcBef>
                          <a:spcPts val="0"/>
                        </a:spcBef>
                        <a:spcAft>
                          <a:spcPts val="0"/>
                        </a:spcAft>
                      </a:pPr>
                      <a:r>
                        <a:rPr lang="en-US" sz="1600" kern="100" dirty="0">
                          <a:effectLst/>
                        </a:rPr>
                        <a:t>NC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             +1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2</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9018185"/>
                  </a:ext>
                </a:extLst>
              </a:tr>
              <a:tr h="269556">
                <a:tc>
                  <a:txBody>
                    <a:bodyPr/>
                    <a:lstStyle/>
                    <a:p>
                      <a:pPr marL="0" marR="0">
                        <a:lnSpc>
                          <a:spcPct val="107000"/>
                        </a:lnSpc>
                        <a:spcBef>
                          <a:spcPts val="0"/>
                        </a:spcBef>
                        <a:spcAft>
                          <a:spcPts val="0"/>
                        </a:spcAft>
                      </a:pPr>
                      <a:r>
                        <a:rPr lang="en-US" sz="1600" kern="100">
                          <a:effectLst/>
                        </a:rPr>
                        <a:t>SC</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solidFill>
                            <a:srgbClr val="FF0000"/>
                          </a:solidFill>
                          <a:effectLst/>
                        </a:rPr>
                        <a:t>-2</a:t>
                      </a:r>
                      <a:endParaRPr lang="en-US" sz="1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3</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5</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2939572"/>
                  </a:ext>
                </a:extLst>
              </a:tr>
              <a:tr h="269556">
                <a:tc>
                  <a:txBody>
                    <a:bodyPr/>
                    <a:lstStyle/>
                    <a:p>
                      <a:pPr marL="0" marR="0">
                        <a:lnSpc>
                          <a:spcPct val="107000"/>
                        </a:lnSpc>
                        <a:spcBef>
                          <a:spcPts val="0"/>
                        </a:spcBef>
                        <a:spcAft>
                          <a:spcPts val="0"/>
                        </a:spcAft>
                      </a:pPr>
                      <a:r>
                        <a:rPr lang="en-US" sz="1600" kern="100" dirty="0">
                          <a:effectLst/>
                        </a:rPr>
                        <a:t>MI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0646678"/>
                  </a:ext>
                </a:extLst>
              </a:tr>
              <a:tr h="269556">
                <a:tc>
                  <a:txBody>
                    <a:bodyPr/>
                    <a:lstStyle/>
                    <a:p>
                      <a:pPr marL="0" marR="0">
                        <a:lnSpc>
                          <a:spcPct val="107000"/>
                        </a:lnSpc>
                        <a:spcBef>
                          <a:spcPts val="0"/>
                        </a:spcBef>
                        <a:spcAft>
                          <a:spcPts val="0"/>
                        </a:spcAft>
                      </a:pPr>
                      <a:r>
                        <a:rPr lang="en-US" sz="1600" kern="100" dirty="0">
                          <a:effectLst/>
                        </a:rPr>
                        <a:t>MS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1</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508186"/>
                  </a:ext>
                </a:extLst>
              </a:tr>
              <a:tr h="269556">
                <a:tc>
                  <a:txBody>
                    <a:bodyPr/>
                    <a:lstStyle/>
                    <a:p>
                      <a:pPr marL="0" marR="0">
                        <a:lnSpc>
                          <a:spcPct val="107000"/>
                        </a:lnSpc>
                        <a:spcBef>
                          <a:spcPts val="0"/>
                        </a:spcBef>
                        <a:spcAft>
                          <a:spcPts val="0"/>
                        </a:spcAft>
                      </a:pPr>
                      <a:r>
                        <a:rPr lang="en-US" sz="1600" kern="100" dirty="0">
                          <a:effectLst/>
                        </a:rPr>
                        <a:t>LA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0132989"/>
                  </a:ext>
                </a:extLst>
              </a:tr>
              <a:tr h="269556">
                <a:tc>
                  <a:txBody>
                    <a:bodyPr/>
                    <a:lstStyle/>
                    <a:p>
                      <a:pPr marL="0" marR="0">
                        <a:lnSpc>
                          <a:spcPct val="107000"/>
                        </a:lnSpc>
                        <a:spcBef>
                          <a:spcPts val="0"/>
                        </a:spcBef>
                        <a:spcAft>
                          <a:spcPts val="0"/>
                        </a:spcAft>
                      </a:pPr>
                      <a:r>
                        <a:rPr lang="en-US" sz="1600" kern="100" dirty="0">
                          <a:effectLst/>
                        </a:rPr>
                        <a:t>KY</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highlight>
                            <a:srgbClr val="FFFF00"/>
                          </a:highlight>
                        </a:rPr>
                        <a:t>0</a:t>
                      </a:r>
                      <a:endParaRPr lang="en-US"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1</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492610"/>
                  </a:ext>
                </a:extLst>
              </a:tr>
              <a:tr h="269556">
                <a:tc>
                  <a:txBody>
                    <a:bodyPr/>
                    <a:lstStyle/>
                    <a:p>
                      <a:pPr marL="0" marR="0">
                        <a:lnSpc>
                          <a:spcPct val="107000"/>
                        </a:lnSpc>
                        <a:spcBef>
                          <a:spcPts val="0"/>
                        </a:spcBef>
                        <a:spcAft>
                          <a:spcPts val="0"/>
                        </a:spcAft>
                      </a:pPr>
                      <a:r>
                        <a:rPr lang="en-US" sz="1600" kern="100" dirty="0">
                          <a:effectLst/>
                        </a:rPr>
                        <a:t>AZ</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2591361"/>
                  </a:ext>
                </a:extLst>
              </a:tr>
              <a:tr h="269556">
                <a:tc>
                  <a:txBody>
                    <a:bodyPr/>
                    <a:lstStyle/>
                    <a:p>
                      <a:pPr marL="0" marR="0">
                        <a:lnSpc>
                          <a:spcPct val="107000"/>
                        </a:lnSpc>
                        <a:spcBef>
                          <a:spcPts val="0"/>
                        </a:spcBef>
                        <a:spcAft>
                          <a:spcPts val="0"/>
                        </a:spcAft>
                      </a:pPr>
                      <a:r>
                        <a:rPr lang="en-US" sz="1600" kern="100" dirty="0">
                          <a:effectLst/>
                        </a:rPr>
                        <a:t>CA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6859030"/>
                  </a:ext>
                </a:extLst>
              </a:tr>
              <a:tr h="269556">
                <a:tc>
                  <a:txBody>
                    <a:bodyPr/>
                    <a:lstStyle/>
                    <a:p>
                      <a:pPr marL="0" marR="0">
                        <a:lnSpc>
                          <a:spcPct val="107000"/>
                        </a:lnSpc>
                        <a:spcBef>
                          <a:spcPts val="0"/>
                        </a:spcBef>
                        <a:spcAft>
                          <a:spcPts val="0"/>
                        </a:spcAft>
                      </a:pPr>
                      <a:r>
                        <a:rPr lang="en-US" sz="1600" kern="100" dirty="0">
                          <a:effectLst/>
                        </a:rPr>
                        <a:t>CO</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2</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837924"/>
                  </a:ext>
                </a:extLst>
              </a:tr>
              <a:tr h="269556">
                <a:tc>
                  <a:txBody>
                    <a:bodyPr/>
                    <a:lstStyle/>
                    <a:p>
                      <a:pPr marL="0" marR="0">
                        <a:lnSpc>
                          <a:spcPct val="107000"/>
                        </a:lnSpc>
                        <a:spcBef>
                          <a:spcPts val="0"/>
                        </a:spcBef>
                        <a:spcAft>
                          <a:spcPts val="0"/>
                        </a:spcAft>
                      </a:pPr>
                      <a:r>
                        <a:rPr lang="en-US" sz="1600" kern="100" dirty="0">
                          <a:effectLst/>
                        </a:rPr>
                        <a:t>HI</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1</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3935984"/>
                  </a:ext>
                </a:extLst>
              </a:tr>
              <a:tr h="269556">
                <a:tc>
                  <a:txBody>
                    <a:bodyPr/>
                    <a:lstStyle/>
                    <a:p>
                      <a:pPr marL="0" marR="0">
                        <a:lnSpc>
                          <a:spcPct val="107000"/>
                        </a:lnSpc>
                        <a:spcBef>
                          <a:spcPts val="0"/>
                        </a:spcBef>
                        <a:spcAft>
                          <a:spcPts val="0"/>
                        </a:spcAft>
                      </a:pPr>
                      <a:r>
                        <a:rPr lang="en-US" sz="1600" kern="100" dirty="0">
                          <a:effectLst/>
                        </a:rPr>
                        <a:t>OH</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highlight>
                            <a:srgbClr val="FFFF00"/>
                          </a:highlight>
                        </a:rPr>
                        <a:t>0</a:t>
                      </a:r>
                      <a:endParaRPr lang="en-US" sz="16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0</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45361"/>
                  </a:ext>
                </a:extLst>
              </a:tr>
              <a:tr h="269556">
                <a:tc>
                  <a:txBody>
                    <a:bodyPr/>
                    <a:lstStyle/>
                    <a:p>
                      <a:pPr marL="0" marR="0">
                        <a:lnSpc>
                          <a:spcPct val="107000"/>
                        </a:lnSpc>
                        <a:spcBef>
                          <a:spcPts val="0"/>
                        </a:spcBef>
                        <a:spcAft>
                          <a:spcPts val="0"/>
                        </a:spcAft>
                      </a:pPr>
                      <a:r>
                        <a:rPr lang="en-US" sz="1600" kern="100" dirty="0">
                          <a:effectLst/>
                        </a:rPr>
                        <a:t>Total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kern="100">
                          <a:effectLst/>
                        </a:rPr>
                        <a:t>63 (2023)</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72</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highlight>
                            <a:srgbClr val="FFFF00"/>
                          </a:highlight>
                        </a:rPr>
                        <a:t>63</a:t>
                      </a:r>
                      <a:endParaRPr lang="en-US" sz="16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66</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a:effectLst/>
                        </a:rPr>
                        <a:t>62</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kern="100" dirty="0">
                          <a:effectLst/>
                        </a:rPr>
                        <a:t>58</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276270"/>
                  </a:ext>
                </a:extLst>
              </a:tr>
            </a:tbl>
          </a:graphicData>
        </a:graphic>
      </p:graphicFrame>
    </p:spTree>
    <p:extLst>
      <p:ext uri="{BB962C8B-B14F-4D97-AF65-F5344CB8AC3E}">
        <p14:creationId xmlns:p14="http://schemas.microsoft.com/office/powerpoint/2010/main" val="2438999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ford-Powerpoint-Template-Education" id="{8284FAF8-F700-CA4A-83B0-469D6A5223FD}" vid="{86C53695-3AA1-3445-A1F4-CBE6A6E7D8C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a16bc9-a8b8-40d2-9bd0-56b9d2231de3">
      <Terms xmlns="http://schemas.microsoft.com/office/infopath/2007/PartnerControls"/>
    </lcf76f155ced4ddcb4097134ff3c332f>
    <TaxCatchAll xmlns="f176afc9-6716-40b0-ac39-37b367353c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E1891DEDD0A54C838C4F4067A8B813" ma:contentTypeVersion="14" ma:contentTypeDescription="Create a new document." ma:contentTypeScope="" ma:versionID="098b0f1586b7082a6a6aa40778ade849">
  <xsd:schema xmlns:xsd="http://www.w3.org/2001/XMLSchema" xmlns:xs="http://www.w3.org/2001/XMLSchema" xmlns:p="http://schemas.microsoft.com/office/2006/metadata/properties" xmlns:ns2="0fa16bc9-a8b8-40d2-9bd0-56b9d2231de3" xmlns:ns3="f176afc9-6716-40b0-ac39-37b367353c8f" targetNamespace="http://schemas.microsoft.com/office/2006/metadata/properties" ma:root="true" ma:fieldsID="16c3b85a1c5cbbe7d1c4299bb8fbaf7b" ns2:_="" ns3:_="">
    <xsd:import namespace="0fa16bc9-a8b8-40d2-9bd0-56b9d2231de3"/>
    <xsd:import namespace="f176afc9-6716-40b0-ac39-37b367353c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16bc9-a8b8-40d2-9bd0-56b9d2231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af5065-4880-4e73-a0a4-cfa92368c5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76afc9-6716-40b0-ac39-37b367353c8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1f3c805-f464-4864-a2cb-70ce028e41e8}" ma:internalName="TaxCatchAll" ma:showField="CatchAllData" ma:web="f176afc9-6716-40b0-ac39-37b367353c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AB8DB2-CB1B-45FC-ACDF-3BB341736673}">
  <ds:schemaRefs>
    <ds:schemaRef ds:uri="http://schemas.microsoft.com/sharepoint/v3/contenttype/forms"/>
  </ds:schemaRefs>
</ds:datastoreItem>
</file>

<file path=customXml/itemProps2.xml><?xml version="1.0" encoding="utf-8"?>
<ds:datastoreItem xmlns:ds="http://schemas.openxmlformats.org/officeDocument/2006/customXml" ds:itemID="{E7F92E0B-F047-4FC9-BADD-222C385D7BE0}">
  <ds:schemaRefs>
    <ds:schemaRef ds:uri="http://schemas.microsoft.com/office/infopath/2007/PartnerControls"/>
    <ds:schemaRef ds:uri="http://schemas.microsoft.com/office/2006/documentManagement/types"/>
    <ds:schemaRef ds:uri="http://purl.org/dc/dcmitype/"/>
    <ds:schemaRef ds:uri="fbe86fc5-a9ea-4870-8f03-9796fbc86081"/>
    <ds:schemaRef ds:uri="http://schemas.openxmlformats.org/package/2006/metadata/core-properties"/>
    <ds:schemaRef ds:uri="http://schemas.microsoft.com/office/2006/metadata/properties"/>
    <ds:schemaRef ds:uri="http://purl.org/dc/elements/1.1/"/>
    <ds:schemaRef ds:uri="http://www.w3.org/XML/1998/namespace"/>
    <ds:schemaRef ds:uri="http://purl.org/dc/terms/"/>
    <ds:schemaRef ds:uri="0fa16bc9-a8b8-40d2-9bd0-56b9d2231de3"/>
    <ds:schemaRef ds:uri="f176afc9-6716-40b0-ac39-37b367353c8f"/>
  </ds:schemaRefs>
</ds:datastoreItem>
</file>

<file path=customXml/itemProps3.xml><?xml version="1.0" encoding="utf-8"?>
<ds:datastoreItem xmlns:ds="http://schemas.openxmlformats.org/officeDocument/2006/customXml" ds:itemID="{66C2D812-8A49-4CD5-9AB8-E9BE399E2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16bc9-a8b8-40d2-9bd0-56b9d2231de3"/>
    <ds:schemaRef ds:uri="f176afc9-6716-40b0-ac39-37b367353c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7011</TotalTime>
  <Words>2117</Words>
  <Application>Microsoft Office PowerPoint</Application>
  <PresentationFormat>Widescreen</PresentationFormat>
  <Paragraphs>577</Paragraphs>
  <Slides>52</Slides>
  <Notes>39</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Judge, Melissa</cp:lastModifiedBy>
  <cp:revision>124</cp:revision>
  <cp:lastPrinted>2017-01-30T21:20:39Z</cp:lastPrinted>
  <dcterms:created xsi:type="dcterms:W3CDTF">2016-12-16T19:15:21Z</dcterms:created>
  <dcterms:modified xsi:type="dcterms:W3CDTF">2025-10-27T16:03:55Z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0x0101002AE1891DEDD0A54C838C4F4067A8B813</vt:lpwstr>
  </property>
  <property fmtid="{D5CDD505-2E9C-101B-9397-08002B2CF9AE}" pid="3" name="MediaServiceImageTags">
    <vt:lpwstr/>
  </property>
</Properties>
</file>