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charts/chart12.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charts/chart13.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4.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2.xml" ContentType="application/vnd.openxmlformats-officedocument.presentationml.notesSlide+xml"/>
  <Override PartName="/ppt/charts/chart15.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6.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7.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8.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2.xml" ContentType="application/vnd.openxmlformats-officedocument.presentationml.notesSlide+xml"/>
  <Override PartName="/ppt/charts/chart19.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65" r:id="rId5"/>
    <p:sldMasterId id="2147483668" r:id="rId6"/>
    <p:sldMasterId id="2147483671" r:id="rId7"/>
    <p:sldMasterId id="2147483674" r:id="rId8"/>
    <p:sldMasterId id="2147483648" r:id="rId9"/>
  </p:sldMasterIdLst>
  <p:notesMasterIdLst>
    <p:notesMasterId r:id="rId88"/>
  </p:notesMasterIdLst>
  <p:sldIdLst>
    <p:sldId id="313" r:id="rId10"/>
    <p:sldId id="546" r:id="rId11"/>
    <p:sldId id="531" r:id="rId12"/>
    <p:sldId id="489" r:id="rId13"/>
    <p:sldId id="536" r:id="rId14"/>
    <p:sldId id="537" r:id="rId15"/>
    <p:sldId id="381" r:id="rId16"/>
    <p:sldId id="547" r:id="rId17"/>
    <p:sldId id="548" r:id="rId18"/>
    <p:sldId id="549" r:id="rId19"/>
    <p:sldId id="550" r:id="rId20"/>
    <p:sldId id="551" r:id="rId21"/>
    <p:sldId id="552" r:id="rId22"/>
    <p:sldId id="553" r:id="rId23"/>
    <p:sldId id="554" r:id="rId24"/>
    <p:sldId id="555" r:id="rId25"/>
    <p:sldId id="556" r:id="rId26"/>
    <p:sldId id="557" r:id="rId27"/>
    <p:sldId id="558" r:id="rId28"/>
    <p:sldId id="559" r:id="rId29"/>
    <p:sldId id="560" r:id="rId30"/>
    <p:sldId id="561" r:id="rId31"/>
    <p:sldId id="562" r:id="rId32"/>
    <p:sldId id="563" r:id="rId33"/>
    <p:sldId id="564" r:id="rId34"/>
    <p:sldId id="565" r:id="rId35"/>
    <p:sldId id="566" r:id="rId36"/>
    <p:sldId id="567" r:id="rId37"/>
    <p:sldId id="568" r:id="rId38"/>
    <p:sldId id="569" r:id="rId39"/>
    <p:sldId id="570" r:id="rId40"/>
    <p:sldId id="571" r:id="rId41"/>
    <p:sldId id="572" r:id="rId42"/>
    <p:sldId id="573" r:id="rId43"/>
    <p:sldId id="574" r:id="rId44"/>
    <p:sldId id="575" r:id="rId45"/>
    <p:sldId id="576" r:id="rId46"/>
    <p:sldId id="577" r:id="rId47"/>
    <p:sldId id="578" r:id="rId48"/>
    <p:sldId id="579" r:id="rId49"/>
    <p:sldId id="580" r:id="rId50"/>
    <p:sldId id="581" r:id="rId51"/>
    <p:sldId id="582" r:id="rId52"/>
    <p:sldId id="583" r:id="rId53"/>
    <p:sldId id="584" r:id="rId54"/>
    <p:sldId id="585" r:id="rId55"/>
    <p:sldId id="586" r:id="rId56"/>
    <p:sldId id="587" r:id="rId57"/>
    <p:sldId id="588" r:id="rId58"/>
    <p:sldId id="538" r:id="rId59"/>
    <p:sldId id="594" r:id="rId60"/>
    <p:sldId id="258" r:id="rId61"/>
    <p:sldId id="595" r:id="rId62"/>
    <p:sldId id="596" r:id="rId63"/>
    <p:sldId id="261" r:id="rId64"/>
    <p:sldId id="262" r:id="rId65"/>
    <p:sldId id="263" r:id="rId66"/>
    <p:sldId id="597" r:id="rId67"/>
    <p:sldId id="539" r:id="rId68"/>
    <p:sldId id="541" r:id="rId69"/>
    <p:sldId id="542" r:id="rId70"/>
    <p:sldId id="543" r:id="rId71"/>
    <p:sldId id="544" r:id="rId72"/>
    <p:sldId id="545" r:id="rId73"/>
    <p:sldId id="540" r:id="rId74"/>
    <p:sldId id="589" r:id="rId75"/>
    <p:sldId id="590" r:id="rId76"/>
    <p:sldId id="591" r:id="rId77"/>
    <p:sldId id="592" r:id="rId78"/>
    <p:sldId id="593" r:id="rId79"/>
    <p:sldId id="532" r:id="rId80"/>
    <p:sldId id="533" r:id="rId81"/>
    <p:sldId id="534" r:id="rId82"/>
    <p:sldId id="535" r:id="rId83"/>
    <p:sldId id="477" r:id="rId84"/>
    <p:sldId id="490" r:id="rId85"/>
    <p:sldId id="491" r:id="rId86"/>
    <p:sldId id="311"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7CB0B4-7B30-B8B6-42F2-07211AE7B593}" name="Yakimowski, Mary" initials="MY" userId="S::myakimow@samford.edu::2b6cdbc9-0ca6-4add-a7eb-92fa8c8d65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49"/>
    <a:srgbClr val="BD1F2D"/>
    <a:srgbClr val="0C2340"/>
    <a:srgbClr val="C1C6C8"/>
    <a:srgbClr val="00B09F"/>
    <a:srgbClr val="FF0042"/>
    <a:srgbClr val="004183"/>
    <a:srgbClr val="2F7CC4"/>
    <a:srgbClr val="004B9A"/>
    <a:srgbClr val="013D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4B6DAC-53A4-2938-D5B4-4FD28DA2A0B3}" v="4" dt="2025-10-27T16:06:08.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45"/>
    <p:restoredTop sz="90708"/>
  </p:normalViewPr>
  <p:slideViewPr>
    <p:cSldViewPr snapToGrid="0" snapToObjects="1">
      <p:cViewPr varScale="1">
        <p:scale>
          <a:sx n="144" d="100"/>
          <a:sy n="144" d="100"/>
        </p:scale>
        <p:origin x="16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presProps" Target="pres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viewProps" Target="viewProps.xml"/><Relationship Id="rId95" Type="http://schemas.microsoft.com/office/2018/10/relationships/authors" Target="author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kenfeld, Karen" userId="S::kjbirken@samford.edu::8af208b3-291d-4e9f-baa8-9261dab199af" providerId="AD" clId="Web-{EE4B6DAC-53A4-2938-D5B4-4FD28DA2A0B3}"/>
    <pc:docChg chg="addSld delSld">
      <pc:chgData name="Birkenfeld, Karen" userId="S::kjbirken@samford.edu::8af208b3-291d-4e9f-baa8-9261dab199af" providerId="AD" clId="Web-{EE4B6DAC-53A4-2938-D5B4-4FD28DA2A0B3}" dt="2025-10-27T16:06:08.541" v="3"/>
      <pc:docMkLst>
        <pc:docMk/>
      </pc:docMkLst>
      <pc:sldChg chg="new del">
        <pc:chgData name="Birkenfeld, Karen" userId="S::kjbirken@samford.edu::8af208b3-291d-4e9f-baa8-9261dab199af" providerId="AD" clId="Web-{EE4B6DAC-53A4-2938-D5B4-4FD28DA2A0B3}" dt="2025-10-27T16:06:08.541" v="3"/>
        <pc:sldMkLst>
          <pc:docMk/>
          <pc:sldMk cId="470489802" sldId="598"/>
        </pc:sldMkLst>
      </pc:sldChg>
      <pc:sldChg chg="new del">
        <pc:chgData name="Birkenfeld, Karen" userId="S::kjbirken@samford.edu::8af208b3-291d-4e9f-baa8-9261dab199af" providerId="AD" clId="Web-{EE4B6DAC-53A4-2938-D5B4-4FD28DA2A0B3}" dt="2025-10-27T16:06:05.932" v="2"/>
        <pc:sldMkLst>
          <pc:docMk/>
          <pc:sldMk cId="1565815791" sldId="59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samfordu-my.sharepoint.com/personal/dgmungen_samford_edu/Documents/Data%20Day/Data%20Day%20Fall%202024/Six%20Year%20Undergraduate%20Graph%20Fall%20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Five Year Enrollment History</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'OBSOE Five Year History'!$B$1</c:f>
              <c:strCache>
                <c:ptCount val="1"/>
                <c:pt idx="0">
                  <c:v>Five Year Enrollment History OBSOE</c:v>
                </c:pt>
              </c:strCache>
            </c:strRef>
          </c:tx>
          <c:spPr>
            <a:solidFill>
              <a:schemeClr val="accent6"/>
            </a:solidFill>
            <a:ln>
              <a:noFill/>
            </a:ln>
            <a:effectLst/>
            <a:sp3d/>
          </c:spPr>
          <c:invertIfNegative val="0"/>
          <c:dLbls>
            <c:delete val="1"/>
          </c:dLbls>
          <c:cat>
            <c:strRef>
              <c:f>'OBSOE Five Year History'!$A$2:$A$6</c:f>
              <c:strCache>
                <c:ptCount val="5"/>
                <c:pt idx="0">
                  <c:v>Fall 2021</c:v>
                </c:pt>
                <c:pt idx="1">
                  <c:v>Fall 2022</c:v>
                </c:pt>
                <c:pt idx="2">
                  <c:v>Fall 2023</c:v>
                </c:pt>
                <c:pt idx="3">
                  <c:v>Fall 2024</c:v>
                </c:pt>
                <c:pt idx="4">
                  <c:v>Fall 2025</c:v>
                </c:pt>
              </c:strCache>
            </c:strRef>
          </c:cat>
          <c:val>
            <c:numRef>
              <c:f>'OBSOE Five Year History'!$B$2:$B$6</c:f>
              <c:numCache>
                <c:formatCode>General</c:formatCode>
                <c:ptCount val="5"/>
                <c:pt idx="0">
                  <c:v>285</c:v>
                </c:pt>
                <c:pt idx="1">
                  <c:v>302</c:v>
                </c:pt>
                <c:pt idx="2">
                  <c:v>282</c:v>
                </c:pt>
                <c:pt idx="3">
                  <c:v>333</c:v>
                </c:pt>
                <c:pt idx="4">
                  <c:v>291</c:v>
                </c:pt>
              </c:numCache>
            </c:numRef>
          </c:val>
          <c:extLst>
            <c:ext xmlns:c16="http://schemas.microsoft.com/office/drawing/2014/chart" uri="{C3380CC4-5D6E-409C-BE32-E72D297353CC}">
              <c16:uniqueId val="{00000000-75D9-470A-843E-5C48FC38E3A6}"/>
            </c:ext>
          </c:extLst>
        </c:ser>
        <c:dLbls>
          <c:showLegendKey val="0"/>
          <c:showVal val="1"/>
          <c:showCatName val="0"/>
          <c:showSerName val="0"/>
          <c:showPercent val="0"/>
          <c:showBubbleSize val="0"/>
        </c:dLbls>
        <c:gapWidth val="150"/>
        <c:shape val="box"/>
        <c:axId val="1225897759"/>
        <c:axId val="1225898239"/>
        <c:axId val="0"/>
      </c:bar3DChart>
      <c:catAx>
        <c:axId val="122589775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25898239"/>
        <c:crosses val="autoZero"/>
        <c:auto val="1"/>
        <c:lblAlgn val="ctr"/>
        <c:lblOffset val="100"/>
        <c:noMultiLvlLbl val="0"/>
      </c:catAx>
      <c:valAx>
        <c:axId val="12258982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2589775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2800" b="1" dirty="0"/>
              <a:t>SEED</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Race</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892B-43B4-9467-E100FC336A70}"/>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892B-43B4-9467-E100FC336A70}"/>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92B-43B4-9467-E100FC336A70}"/>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BB7F-4303-B236-AE188A957FEF}"/>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White</c:v>
                </c:pt>
                <c:pt idx="1">
                  <c:v>Black</c:v>
                </c:pt>
                <c:pt idx="2">
                  <c:v>Hispanic</c:v>
                </c:pt>
                <c:pt idx="3">
                  <c:v>Other</c:v>
                </c:pt>
              </c:strCache>
            </c:strRef>
          </c:cat>
          <c:val>
            <c:numRef>
              <c:f>Sheet1!$B$2:$B$5</c:f>
              <c:numCache>
                <c:formatCode>General</c:formatCode>
                <c:ptCount val="4"/>
                <c:pt idx="0">
                  <c:v>29</c:v>
                </c:pt>
                <c:pt idx="1">
                  <c:v>2</c:v>
                </c:pt>
                <c:pt idx="2">
                  <c:v>2</c:v>
                </c:pt>
                <c:pt idx="3">
                  <c:v>1</c:v>
                </c:pt>
              </c:numCache>
            </c:numRef>
          </c:val>
          <c:extLst>
            <c:ext xmlns:c16="http://schemas.microsoft.com/office/drawing/2014/chart" uri="{C3380CC4-5D6E-409C-BE32-E72D297353CC}">
              <c16:uniqueId val="{00000006-892B-43B4-9467-E100FC336A7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r>
              <a:rPr lang="en-US" sz="4000"/>
              <a:t>HDFS Fall Enrollment </a:t>
            </a:r>
          </a:p>
        </c:rich>
      </c:tx>
      <c:overlay val="0"/>
      <c:spPr>
        <a:noFill/>
        <a:ln>
          <a:noFill/>
        </a:ln>
        <a:effectLst/>
      </c:spPr>
      <c:txPr>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Sheet1!$B$2</c:f>
              <c:numCache>
                <c:formatCode>General</c:formatCode>
                <c:ptCount val="1"/>
                <c:pt idx="0">
                  <c:v>108</c:v>
                </c:pt>
              </c:numCache>
            </c:numRef>
          </c:val>
          <c:extLst>
            <c:ext xmlns:c16="http://schemas.microsoft.com/office/drawing/2014/chart" uri="{C3380CC4-5D6E-409C-BE32-E72D297353CC}">
              <c16:uniqueId val="{00000000-8287-4221-BAB6-67EDEE3A0750}"/>
            </c:ext>
          </c:extLst>
        </c:ser>
        <c:ser>
          <c:idx val="1"/>
          <c:order val="1"/>
          <c:tx>
            <c:strRef>
              <c:f>Sheet1!$C$1</c:f>
              <c:strCache>
                <c:ptCount val="1"/>
                <c:pt idx="0">
                  <c:v>2022</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Sheet1!$C$2</c:f>
              <c:numCache>
                <c:formatCode>General</c:formatCode>
                <c:ptCount val="1"/>
                <c:pt idx="0">
                  <c:v>113</c:v>
                </c:pt>
              </c:numCache>
            </c:numRef>
          </c:val>
          <c:extLst>
            <c:ext xmlns:c16="http://schemas.microsoft.com/office/drawing/2014/chart" uri="{C3380CC4-5D6E-409C-BE32-E72D297353CC}">
              <c16:uniqueId val="{00000001-8287-4221-BAB6-67EDEE3A0750}"/>
            </c:ext>
          </c:extLst>
        </c:ser>
        <c:ser>
          <c:idx val="2"/>
          <c:order val="2"/>
          <c:tx>
            <c:strRef>
              <c:f>Sheet1!$D$1</c:f>
              <c:strCache>
                <c:ptCount val="1"/>
                <c:pt idx="0">
                  <c:v>2023</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Sheet1!$D$2</c:f>
              <c:numCache>
                <c:formatCode>General</c:formatCode>
                <c:ptCount val="1"/>
                <c:pt idx="0">
                  <c:v>124</c:v>
                </c:pt>
              </c:numCache>
            </c:numRef>
          </c:val>
          <c:extLst>
            <c:ext xmlns:c16="http://schemas.microsoft.com/office/drawing/2014/chart" uri="{C3380CC4-5D6E-409C-BE32-E72D297353CC}">
              <c16:uniqueId val="{00000002-8287-4221-BAB6-67EDEE3A0750}"/>
            </c:ext>
          </c:extLst>
        </c:ser>
        <c:ser>
          <c:idx val="3"/>
          <c:order val="3"/>
          <c:tx>
            <c:strRef>
              <c:f>Sheet1!$E$1</c:f>
              <c:strCache>
                <c:ptCount val="1"/>
                <c:pt idx="0">
                  <c:v>2024</c:v>
                </c:pt>
              </c:strCache>
            </c:strRef>
          </c:tx>
          <c:spPr>
            <a:pattFill prst="narHorz">
              <a:fgClr>
                <a:schemeClr val="accent6">
                  <a:lumMod val="60000"/>
                </a:schemeClr>
              </a:fgClr>
              <a:bgClr>
                <a:schemeClr val="accent6">
                  <a:lumMod val="60000"/>
                  <a:lumMod val="20000"/>
                  <a:lumOff val="80000"/>
                </a:schemeClr>
              </a:bgClr>
            </a:pattFill>
            <a:ln>
              <a:noFill/>
            </a:ln>
            <a:effectLst>
              <a:innerShdw blurRad="114300">
                <a:schemeClr val="accent6">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Sheet1!$E$2</c:f>
              <c:numCache>
                <c:formatCode>General</c:formatCode>
                <c:ptCount val="1"/>
                <c:pt idx="0">
                  <c:v>176</c:v>
                </c:pt>
              </c:numCache>
            </c:numRef>
          </c:val>
          <c:extLst>
            <c:ext xmlns:c16="http://schemas.microsoft.com/office/drawing/2014/chart" uri="{C3380CC4-5D6E-409C-BE32-E72D297353CC}">
              <c16:uniqueId val="{00000003-8287-4221-BAB6-67EDEE3A0750}"/>
            </c:ext>
          </c:extLst>
        </c:ser>
        <c:ser>
          <c:idx val="4"/>
          <c:order val="4"/>
          <c:tx>
            <c:strRef>
              <c:f>Sheet1!$F$1</c:f>
              <c:strCache>
                <c:ptCount val="1"/>
                <c:pt idx="0">
                  <c:v>2025</c:v>
                </c:pt>
              </c:strCache>
            </c:strRef>
          </c:tx>
          <c:spPr>
            <a:pattFill prst="narHorz">
              <a:fgClr>
                <a:schemeClr val="accent5">
                  <a:lumMod val="60000"/>
                </a:schemeClr>
              </a:fgClr>
              <a:bgClr>
                <a:schemeClr val="accent5">
                  <a:lumMod val="60000"/>
                  <a:lumMod val="20000"/>
                  <a:lumOff val="80000"/>
                </a:schemeClr>
              </a:bgClr>
            </a:pattFill>
            <a:ln>
              <a:noFill/>
            </a:ln>
            <a:effectLst>
              <a:innerShdw blurRad="114300">
                <a:schemeClr val="accent5">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Sheet1!$F$2</c:f>
              <c:numCache>
                <c:formatCode>General</c:formatCode>
                <c:ptCount val="1"/>
                <c:pt idx="0">
                  <c:v>172</c:v>
                </c:pt>
              </c:numCache>
            </c:numRef>
          </c:val>
          <c:extLst>
            <c:ext xmlns:c16="http://schemas.microsoft.com/office/drawing/2014/chart" uri="{C3380CC4-5D6E-409C-BE32-E72D297353CC}">
              <c16:uniqueId val="{00000000-2A0B-4B2B-A535-2A0B8AAD6551}"/>
            </c:ext>
          </c:extLst>
        </c:ser>
        <c:dLbls>
          <c:dLblPos val="outEnd"/>
          <c:showLegendKey val="0"/>
          <c:showVal val="1"/>
          <c:showCatName val="0"/>
          <c:showSerName val="0"/>
          <c:showPercent val="0"/>
          <c:showBubbleSize val="0"/>
        </c:dLbls>
        <c:gapWidth val="164"/>
        <c:overlap val="-22"/>
        <c:axId val="8526015"/>
        <c:axId val="8520255"/>
      </c:barChart>
      <c:catAx>
        <c:axId val="8526015"/>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8520255"/>
        <c:crosses val="autoZero"/>
        <c:auto val="1"/>
        <c:lblAlgn val="ctr"/>
        <c:lblOffset val="100"/>
        <c:noMultiLvlLbl val="0"/>
      </c:catAx>
      <c:valAx>
        <c:axId val="85202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260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r>
              <a:rPr lang="en-US" sz="4000" b="1"/>
              <a:t>HDFS Spring Enrollment </a:t>
            </a:r>
          </a:p>
        </c:rich>
      </c:tx>
      <c:overlay val="0"/>
      <c:spPr>
        <a:noFill/>
        <a:ln>
          <a:noFill/>
        </a:ln>
        <a:effectLst/>
      </c:spPr>
      <c:txPr>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Sheet1!$B$2</c:f>
              <c:numCache>
                <c:formatCode>General</c:formatCode>
                <c:ptCount val="1"/>
                <c:pt idx="0">
                  <c:v>122</c:v>
                </c:pt>
              </c:numCache>
            </c:numRef>
          </c:val>
          <c:extLst>
            <c:ext xmlns:c16="http://schemas.microsoft.com/office/drawing/2014/chart" uri="{C3380CC4-5D6E-409C-BE32-E72D297353CC}">
              <c16:uniqueId val="{00000000-2261-4B01-8AC7-E7761652AFE0}"/>
            </c:ext>
          </c:extLst>
        </c:ser>
        <c:ser>
          <c:idx val="1"/>
          <c:order val="1"/>
          <c:tx>
            <c:strRef>
              <c:f>Sheet1!$C$1</c:f>
              <c:strCache>
                <c:ptCount val="1"/>
                <c:pt idx="0">
                  <c:v>2022</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Sheet1!$C$2</c:f>
              <c:numCache>
                <c:formatCode>General</c:formatCode>
                <c:ptCount val="1"/>
                <c:pt idx="0">
                  <c:v>117</c:v>
                </c:pt>
              </c:numCache>
            </c:numRef>
          </c:val>
          <c:extLst>
            <c:ext xmlns:c16="http://schemas.microsoft.com/office/drawing/2014/chart" uri="{C3380CC4-5D6E-409C-BE32-E72D297353CC}">
              <c16:uniqueId val="{00000001-2261-4B01-8AC7-E7761652AFE0}"/>
            </c:ext>
          </c:extLst>
        </c:ser>
        <c:ser>
          <c:idx val="2"/>
          <c:order val="2"/>
          <c:tx>
            <c:strRef>
              <c:f>Sheet1!$D$1</c:f>
              <c:strCache>
                <c:ptCount val="1"/>
                <c:pt idx="0">
                  <c:v>2023</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Sheet1!$D$2</c:f>
              <c:numCache>
                <c:formatCode>General</c:formatCode>
                <c:ptCount val="1"/>
                <c:pt idx="0">
                  <c:v>120</c:v>
                </c:pt>
              </c:numCache>
            </c:numRef>
          </c:val>
          <c:extLst>
            <c:ext xmlns:c16="http://schemas.microsoft.com/office/drawing/2014/chart" uri="{C3380CC4-5D6E-409C-BE32-E72D297353CC}">
              <c16:uniqueId val="{00000002-2261-4B01-8AC7-E7761652AFE0}"/>
            </c:ext>
          </c:extLst>
        </c:ser>
        <c:ser>
          <c:idx val="3"/>
          <c:order val="3"/>
          <c:tx>
            <c:strRef>
              <c:f>Sheet1!$E$1</c:f>
              <c:strCache>
                <c:ptCount val="1"/>
                <c:pt idx="0">
                  <c:v>2024</c:v>
                </c:pt>
              </c:strCache>
            </c:strRef>
          </c:tx>
          <c:spPr>
            <a:pattFill prst="narHorz">
              <a:fgClr>
                <a:schemeClr val="accent6">
                  <a:lumMod val="60000"/>
                </a:schemeClr>
              </a:fgClr>
              <a:bgClr>
                <a:schemeClr val="accent6">
                  <a:lumMod val="60000"/>
                  <a:lumMod val="20000"/>
                  <a:lumOff val="80000"/>
                </a:schemeClr>
              </a:bgClr>
            </a:pattFill>
            <a:ln>
              <a:noFill/>
            </a:ln>
            <a:effectLst>
              <a:innerShdw blurRad="114300">
                <a:schemeClr val="accent6">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Sheet1!$E$2</c:f>
              <c:numCache>
                <c:formatCode>General</c:formatCode>
                <c:ptCount val="1"/>
                <c:pt idx="0">
                  <c:v>147</c:v>
                </c:pt>
              </c:numCache>
            </c:numRef>
          </c:val>
          <c:extLst>
            <c:ext xmlns:c16="http://schemas.microsoft.com/office/drawing/2014/chart" uri="{C3380CC4-5D6E-409C-BE32-E72D297353CC}">
              <c16:uniqueId val="{00000003-2261-4B01-8AC7-E7761652AFE0}"/>
            </c:ext>
          </c:extLst>
        </c:ser>
        <c:ser>
          <c:idx val="4"/>
          <c:order val="4"/>
          <c:tx>
            <c:strRef>
              <c:f>Sheet1!$F$1</c:f>
              <c:strCache>
                <c:ptCount val="1"/>
                <c:pt idx="0">
                  <c:v>2025</c:v>
                </c:pt>
              </c:strCache>
            </c:strRef>
          </c:tx>
          <c:spPr>
            <a:pattFill prst="narHorz">
              <a:fgClr>
                <a:schemeClr val="accent5">
                  <a:lumMod val="60000"/>
                </a:schemeClr>
              </a:fgClr>
              <a:bgClr>
                <a:schemeClr val="accent5">
                  <a:lumMod val="60000"/>
                  <a:lumMod val="20000"/>
                  <a:lumOff val="80000"/>
                </a:schemeClr>
              </a:bgClr>
            </a:pattFill>
            <a:ln>
              <a:noFill/>
            </a:ln>
            <a:effectLst>
              <a:innerShdw blurRad="114300">
                <a:schemeClr val="accent5">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Sheet1!$F$2</c:f>
              <c:numCache>
                <c:formatCode>General</c:formatCode>
                <c:ptCount val="1"/>
                <c:pt idx="0">
                  <c:v>192</c:v>
                </c:pt>
              </c:numCache>
            </c:numRef>
          </c:val>
          <c:extLst>
            <c:ext xmlns:c16="http://schemas.microsoft.com/office/drawing/2014/chart" uri="{C3380CC4-5D6E-409C-BE32-E72D297353CC}">
              <c16:uniqueId val="{00000000-8F0E-40A9-A7C8-BBAE83C6F8CF}"/>
            </c:ext>
          </c:extLst>
        </c:ser>
        <c:dLbls>
          <c:showLegendKey val="0"/>
          <c:showVal val="0"/>
          <c:showCatName val="0"/>
          <c:showSerName val="0"/>
          <c:showPercent val="0"/>
          <c:showBubbleSize val="0"/>
        </c:dLbls>
        <c:gapWidth val="164"/>
        <c:overlap val="-22"/>
        <c:axId val="8526015"/>
        <c:axId val="8520255"/>
      </c:barChart>
      <c:catAx>
        <c:axId val="8526015"/>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8520255"/>
        <c:crosses val="autoZero"/>
        <c:auto val="1"/>
        <c:lblAlgn val="ctr"/>
        <c:lblOffset val="100"/>
        <c:noMultiLvlLbl val="0"/>
      </c:catAx>
      <c:valAx>
        <c:axId val="85202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260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r>
              <a:rPr lang="en-US" sz="4000" b="1"/>
              <a:t>HDFS Spring Enrollment </a:t>
            </a:r>
          </a:p>
        </c:rich>
      </c:tx>
      <c:overlay val="0"/>
      <c:spPr>
        <a:noFill/>
        <a:ln>
          <a:noFill/>
        </a:ln>
        <a:effectLst/>
      </c:spPr>
      <c:txPr>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0.10379698200924031"/>
          <c:y val="0.34043829058817948"/>
          <c:w val="0.89620301799075963"/>
          <c:h val="0.57621320616783922"/>
        </c:manualLayout>
      </c:layout>
      <c:barChart>
        <c:barDir val="col"/>
        <c:grouping val="clustered"/>
        <c:varyColors val="0"/>
        <c:ser>
          <c:idx val="0"/>
          <c:order val="0"/>
          <c:tx>
            <c:strRef>
              <c:f>Sheet1!$B$1</c:f>
              <c:strCache>
                <c:ptCount val="1"/>
                <c:pt idx="0">
                  <c:v>2021</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Sheet1!$B$2</c:f>
              <c:numCache>
                <c:formatCode>General</c:formatCode>
                <c:ptCount val="1"/>
                <c:pt idx="0">
                  <c:v>122</c:v>
                </c:pt>
              </c:numCache>
            </c:numRef>
          </c:val>
          <c:extLst>
            <c:ext xmlns:c16="http://schemas.microsoft.com/office/drawing/2014/chart" uri="{C3380CC4-5D6E-409C-BE32-E72D297353CC}">
              <c16:uniqueId val="{00000000-5458-44A1-91B2-7C56F8D543EB}"/>
            </c:ext>
          </c:extLst>
        </c:ser>
        <c:ser>
          <c:idx val="1"/>
          <c:order val="1"/>
          <c:tx>
            <c:strRef>
              <c:f>Sheet1!$C$1</c:f>
              <c:strCache>
                <c:ptCount val="1"/>
                <c:pt idx="0">
                  <c:v>2022</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Sheet1!$C$2</c:f>
              <c:numCache>
                <c:formatCode>General</c:formatCode>
                <c:ptCount val="1"/>
                <c:pt idx="0">
                  <c:v>117</c:v>
                </c:pt>
              </c:numCache>
            </c:numRef>
          </c:val>
          <c:extLst>
            <c:ext xmlns:c16="http://schemas.microsoft.com/office/drawing/2014/chart" uri="{C3380CC4-5D6E-409C-BE32-E72D297353CC}">
              <c16:uniqueId val="{00000001-5458-44A1-91B2-7C56F8D543EB}"/>
            </c:ext>
          </c:extLst>
        </c:ser>
        <c:ser>
          <c:idx val="2"/>
          <c:order val="2"/>
          <c:tx>
            <c:strRef>
              <c:f>Sheet1!$D$1</c:f>
              <c:strCache>
                <c:ptCount val="1"/>
                <c:pt idx="0">
                  <c:v>2023</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Sheet1!$D$2</c:f>
              <c:numCache>
                <c:formatCode>General</c:formatCode>
                <c:ptCount val="1"/>
                <c:pt idx="0">
                  <c:v>120</c:v>
                </c:pt>
              </c:numCache>
            </c:numRef>
          </c:val>
          <c:extLst>
            <c:ext xmlns:c16="http://schemas.microsoft.com/office/drawing/2014/chart" uri="{C3380CC4-5D6E-409C-BE32-E72D297353CC}">
              <c16:uniqueId val="{00000002-5458-44A1-91B2-7C56F8D543EB}"/>
            </c:ext>
          </c:extLst>
        </c:ser>
        <c:ser>
          <c:idx val="3"/>
          <c:order val="3"/>
          <c:tx>
            <c:strRef>
              <c:f>Sheet1!$E$1</c:f>
              <c:strCache>
                <c:ptCount val="1"/>
                <c:pt idx="0">
                  <c:v>2024</c:v>
                </c:pt>
              </c:strCache>
            </c:strRef>
          </c:tx>
          <c:spPr>
            <a:pattFill prst="narHorz">
              <a:fgClr>
                <a:schemeClr val="accent6">
                  <a:lumMod val="60000"/>
                </a:schemeClr>
              </a:fgClr>
              <a:bgClr>
                <a:schemeClr val="accent6">
                  <a:lumMod val="60000"/>
                  <a:lumMod val="20000"/>
                  <a:lumOff val="80000"/>
                </a:schemeClr>
              </a:bgClr>
            </a:pattFill>
            <a:ln>
              <a:noFill/>
            </a:ln>
            <a:effectLst>
              <a:innerShdw blurRad="114300">
                <a:schemeClr val="accent6">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Sheet1!$E$2</c:f>
              <c:numCache>
                <c:formatCode>General</c:formatCode>
                <c:ptCount val="1"/>
                <c:pt idx="0">
                  <c:v>155</c:v>
                </c:pt>
              </c:numCache>
            </c:numRef>
          </c:val>
          <c:extLst>
            <c:ext xmlns:c16="http://schemas.microsoft.com/office/drawing/2014/chart" uri="{C3380CC4-5D6E-409C-BE32-E72D297353CC}">
              <c16:uniqueId val="{00000003-5458-44A1-91B2-7C56F8D543EB}"/>
            </c:ext>
          </c:extLst>
        </c:ser>
        <c:ser>
          <c:idx val="4"/>
          <c:order val="4"/>
          <c:tx>
            <c:strRef>
              <c:f>Sheet1!$F$1</c:f>
              <c:strCache>
                <c:ptCount val="1"/>
                <c:pt idx="0">
                  <c:v>2025</c:v>
                </c:pt>
              </c:strCache>
            </c:strRef>
          </c:tx>
          <c:spPr>
            <a:pattFill prst="narHorz">
              <a:fgClr>
                <a:schemeClr val="accent5">
                  <a:lumMod val="60000"/>
                </a:schemeClr>
              </a:fgClr>
              <a:bgClr>
                <a:schemeClr val="accent5">
                  <a:lumMod val="60000"/>
                  <a:lumMod val="20000"/>
                  <a:lumOff val="80000"/>
                </a:schemeClr>
              </a:bgClr>
            </a:pattFill>
            <a:ln>
              <a:noFill/>
            </a:ln>
            <a:effectLst>
              <a:innerShdw blurRad="114300">
                <a:schemeClr val="accent5">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Spring</c:v>
                </c:pt>
              </c:strCache>
            </c:strRef>
          </c:cat>
          <c:val>
            <c:numRef>
              <c:f>Sheet1!$F$2</c:f>
              <c:numCache>
                <c:formatCode>General</c:formatCode>
                <c:ptCount val="1"/>
                <c:pt idx="0">
                  <c:v>192</c:v>
                </c:pt>
              </c:numCache>
            </c:numRef>
          </c:val>
          <c:extLst>
            <c:ext xmlns:c16="http://schemas.microsoft.com/office/drawing/2014/chart" uri="{C3380CC4-5D6E-409C-BE32-E72D297353CC}">
              <c16:uniqueId val="{00000004-5458-44A1-91B2-7C56F8D543EB}"/>
            </c:ext>
          </c:extLst>
        </c:ser>
        <c:dLbls>
          <c:showLegendKey val="0"/>
          <c:showVal val="0"/>
          <c:showCatName val="0"/>
          <c:showSerName val="0"/>
          <c:showPercent val="0"/>
          <c:showBubbleSize val="0"/>
        </c:dLbls>
        <c:gapWidth val="164"/>
        <c:overlap val="-22"/>
        <c:axId val="8526015"/>
        <c:axId val="8520255"/>
      </c:barChart>
      <c:catAx>
        <c:axId val="8526015"/>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8520255"/>
        <c:crosses val="autoZero"/>
        <c:auto val="1"/>
        <c:lblAlgn val="ctr"/>
        <c:lblOffset val="100"/>
        <c:noMultiLvlLbl val="0"/>
      </c:catAx>
      <c:valAx>
        <c:axId val="85202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260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r>
              <a:rPr lang="en-US" sz="4000"/>
              <a:t>HDFS Fall Enrollment </a:t>
            </a:r>
          </a:p>
        </c:rich>
      </c:tx>
      <c:overlay val="0"/>
      <c:spPr>
        <a:noFill/>
        <a:ln>
          <a:noFill/>
        </a:ln>
        <a:effectLst/>
      </c:spPr>
      <c:txPr>
        <a:bodyPr rot="0" spcFirstLastPara="1" vertOverflow="ellipsis" vert="horz" wrap="square" anchor="ctr" anchorCtr="1"/>
        <a:lstStyle/>
        <a:p>
          <a:pPr>
            <a:defRPr sz="40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Sheet1!$B$2</c:f>
              <c:numCache>
                <c:formatCode>General</c:formatCode>
                <c:ptCount val="1"/>
                <c:pt idx="0">
                  <c:v>108</c:v>
                </c:pt>
              </c:numCache>
            </c:numRef>
          </c:val>
          <c:extLst>
            <c:ext xmlns:c16="http://schemas.microsoft.com/office/drawing/2014/chart" uri="{C3380CC4-5D6E-409C-BE32-E72D297353CC}">
              <c16:uniqueId val="{00000000-88F0-4EAE-AAAB-753E5562F656}"/>
            </c:ext>
          </c:extLst>
        </c:ser>
        <c:ser>
          <c:idx val="1"/>
          <c:order val="1"/>
          <c:tx>
            <c:strRef>
              <c:f>Sheet1!$C$1</c:f>
              <c:strCache>
                <c:ptCount val="1"/>
                <c:pt idx="0">
                  <c:v>2022</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Sheet1!$C$2</c:f>
              <c:numCache>
                <c:formatCode>General</c:formatCode>
                <c:ptCount val="1"/>
                <c:pt idx="0">
                  <c:v>113</c:v>
                </c:pt>
              </c:numCache>
            </c:numRef>
          </c:val>
          <c:extLst>
            <c:ext xmlns:c16="http://schemas.microsoft.com/office/drawing/2014/chart" uri="{C3380CC4-5D6E-409C-BE32-E72D297353CC}">
              <c16:uniqueId val="{00000001-88F0-4EAE-AAAB-753E5562F656}"/>
            </c:ext>
          </c:extLst>
        </c:ser>
        <c:ser>
          <c:idx val="2"/>
          <c:order val="2"/>
          <c:tx>
            <c:strRef>
              <c:f>Sheet1!$D$1</c:f>
              <c:strCache>
                <c:ptCount val="1"/>
                <c:pt idx="0">
                  <c:v>2023</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Sheet1!$D$2</c:f>
              <c:numCache>
                <c:formatCode>General</c:formatCode>
                <c:ptCount val="1"/>
                <c:pt idx="0">
                  <c:v>124</c:v>
                </c:pt>
              </c:numCache>
            </c:numRef>
          </c:val>
          <c:extLst>
            <c:ext xmlns:c16="http://schemas.microsoft.com/office/drawing/2014/chart" uri="{C3380CC4-5D6E-409C-BE32-E72D297353CC}">
              <c16:uniqueId val="{00000002-88F0-4EAE-AAAB-753E5562F656}"/>
            </c:ext>
          </c:extLst>
        </c:ser>
        <c:ser>
          <c:idx val="3"/>
          <c:order val="3"/>
          <c:tx>
            <c:strRef>
              <c:f>Sheet1!$E$1</c:f>
              <c:strCache>
                <c:ptCount val="1"/>
                <c:pt idx="0">
                  <c:v>2024</c:v>
                </c:pt>
              </c:strCache>
            </c:strRef>
          </c:tx>
          <c:spPr>
            <a:pattFill prst="narHorz">
              <a:fgClr>
                <a:schemeClr val="accent6">
                  <a:lumMod val="60000"/>
                </a:schemeClr>
              </a:fgClr>
              <a:bgClr>
                <a:schemeClr val="accent6">
                  <a:lumMod val="60000"/>
                  <a:lumMod val="20000"/>
                  <a:lumOff val="80000"/>
                </a:schemeClr>
              </a:bgClr>
            </a:pattFill>
            <a:ln>
              <a:noFill/>
            </a:ln>
            <a:effectLst>
              <a:innerShdw blurRad="114300">
                <a:schemeClr val="accent6">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Sheet1!$E$2</c:f>
              <c:numCache>
                <c:formatCode>General</c:formatCode>
                <c:ptCount val="1"/>
                <c:pt idx="0">
                  <c:v>176</c:v>
                </c:pt>
              </c:numCache>
            </c:numRef>
          </c:val>
          <c:extLst>
            <c:ext xmlns:c16="http://schemas.microsoft.com/office/drawing/2014/chart" uri="{C3380CC4-5D6E-409C-BE32-E72D297353CC}">
              <c16:uniqueId val="{00000003-88F0-4EAE-AAAB-753E5562F656}"/>
            </c:ext>
          </c:extLst>
        </c:ser>
        <c:ser>
          <c:idx val="4"/>
          <c:order val="4"/>
          <c:tx>
            <c:strRef>
              <c:f>Sheet1!$F$1</c:f>
              <c:strCache>
                <c:ptCount val="1"/>
                <c:pt idx="0">
                  <c:v>2025</c:v>
                </c:pt>
              </c:strCache>
            </c:strRef>
          </c:tx>
          <c:spPr>
            <a:pattFill prst="narHorz">
              <a:fgClr>
                <a:schemeClr val="accent5">
                  <a:lumMod val="60000"/>
                </a:schemeClr>
              </a:fgClr>
              <a:bgClr>
                <a:schemeClr val="accent5">
                  <a:lumMod val="60000"/>
                  <a:lumMod val="20000"/>
                  <a:lumOff val="80000"/>
                </a:schemeClr>
              </a:bgClr>
            </a:pattFill>
            <a:ln>
              <a:noFill/>
            </a:ln>
            <a:effectLst>
              <a:innerShdw blurRad="114300">
                <a:schemeClr val="accent5">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Fall </c:v>
                </c:pt>
              </c:strCache>
            </c:strRef>
          </c:cat>
          <c:val>
            <c:numRef>
              <c:f>Sheet1!$F$2</c:f>
              <c:numCache>
                <c:formatCode>General</c:formatCode>
                <c:ptCount val="1"/>
                <c:pt idx="0">
                  <c:v>172</c:v>
                </c:pt>
              </c:numCache>
            </c:numRef>
          </c:val>
          <c:extLst>
            <c:ext xmlns:c16="http://schemas.microsoft.com/office/drawing/2014/chart" uri="{C3380CC4-5D6E-409C-BE32-E72D297353CC}">
              <c16:uniqueId val="{00000004-88F0-4EAE-AAAB-753E5562F656}"/>
            </c:ext>
          </c:extLst>
        </c:ser>
        <c:dLbls>
          <c:dLblPos val="outEnd"/>
          <c:showLegendKey val="0"/>
          <c:showVal val="1"/>
          <c:showCatName val="0"/>
          <c:showSerName val="0"/>
          <c:showPercent val="0"/>
          <c:showBubbleSize val="0"/>
        </c:dLbls>
        <c:gapWidth val="164"/>
        <c:overlap val="-22"/>
        <c:axId val="8526015"/>
        <c:axId val="8520255"/>
      </c:barChart>
      <c:catAx>
        <c:axId val="8526015"/>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8520255"/>
        <c:crosses val="autoZero"/>
        <c:auto val="1"/>
        <c:lblAlgn val="ctr"/>
        <c:lblOffset val="100"/>
        <c:noMultiLvlLbl val="0"/>
      </c:catAx>
      <c:valAx>
        <c:axId val="85202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260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t>HDFS</a:t>
            </a:r>
            <a:r>
              <a:rPr lang="en-US" sz="2400" b="1" baseline="0" dirty="0"/>
              <a:t> Fall/Spring Comparative</a:t>
            </a:r>
          </a:p>
          <a:p>
            <a:pPr>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General</c:formatCode>
                <c:ptCount val="5"/>
                <c:pt idx="0">
                  <c:v>108</c:v>
                </c:pt>
                <c:pt idx="1">
                  <c:v>113</c:v>
                </c:pt>
                <c:pt idx="2">
                  <c:v>124</c:v>
                </c:pt>
                <c:pt idx="3">
                  <c:v>176</c:v>
                </c:pt>
                <c:pt idx="4">
                  <c:v>172</c:v>
                </c:pt>
              </c:numCache>
            </c:numRef>
          </c:val>
          <c:extLst>
            <c:ext xmlns:c16="http://schemas.microsoft.com/office/drawing/2014/chart" uri="{C3380CC4-5D6E-409C-BE32-E72D297353CC}">
              <c16:uniqueId val="{00000000-0D69-4BE5-8D53-0C3A37527305}"/>
            </c:ext>
          </c:extLst>
        </c:ser>
        <c:ser>
          <c:idx val="1"/>
          <c:order val="1"/>
          <c:tx>
            <c:strRef>
              <c:f>Sheet1!$C$1</c:f>
              <c:strCache>
                <c:ptCount val="1"/>
                <c:pt idx="0">
                  <c:v>Spring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Sheet1!$C$2:$C$6</c:f>
              <c:numCache>
                <c:formatCode>General</c:formatCode>
                <c:ptCount val="5"/>
                <c:pt idx="0">
                  <c:v>122</c:v>
                </c:pt>
                <c:pt idx="1">
                  <c:v>117</c:v>
                </c:pt>
                <c:pt idx="2">
                  <c:v>120</c:v>
                </c:pt>
                <c:pt idx="3">
                  <c:v>155</c:v>
                </c:pt>
                <c:pt idx="4">
                  <c:v>192</c:v>
                </c:pt>
              </c:numCache>
            </c:numRef>
          </c:val>
          <c:extLst>
            <c:ext xmlns:c16="http://schemas.microsoft.com/office/drawing/2014/chart" uri="{C3380CC4-5D6E-409C-BE32-E72D297353CC}">
              <c16:uniqueId val="{00000001-0D69-4BE5-8D53-0C3A37527305}"/>
            </c:ext>
          </c:extLst>
        </c:ser>
        <c:dLbls>
          <c:showLegendKey val="0"/>
          <c:showVal val="0"/>
          <c:showCatName val="0"/>
          <c:showSerName val="0"/>
          <c:showPercent val="0"/>
          <c:showBubbleSize val="0"/>
        </c:dLbls>
        <c:gapWidth val="219"/>
        <c:overlap val="-27"/>
        <c:axId val="1465996832"/>
        <c:axId val="1465994912"/>
      </c:barChart>
      <c:catAx>
        <c:axId val="1465996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465994912"/>
        <c:crosses val="autoZero"/>
        <c:auto val="1"/>
        <c:lblAlgn val="ctr"/>
        <c:lblOffset val="100"/>
        <c:noMultiLvlLbl val="0"/>
      </c:catAx>
      <c:valAx>
        <c:axId val="1465994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5996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Spring</a:t>
            </a:r>
            <a:r>
              <a:rPr lang="en-US" sz="2400" b="1" baseline="0" dirty="0"/>
              <a:t> 2025</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5EEE-49AB-869C-988E27173E5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5EEE-49AB-869C-988E27173E5D}"/>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133</c:v>
                </c:pt>
                <c:pt idx="1">
                  <c:v>6</c:v>
                </c:pt>
              </c:numCache>
            </c:numRef>
          </c:val>
          <c:extLst>
            <c:ext xmlns:c16="http://schemas.microsoft.com/office/drawing/2014/chart" uri="{C3380CC4-5D6E-409C-BE32-E72D297353CC}">
              <c16:uniqueId val="{00000004-5EEE-49AB-869C-988E27173E5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Spring</a:t>
            </a:r>
            <a:r>
              <a:rPr lang="en-US" sz="2400" b="1" baseline="0" dirty="0"/>
              <a:t>  2025</a:t>
            </a:r>
            <a:endParaRPr lang="en-US" sz="2400" b="1" dirty="0"/>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Ethnicity</c:v>
                </c:pt>
              </c:strCache>
            </c:strRef>
          </c:tx>
          <c:explosion val="2"/>
          <c:dPt>
            <c:idx val="0"/>
            <c:bubble3D val="0"/>
            <c:spPr>
              <a:solidFill>
                <a:schemeClr val="accent6"/>
              </a:solidFill>
              <a:ln w="19050">
                <a:solidFill>
                  <a:schemeClr val="lt1"/>
                </a:solidFill>
              </a:ln>
              <a:effectLst/>
            </c:spPr>
            <c:extLst>
              <c:ext xmlns:c16="http://schemas.microsoft.com/office/drawing/2014/chart" uri="{C3380CC4-5D6E-409C-BE32-E72D297353CC}">
                <c16:uniqueId val="{00000001-7FED-44E5-8527-BA2D635E7B91}"/>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7FED-44E5-8527-BA2D635E7B91}"/>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7FED-44E5-8527-BA2D635E7B91}"/>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7FED-44E5-8527-BA2D635E7B91}"/>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7FED-44E5-8527-BA2D635E7B91}"/>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Black</c:v>
                </c:pt>
                <c:pt idx="1">
                  <c:v>White</c:v>
                </c:pt>
                <c:pt idx="2">
                  <c:v>Asian</c:v>
                </c:pt>
                <c:pt idx="3">
                  <c:v>Hispanic</c:v>
                </c:pt>
                <c:pt idx="4">
                  <c:v>Other</c:v>
                </c:pt>
              </c:strCache>
            </c:strRef>
          </c:cat>
          <c:val>
            <c:numRef>
              <c:f>Sheet1!$B$2:$B$6</c:f>
              <c:numCache>
                <c:formatCode>General</c:formatCode>
                <c:ptCount val="5"/>
                <c:pt idx="0">
                  <c:v>2</c:v>
                </c:pt>
                <c:pt idx="1">
                  <c:v>172</c:v>
                </c:pt>
                <c:pt idx="2">
                  <c:v>1</c:v>
                </c:pt>
                <c:pt idx="3">
                  <c:v>11</c:v>
                </c:pt>
                <c:pt idx="4">
                  <c:v>5</c:v>
                </c:pt>
              </c:numCache>
            </c:numRef>
          </c:val>
          <c:extLst>
            <c:ext xmlns:c16="http://schemas.microsoft.com/office/drawing/2014/chart" uri="{C3380CC4-5D6E-409C-BE32-E72D297353CC}">
              <c16:uniqueId val="{0000000A-7FED-44E5-8527-BA2D635E7B9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r>
              <a:rPr lang="en-US" sz="3600" dirty="0">
                <a:solidFill>
                  <a:schemeClr val="tx2"/>
                </a:solidFill>
              </a:rPr>
              <a:t>Graduate Admission Comparison</a:t>
            </a:r>
          </a:p>
        </c:rich>
      </c:tx>
      <c:layout>
        <c:manualLayout>
          <c:xMode val="edge"/>
          <c:yMode val="edge"/>
          <c:x val="0.23175543929293005"/>
          <c:y val="1.639615168118651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Fall 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c:v>
                </c:pt>
                <c:pt idx="1">
                  <c:v>EDD</c:v>
                </c:pt>
                <c:pt idx="2">
                  <c:v>EDS</c:v>
                </c:pt>
                <c:pt idx="3">
                  <c:v>MSE/CER INLD</c:v>
                </c:pt>
                <c:pt idx="4">
                  <c:v>ALT A</c:v>
                </c:pt>
                <c:pt idx="5">
                  <c:v>MSE/CER ORLD</c:v>
                </c:pt>
              </c:strCache>
            </c:strRef>
          </c:cat>
          <c:val>
            <c:numRef>
              <c:f>Sheet1!$C$2:$C$8</c:f>
              <c:numCache>
                <c:formatCode>General</c:formatCode>
                <c:ptCount val="7"/>
                <c:pt idx="0">
                  <c:v>39</c:v>
                </c:pt>
                <c:pt idx="1">
                  <c:v>18</c:v>
                </c:pt>
                <c:pt idx="2">
                  <c:v>1</c:v>
                </c:pt>
                <c:pt idx="3">
                  <c:v>20</c:v>
                </c:pt>
              </c:numCache>
            </c:numRef>
          </c:val>
          <c:extLst>
            <c:ext xmlns:c16="http://schemas.microsoft.com/office/drawing/2014/chart" uri="{C3380CC4-5D6E-409C-BE32-E72D297353CC}">
              <c16:uniqueId val="{00000000-BBF2-5F40-9BE1-37A9EDD8B1F8}"/>
            </c:ext>
          </c:extLst>
        </c:ser>
        <c:ser>
          <c:idx val="1"/>
          <c:order val="1"/>
          <c:tx>
            <c:strRef>
              <c:f>Sheet1!$D$1</c:f>
              <c:strCache>
                <c:ptCount val="1"/>
                <c:pt idx="0">
                  <c:v>Spring 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c:v>
                </c:pt>
                <c:pt idx="1">
                  <c:v>EDD</c:v>
                </c:pt>
                <c:pt idx="2">
                  <c:v>EDS</c:v>
                </c:pt>
                <c:pt idx="3">
                  <c:v>MSE/CER INLD</c:v>
                </c:pt>
                <c:pt idx="4">
                  <c:v>ALT A</c:v>
                </c:pt>
                <c:pt idx="5">
                  <c:v>MSE/CER ORLD</c:v>
                </c:pt>
              </c:strCache>
            </c:strRef>
          </c:cat>
          <c:val>
            <c:numRef>
              <c:f>Sheet1!$D$2:$D$8</c:f>
              <c:numCache>
                <c:formatCode>General</c:formatCode>
                <c:ptCount val="7"/>
                <c:pt idx="0">
                  <c:v>11</c:v>
                </c:pt>
                <c:pt idx="1">
                  <c:v>6</c:v>
                </c:pt>
                <c:pt idx="2">
                  <c:v>3</c:v>
                </c:pt>
                <c:pt idx="3">
                  <c:v>2</c:v>
                </c:pt>
              </c:numCache>
            </c:numRef>
          </c:val>
          <c:extLst>
            <c:ext xmlns:c16="http://schemas.microsoft.com/office/drawing/2014/chart" uri="{C3380CC4-5D6E-409C-BE32-E72D297353CC}">
              <c16:uniqueId val="{00000001-BBF2-5F40-9BE1-37A9EDD8B1F8}"/>
            </c:ext>
          </c:extLst>
        </c:ser>
        <c:ser>
          <c:idx val="2"/>
          <c:order val="2"/>
          <c:tx>
            <c:strRef>
              <c:f>Sheet1!$E$1</c:f>
              <c:strCache>
                <c:ptCount val="1"/>
                <c:pt idx="0">
                  <c:v>Fall 2023</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c:v>
                </c:pt>
                <c:pt idx="1">
                  <c:v>EDD</c:v>
                </c:pt>
                <c:pt idx="2">
                  <c:v>EDS</c:v>
                </c:pt>
                <c:pt idx="3">
                  <c:v>MSE/CER INLD</c:v>
                </c:pt>
                <c:pt idx="4">
                  <c:v>ALT A</c:v>
                </c:pt>
                <c:pt idx="5">
                  <c:v>MSE/CER ORLD</c:v>
                </c:pt>
              </c:strCache>
            </c:strRef>
          </c:cat>
          <c:val>
            <c:numRef>
              <c:f>Sheet1!$E$2:$E$8</c:f>
              <c:numCache>
                <c:formatCode>General</c:formatCode>
                <c:ptCount val="7"/>
                <c:pt idx="0">
                  <c:v>24</c:v>
                </c:pt>
                <c:pt idx="1">
                  <c:v>10</c:v>
                </c:pt>
                <c:pt idx="2">
                  <c:v>1</c:v>
                </c:pt>
                <c:pt idx="3">
                  <c:v>13</c:v>
                </c:pt>
              </c:numCache>
            </c:numRef>
          </c:val>
          <c:extLst>
            <c:ext xmlns:c16="http://schemas.microsoft.com/office/drawing/2014/chart" uri="{C3380CC4-5D6E-409C-BE32-E72D297353CC}">
              <c16:uniqueId val="{00000002-BBF2-5F40-9BE1-37A9EDD8B1F8}"/>
            </c:ext>
          </c:extLst>
        </c:ser>
        <c:ser>
          <c:idx val="3"/>
          <c:order val="3"/>
          <c:tx>
            <c:strRef>
              <c:f>Sheet1!$F$1</c:f>
              <c:strCache>
                <c:ptCount val="1"/>
                <c:pt idx="0">
                  <c:v>Spring 2024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c:v>
                </c:pt>
                <c:pt idx="1">
                  <c:v>EDD</c:v>
                </c:pt>
                <c:pt idx="2">
                  <c:v>EDS</c:v>
                </c:pt>
                <c:pt idx="3">
                  <c:v>MSE/CER INLD</c:v>
                </c:pt>
                <c:pt idx="4">
                  <c:v>ALT A</c:v>
                </c:pt>
                <c:pt idx="5">
                  <c:v>MSE/CER ORLD</c:v>
                </c:pt>
              </c:strCache>
            </c:strRef>
          </c:cat>
          <c:val>
            <c:numRef>
              <c:f>Sheet1!$F$2:$F$8</c:f>
              <c:numCache>
                <c:formatCode>General</c:formatCode>
                <c:ptCount val="7"/>
                <c:pt idx="0">
                  <c:v>17</c:v>
                </c:pt>
                <c:pt idx="1">
                  <c:v>5</c:v>
                </c:pt>
                <c:pt idx="3">
                  <c:v>8</c:v>
                </c:pt>
              </c:numCache>
            </c:numRef>
          </c:val>
          <c:extLst>
            <c:ext xmlns:c16="http://schemas.microsoft.com/office/drawing/2014/chart" uri="{C3380CC4-5D6E-409C-BE32-E72D297353CC}">
              <c16:uniqueId val="{00000003-BBF2-5F40-9BE1-37A9EDD8B1F8}"/>
            </c:ext>
          </c:extLst>
        </c:ser>
        <c:ser>
          <c:idx val="4"/>
          <c:order val="4"/>
          <c:tx>
            <c:strRef>
              <c:f>Sheet1!$G$1</c:f>
              <c:strCache>
                <c:ptCount val="1"/>
                <c:pt idx="0">
                  <c:v>Fall 2024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c:v>
                </c:pt>
                <c:pt idx="1">
                  <c:v>EDD</c:v>
                </c:pt>
                <c:pt idx="2">
                  <c:v>EDS</c:v>
                </c:pt>
                <c:pt idx="3">
                  <c:v>MSE/CER INLD</c:v>
                </c:pt>
                <c:pt idx="4">
                  <c:v>ALT A</c:v>
                </c:pt>
                <c:pt idx="5">
                  <c:v>MSE/CER ORLD</c:v>
                </c:pt>
              </c:strCache>
            </c:strRef>
          </c:cat>
          <c:val>
            <c:numRef>
              <c:f>Sheet1!$G$2:$G$8</c:f>
              <c:numCache>
                <c:formatCode>General</c:formatCode>
                <c:ptCount val="7"/>
                <c:pt idx="0">
                  <c:v>36</c:v>
                </c:pt>
                <c:pt idx="1">
                  <c:v>11</c:v>
                </c:pt>
                <c:pt idx="2">
                  <c:v>2</c:v>
                </c:pt>
                <c:pt idx="3">
                  <c:v>11</c:v>
                </c:pt>
                <c:pt idx="4">
                  <c:v>10</c:v>
                </c:pt>
                <c:pt idx="5">
                  <c:v>13</c:v>
                </c:pt>
              </c:numCache>
            </c:numRef>
          </c:val>
          <c:extLst>
            <c:ext xmlns:c16="http://schemas.microsoft.com/office/drawing/2014/chart" uri="{C3380CC4-5D6E-409C-BE32-E72D297353CC}">
              <c16:uniqueId val="{00000000-1E37-4D65-AF3A-EFDA5E68B8E2}"/>
            </c:ext>
          </c:extLst>
        </c:ser>
        <c:ser>
          <c:idx val="5"/>
          <c:order val="5"/>
          <c:tx>
            <c:strRef>
              <c:f>Sheet1!$H$1</c:f>
              <c:strCache>
                <c:ptCount val="1"/>
                <c:pt idx="0">
                  <c:v>Spring 2025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c:v>
                </c:pt>
                <c:pt idx="1">
                  <c:v>EDD</c:v>
                </c:pt>
                <c:pt idx="2">
                  <c:v>EDS</c:v>
                </c:pt>
                <c:pt idx="3">
                  <c:v>MSE/CER INLD</c:v>
                </c:pt>
                <c:pt idx="4">
                  <c:v>ALT A</c:v>
                </c:pt>
                <c:pt idx="5">
                  <c:v>MSE/CER ORLD</c:v>
                </c:pt>
              </c:strCache>
            </c:strRef>
          </c:cat>
          <c:val>
            <c:numRef>
              <c:f>Sheet1!$H$2:$H$8</c:f>
              <c:numCache>
                <c:formatCode>General</c:formatCode>
                <c:ptCount val="7"/>
                <c:pt idx="0">
                  <c:v>8</c:v>
                </c:pt>
                <c:pt idx="1">
                  <c:v>6</c:v>
                </c:pt>
                <c:pt idx="2">
                  <c:v>0</c:v>
                </c:pt>
                <c:pt idx="3">
                  <c:v>2</c:v>
                </c:pt>
                <c:pt idx="5">
                  <c:v>0</c:v>
                </c:pt>
              </c:numCache>
            </c:numRef>
          </c:val>
          <c:extLst>
            <c:ext xmlns:c16="http://schemas.microsoft.com/office/drawing/2014/chart" uri="{C3380CC4-5D6E-409C-BE32-E72D297353CC}">
              <c16:uniqueId val="{00000000-C029-4FC3-981C-4B475A4D9539}"/>
            </c:ext>
          </c:extLst>
        </c:ser>
        <c:dLbls>
          <c:dLblPos val="outEnd"/>
          <c:showLegendKey val="0"/>
          <c:showVal val="1"/>
          <c:showCatName val="0"/>
          <c:showSerName val="0"/>
          <c:showPercent val="0"/>
          <c:showBubbleSize val="0"/>
        </c:dLbls>
        <c:gapWidth val="219"/>
        <c:overlap val="-27"/>
        <c:axId val="7796719"/>
        <c:axId val="7797135"/>
      </c:barChart>
      <c:catAx>
        <c:axId val="7796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97135"/>
        <c:crosses val="autoZero"/>
        <c:auto val="1"/>
        <c:lblAlgn val="ctr"/>
        <c:lblOffset val="100"/>
        <c:noMultiLvlLbl val="0"/>
      </c:catAx>
      <c:valAx>
        <c:axId val="77971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96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r>
              <a:rPr lang="en-US" sz="3200"/>
              <a:t>Graduate Enrollment Comparison</a:t>
            </a:r>
          </a:p>
        </c:rich>
      </c:tx>
      <c:layout>
        <c:manualLayout>
          <c:xMode val="edge"/>
          <c:yMode val="edge"/>
          <c:x val="0.23223612448444486"/>
          <c:y val="3.8054690825996072E-2"/>
        </c:manualLayout>
      </c:layout>
      <c:overlay val="0"/>
      <c:spPr>
        <a:noFill/>
        <a:ln>
          <a:noFill/>
        </a:ln>
        <a:effectLst/>
      </c:spPr>
      <c:txPr>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Fall 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 Enrollment</c:v>
                </c:pt>
                <c:pt idx="1">
                  <c:v>EDD</c:v>
                </c:pt>
                <c:pt idx="2">
                  <c:v>EDS</c:v>
                </c:pt>
                <c:pt idx="3">
                  <c:v>MSE/CER INLD</c:v>
                </c:pt>
                <c:pt idx="4">
                  <c:v>ALT A </c:v>
                </c:pt>
                <c:pt idx="5">
                  <c:v>MSE ORLD</c:v>
                </c:pt>
              </c:strCache>
            </c:strRef>
          </c:cat>
          <c:val>
            <c:numRef>
              <c:f>Sheet1!$C$2:$C$8</c:f>
              <c:numCache>
                <c:formatCode>General</c:formatCode>
                <c:ptCount val="7"/>
                <c:pt idx="0">
                  <c:v>169</c:v>
                </c:pt>
                <c:pt idx="1">
                  <c:v>112</c:v>
                </c:pt>
                <c:pt idx="2">
                  <c:v>2</c:v>
                </c:pt>
                <c:pt idx="3">
                  <c:v>31</c:v>
                </c:pt>
                <c:pt idx="4">
                  <c:v>24</c:v>
                </c:pt>
              </c:numCache>
            </c:numRef>
          </c:val>
          <c:extLst>
            <c:ext xmlns:c16="http://schemas.microsoft.com/office/drawing/2014/chart" uri="{C3380CC4-5D6E-409C-BE32-E72D297353CC}">
              <c16:uniqueId val="{00000000-199F-D447-AD2A-43590E7E6F12}"/>
            </c:ext>
          </c:extLst>
        </c:ser>
        <c:ser>
          <c:idx val="1"/>
          <c:order val="1"/>
          <c:tx>
            <c:strRef>
              <c:f>Sheet1!$D$1</c:f>
              <c:strCache>
                <c:ptCount val="1"/>
                <c:pt idx="0">
                  <c:v>Spring 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 Enrollment</c:v>
                </c:pt>
                <c:pt idx="1">
                  <c:v>EDD</c:v>
                </c:pt>
                <c:pt idx="2">
                  <c:v>EDS</c:v>
                </c:pt>
                <c:pt idx="3">
                  <c:v>MSE/CER INLD</c:v>
                </c:pt>
                <c:pt idx="4">
                  <c:v>ALT A </c:v>
                </c:pt>
                <c:pt idx="5">
                  <c:v>MSE ORLD</c:v>
                </c:pt>
              </c:strCache>
            </c:strRef>
          </c:cat>
          <c:val>
            <c:numRef>
              <c:f>Sheet1!$D$2:$D$8</c:f>
              <c:numCache>
                <c:formatCode>General</c:formatCode>
                <c:ptCount val="7"/>
                <c:pt idx="0">
                  <c:v>154</c:v>
                </c:pt>
                <c:pt idx="1">
                  <c:v>113</c:v>
                </c:pt>
                <c:pt idx="2">
                  <c:v>5</c:v>
                </c:pt>
                <c:pt idx="3">
                  <c:v>27</c:v>
                </c:pt>
                <c:pt idx="4">
                  <c:v>9</c:v>
                </c:pt>
              </c:numCache>
            </c:numRef>
          </c:val>
          <c:extLst>
            <c:ext xmlns:c16="http://schemas.microsoft.com/office/drawing/2014/chart" uri="{C3380CC4-5D6E-409C-BE32-E72D297353CC}">
              <c16:uniqueId val="{00000001-199F-D447-AD2A-43590E7E6F12}"/>
            </c:ext>
          </c:extLst>
        </c:ser>
        <c:ser>
          <c:idx val="2"/>
          <c:order val="2"/>
          <c:tx>
            <c:strRef>
              <c:f>Sheet1!$E$1</c:f>
              <c:strCache>
                <c:ptCount val="1"/>
                <c:pt idx="0">
                  <c:v>Fall 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 Enrollment</c:v>
                </c:pt>
                <c:pt idx="1">
                  <c:v>EDD</c:v>
                </c:pt>
                <c:pt idx="2">
                  <c:v>EDS</c:v>
                </c:pt>
                <c:pt idx="3">
                  <c:v>MSE/CER INLD</c:v>
                </c:pt>
                <c:pt idx="4">
                  <c:v>ALT A </c:v>
                </c:pt>
                <c:pt idx="5">
                  <c:v>MSE ORLD</c:v>
                </c:pt>
              </c:strCache>
            </c:strRef>
          </c:cat>
          <c:val>
            <c:numRef>
              <c:f>Sheet1!$E$2:$E$8</c:f>
              <c:numCache>
                <c:formatCode>General</c:formatCode>
                <c:ptCount val="7"/>
                <c:pt idx="0">
                  <c:v>161</c:v>
                </c:pt>
                <c:pt idx="1">
                  <c:v>97</c:v>
                </c:pt>
                <c:pt idx="2">
                  <c:v>6</c:v>
                </c:pt>
                <c:pt idx="3">
                  <c:v>39</c:v>
                </c:pt>
                <c:pt idx="4">
                  <c:v>18</c:v>
                </c:pt>
              </c:numCache>
            </c:numRef>
          </c:val>
          <c:extLst>
            <c:ext xmlns:c16="http://schemas.microsoft.com/office/drawing/2014/chart" uri="{C3380CC4-5D6E-409C-BE32-E72D297353CC}">
              <c16:uniqueId val="{00000002-199F-D447-AD2A-43590E7E6F12}"/>
            </c:ext>
          </c:extLst>
        </c:ser>
        <c:ser>
          <c:idx val="3"/>
          <c:order val="3"/>
          <c:tx>
            <c:strRef>
              <c:f>Sheet1!$F$1</c:f>
              <c:strCache>
                <c:ptCount val="1"/>
                <c:pt idx="0">
                  <c:v>Spring 2024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 Enrollment</c:v>
                </c:pt>
                <c:pt idx="1">
                  <c:v>EDD</c:v>
                </c:pt>
                <c:pt idx="2">
                  <c:v>EDS</c:v>
                </c:pt>
                <c:pt idx="3">
                  <c:v>MSE/CER INLD</c:v>
                </c:pt>
                <c:pt idx="4">
                  <c:v>ALT A </c:v>
                </c:pt>
                <c:pt idx="5">
                  <c:v>MSE ORLD</c:v>
                </c:pt>
              </c:strCache>
            </c:strRef>
          </c:cat>
          <c:val>
            <c:numRef>
              <c:f>Sheet1!$F$2:$F$8</c:f>
              <c:numCache>
                <c:formatCode>General</c:formatCode>
                <c:ptCount val="7"/>
                <c:pt idx="0">
                  <c:v>144</c:v>
                </c:pt>
                <c:pt idx="1">
                  <c:v>100</c:v>
                </c:pt>
                <c:pt idx="2">
                  <c:v>5</c:v>
                </c:pt>
                <c:pt idx="3">
                  <c:v>37</c:v>
                </c:pt>
                <c:pt idx="4">
                  <c:v>10</c:v>
                </c:pt>
              </c:numCache>
            </c:numRef>
          </c:val>
          <c:extLst>
            <c:ext xmlns:c16="http://schemas.microsoft.com/office/drawing/2014/chart" uri="{C3380CC4-5D6E-409C-BE32-E72D297353CC}">
              <c16:uniqueId val="{00000003-199F-D447-AD2A-43590E7E6F12}"/>
            </c:ext>
          </c:extLst>
        </c:ser>
        <c:ser>
          <c:idx val="4"/>
          <c:order val="4"/>
          <c:tx>
            <c:strRef>
              <c:f>Sheet1!$G$1</c:f>
              <c:strCache>
                <c:ptCount val="1"/>
                <c:pt idx="0">
                  <c:v>Fall 2024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 Enrollment</c:v>
                </c:pt>
                <c:pt idx="1">
                  <c:v>EDD</c:v>
                </c:pt>
                <c:pt idx="2">
                  <c:v>EDS</c:v>
                </c:pt>
                <c:pt idx="3">
                  <c:v>MSE/CER INLD</c:v>
                </c:pt>
                <c:pt idx="4">
                  <c:v>ALT A </c:v>
                </c:pt>
                <c:pt idx="5">
                  <c:v>MSE ORLD</c:v>
                </c:pt>
              </c:strCache>
            </c:strRef>
          </c:cat>
          <c:val>
            <c:numRef>
              <c:f>Sheet1!$G$2:$G$8</c:f>
              <c:numCache>
                <c:formatCode>General</c:formatCode>
                <c:ptCount val="7"/>
                <c:pt idx="0">
                  <c:v>163</c:v>
                </c:pt>
                <c:pt idx="1">
                  <c:v>88</c:v>
                </c:pt>
                <c:pt idx="2">
                  <c:v>5</c:v>
                </c:pt>
                <c:pt idx="3">
                  <c:v>51</c:v>
                </c:pt>
                <c:pt idx="4">
                  <c:v>16</c:v>
                </c:pt>
                <c:pt idx="5">
                  <c:v>13</c:v>
                </c:pt>
              </c:numCache>
            </c:numRef>
          </c:val>
          <c:extLst>
            <c:ext xmlns:c16="http://schemas.microsoft.com/office/drawing/2014/chart" uri="{C3380CC4-5D6E-409C-BE32-E72D297353CC}">
              <c16:uniqueId val="{00000000-08B1-4DD4-86FD-0F8A3C35281A}"/>
            </c:ext>
          </c:extLst>
        </c:ser>
        <c:ser>
          <c:idx val="5"/>
          <c:order val="5"/>
          <c:tx>
            <c:strRef>
              <c:f>Sheet1!$H$1</c:f>
              <c:strCache>
                <c:ptCount val="1"/>
                <c:pt idx="0">
                  <c:v>Spring 2025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Total Enrollment</c:v>
                </c:pt>
                <c:pt idx="1">
                  <c:v>EDD</c:v>
                </c:pt>
                <c:pt idx="2">
                  <c:v>EDS</c:v>
                </c:pt>
                <c:pt idx="3">
                  <c:v>MSE/CER INLD</c:v>
                </c:pt>
                <c:pt idx="4">
                  <c:v>ALT A </c:v>
                </c:pt>
                <c:pt idx="5">
                  <c:v>MSE ORLD</c:v>
                </c:pt>
              </c:strCache>
            </c:strRef>
          </c:cat>
          <c:val>
            <c:numRef>
              <c:f>Sheet1!$H$2:$H$8</c:f>
              <c:numCache>
                <c:formatCode>General</c:formatCode>
                <c:ptCount val="7"/>
                <c:pt idx="0">
                  <c:v>140</c:v>
                </c:pt>
                <c:pt idx="1">
                  <c:v>78</c:v>
                </c:pt>
                <c:pt idx="2">
                  <c:v>4</c:v>
                </c:pt>
                <c:pt idx="3">
                  <c:v>41</c:v>
                </c:pt>
                <c:pt idx="4">
                  <c:v>7</c:v>
                </c:pt>
                <c:pt idx="5">
                  <c:v>10</c:v>
                </c:pt>
              </c:numCache>
            </c:numRef>
          </c:val>
          <c:extLst>
            <c:ext xmlns:c16="http://schemas.microsoft.com/office/drawing/2014/chart" uri="{C3380CC4-5D6E-409C-BE32-E72D297353CC}">
              <c16:uniqueId val="{00000000-74BC-4181-8EE5-9181ED4812A2}"/>
            </c:ext>
          </c:extLst>
        </c:ser>
        <c:dLbls>
          <c:dLblPos val="outEnd"/>
          <c:showLegendKey val="0"/>
          <c:showVal val="1"/>
          <c:showCatName val="0"/>
          <c:showSerName val="0"/>
          <c:showPercent val="0"/>
          <c:showBubbleSize val="0"/>
        </c:dLbls>
        <c:gapWidth val="219"/>
        <c:overlap val="-27"/>
        <c:axId val="1359430223"/>
        <c:axId val="1359431055"/>
      </c:barChart>
      <c:catAx>
        <c:axId val="1359430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9431055"/>
        <c:crosses val="autoZero"/>
        <c:auto val="1"/>
        <c:lblAlgn val="ctr"/>
        <c:lblOffset val="100"/>
        <c:noMultiLvlLbl val="0"/>
      </c:catAx>
      <c:valAx>
        <c:axId val="1359431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9430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Five Year Enrollment History</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'OBSOE Five Year History'!$B$8</c:f>
              <c:strCache>
                <c:ptCount val="1"/>
                <c:pt idx="0">
                  <c:v>Five Year Enrollment History OBSOE</c:v>
                </c:pt>
              </c:strCache>
            </c:strRef>
          </c:tx>
          <c:spPr>
            <a:solidFill>
              <a:schemeClr val="accent1"/>
            </a:solidFill>
            <a:ln>
              <a:noFill/>
            </a:ln>
            <a:effectLst/>
            <a:sp3d/>
          </c:spPr>
          <c:invertIfNegative val="0"/>
          <c:cat>
            <c:strRef>
              <c:f>'OBSOE Five Year History'!$A$9:$A$13</c:f>
              <c:strCache>
                <c:ptCount val="5"/>
                <c:pt idx="0">
                  <c:v>Spring 2021</c:v>
                </c:pt>
                <c:pt idx="1">
                  <c:v>Spring 2022</c:v>
                </c:pt>
                <c:pt idx="2">
                  <c:v>Spring 2023</c:v>
                </c:pt>
                <c:pt idx="3">
                  <c:v>Spring 2024</c:v>
                </c:pt>
                <c:pt idx="4">
                  <c:v>Spring 2025</c:v>
                </c:pt>
              </c:strCache>
            </c:strRef>
          </c:cat>
          <c:val>
            <c:numRef>
              <c:f>'OBSOE Five Year History'!$B$9:$B$13</c:f>
              <c:numCache>
                <c:formatCode>General</c:formatCode>
                <c:ptCount val="5"/>
                <c:pt idx="0">
                  <c:v>286</c:v>
                </c:pt>
                <c:pt idx="1">
                  <c:v>300</c:v>
                </c:pt>
                <c:pt idx="2">
                  <c:v>296</c:v>
                </c:pt>
                <c:pt idx="3">
                  <c:v>300</c:v>
                </c:pt>
                <c:pt idx="4">
                  <c:v>348</c:v>
                </c:pt>
              </c:numCache>
            </c:numRef>
          </c:val>
          <c:extLst>
            <c:ext xmlns:c16="http://schemas.microsoft.com/office/drawing/2014/chart" uri="{C3380CC4-5D6E-409C-BE32-E72D297353CC}">
              <c16:uniqueId val="{00000000-CB03-4A4D-B74C-EB216B41C147}"/>
            </c:ext>
          </c:extLst>
        </c:ser>
        <c:dLbls>
          <c:showLegendKey val="0"/>
          <c:showVal val="0"/>
          <c:showCatName val="0"/>
          <c:showSerName val="0"/>
          <c:showPercent val="0"/>
          <c:showBubbleSize val="0"/>
        </c:dLbls>
        <c:gapWidth val="150"/>
        <c:shape val="box"/>
        <c:axId val="1407787871"/>
        <c:axId val="1407791231"/>
        <c:axId val="0"/>
      </c:bar3DChart>
      <c:catAx>
        <c:axId val="140778787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7791231"/>
        <c:crosses val="autoZero"/>
        <c:auto val="1"/>
        <c:lblAlgn val="ctr"/>
        <c:lblOffset val="100"/>
        <c:noMultiLvlLbl val="0"/>
      </c:catAx>
      <c:valAx>
        <c:axId val="1407791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0778787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Fall Teacher Education Enrollment Comparison</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5.7497662401574806E-2"/>
          <c:y val="0.10320711717475903"/>
          <c:w val="0.92687733759842517"/>
          <c:h val="0.76748654235442038"/>
        </c:manualLayout>
      </c:layout>
      <c:barChart>
        <c:barDir val="col"/>
        <c:grouping val="clustered"/>
        <c:varyColors val="0"/>
        <c:ser>
          <c:idx val="0"/>
          <c:order val="0"/>
          <c:tx>
            <c:strRef>
              <c:f>Sheet1!$B$1</c:f>
              <c:strCache>
                <c:ptCount val="1"/>
                <c:pt idx="0">
                  <c:v>2020</c:v>
                </c:pt>
              </c:strCache>
            </c:strRef>
          </c:tx>
          <c:spPr>
            <a:pattFill prst="narHorz">
              <a:fgClr>
                <a:schemeClr val="accent1">
                  <a:shade val="53000"/>
                </a:schemeClr>
              </a:fgClr>
              <a:bgClr>
                <a:schemeClr val="accent1">
                  <a:shade val="53000"/>
                  <a:lumMod val="20000"/>
                  <a:lumOff val="80000"/>
                </a:schemeClr>
              </a:bgClr>
            </a:pattFill>
            <a:ln>
              <a:noFill/>
            </a:ln>
            <a:effectLst>
              <a:innerShdw blurRad="114300">
                <a:schemeClr val="accent1">
                  <a:shade val="53000"/>
                </a:schemeClr>
              </a:inn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65-4055-A315-1BA4C746535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365-4055-A315-1BA4C7465355}"/>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365-4055-A315-1BA4C7465355}"/>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365-4055-A315-1BA4C74653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Sheet1!$B$2:$B$5</c:f>
              <c:numCache>
                <c:formatCode>General</c:formatCode>
                <c:ptCount val="4"/>
                <c:pt idx="0">
                  <c:v>170</c:v>
                </c:pt>
                <c:pt idx="1">
                  <c:v>99</c:v>
                </c:pt>
                <c:pt idx="2">
                  <c:v>34</c:v>
                </c:pt>
                <c:pt idx="3">
                  <c:v>37</c:v>
                </c:pt>
              </c:numCache>
            </c:numRef>
          </c:val>
          <c:extLst>
            <c:ext xmlns:c16="http://schemas.microsoft.com/office/drawing/2014/chart" uri="{C3380CC4-5D6E-409C-BE32-E72D297353CC}">
              <c16:uniqueId val="{00000000-A365-4055-A315-1BA4C7465355}"/>
            </c:ext>
          </c:extLst>
        </c:ser>
        <c:ser>
          <c:idx val="1"/>
          <c:order val="1"/>
          <c:tx>
            <c:strRef>
              <c:f>Sheet1!$C$1</c:f>
              <c:strCache>
                <c:ptCount val="1"/>
                <c:pt idx="0">
                  <c:v>2021</c:v>
                </c:pt>
              </c:strCache>
            </c:strRef>
          </c:tx>
          <c:spPr>
            <a:pattFill prst="narHorz">
              <a:fgClr>
                <a:schemeClr val="accent1">
                  <a:shade val="76000"/>
                </a:schemeClr>
              </a:fgClr>
              <a:bgClr>
                <a:schemeClr val="accent1">
                  <a:shade val="76000"/>
                  <a:lumMod val="20000"/>
                  <a:lumOff val="80000"/>
                </a:schemeClr>
              </a:bgClr>
            </a:pattFill>
            <a:ln>
              <a:noFill/>
            </a:ln>
            <a:effectLst>
              <a:innerShdw blurRad="114300">
                <a:schemeClr val="accent1">
                  <a:shade val="76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Sheet1!$C$2:$C$5</c:f>
              <c:numCache>
                <c:formatCode>General</c:formatCode>
                <c:ptCount val="4"/>
                <c:pt idx="0">
                  <c:v>177</c:v>
                </c:pt>
                <c:pt idx="1">
                  <c:v>111</c:v>
                </c:pt>
                <c:pt idx="2">
                  <c:v>30</c:v>
                </c:pt>
                <c:pt idx="3">
                  <c:v>36</c:v>
                </c:pt>
              </c:numCache>
            </c:numRef>
          </c:val>
          <c:extLst>
            <c:ext xmlns:c16="http://schemas.microsoft.com/office/drawing/2014/chart" uri="{C3380CC4-5D6E-409C-BE32-E72D297353CC}">
              <c16:uniqueId val="{00000001-A365-4055-A315-1BA4C7465355}"/>
            </c:ext>
          </c:extLst>
        </c:ser>
        <c:ser>
          <c:idx val="2"/>
          <c:order val="2"/>
          <c:tx>
            <c:strRef>
              <c:f>Sheet1!$D$1</c:f>
              <c:strCache>
                <c:ptCount val="1"/>
                <c:pt idx="0">
                  <c:v>2022</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Sheet1!$D$2:$D$5</c:f>
              <c:numCache>
                <c:formatCode>General</c:formatCode>
                <c:ptCount val="4"/>
                <c:pt idx="0">
                  <c:v>189</c:v>
                </c:pt>
                <c:pt idx="1">
                  <c:v>110</c:v>
                </c:pt>
                <c:pt idx="2">
                  <c:v>39</c:v>
                </c:pt>
                <c:pt idx="3">
                  <c:v>40</c:v>
                </c:pt>
              </c:numCache>
            </c:numRef>
          </c:val>
          <c:extLst>
            <c:ext xmlns:c16="http://schemas.microsoft.com/office/drawing/2014/chart" uri="{C3380CC4-5D6E-409C-BE32-E72D297353CC}">
              <c16:uniqueId val="{00000002-A365-4055-A315-1BA4C7465355}"/>
            </c:ext>
          </c:extLst>
        </c:ser>
        <c:ser>
          <c:idx val="3"/>
          <c:order val="3"/>
          <c:tx>
            <c:strRef>
              <c:f>Sheet1!$E$1</c:f>
              <c:strCache>
                <c:ptCount val="1"/>
                <c:pt idx="0">
                  <c:v>2023</c:v>
                </c:pt>
              </c:strCache>
            </c:strRef>
          </c:tx>
          <c:spPr>
            <a:pattFill prst="narHorz">
              <a:fgClr>
                <a:schemeClr val="accent1">
                  <a:tint val="77000"/>
                </a:schemeClr>
              </a:fgClr>
              <a:bgClr>
                <a:schemeClr val="accent1">
                  <a:tint val="77000"/>
                  <a:lumMod val="20000"/>
                  <a:lumOff val="80000"/>
                </a:schemeClr>
              </a:bgClr>
            </a:pattFill>
            <a:ln>
              <a:noFill/>
            </a:ln>
            <a:effectLst>
              <a:innerShdw blurRad="114300">
                <a:schemeClr val="accent1">
                  <a:tint val="77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Sheet1!$E$2:$E$5</c:f>
              <c:numCache>
                <c:formatCode>General</c:formatCode>
                <c:ptCount val="4"/>
                <c:pt idx="0">
                  <c:v>165</c:v>
                </c:pt>
                <c:pt idx="1">
                  <c:v>81</c:v>
                </c:pt>
                <c:pt idx="2">
                  <c:v>44</c:v>
                </c:pt>
                <c:pt idx="3">
                  <c:v>40</c:v>
                </c:pt>
              </c:numCache>
            </c:numRef>
          </c:val>
          <c:extLst>
            <c:ext xmlns:c16="http://schemas.microsoft.com/office/drawing/2014/chart" uri="{C3380CC4-5D6E-409C-BE32-E72D297353CC}">
              <c16:uniqueId val="{00000003-A365-4055-A315-1BA4C7465355}"/>
            </c:ext>
          </c:extLst>
        </c:ser>
        <c:ser>
          <c:idx val="4"/>
          <c:order val="4"/>
          <c:tx>
            <c:strRef>
              <c:f>Sheet1!$F$1</c:f>
              <c:strCache>
                <c:ptCount val="1"/>
                <c:pt idx="0">
                  <c:v>2024</c:v>
                </c:pt>
              </c:strCache>
            </c:strRef>
          </c:tx>
          <c:spPr>
            <a:pattFill prst="narHorz">
              <a:fgClr>
                <a:schemeClr val="accent1">
                  <a:tint val="54000"/>
                </a:schemeClr>
              </a:fgClr>
              <a:bgClr>
                <a:schemeClr val="accent1">
                  <a:tint val="54000"/>
                  <a:lumMod val="20000"/>
                  <a:lumOff val="80000"/>
                </a:schemeClr>
              </a:bgClr>
            </a:pattFill>
            <a:ln>
              <a:noFill/>
            </a:ln>
            <a:effectLst>
              <a:innerShdw blurRad="114300">
                <a:schemeClr val="accent1">
                  <a:tint val="54000"/>
                </a:schemeClr>
              </a:inn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365-4055-A315-1BA4C746535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65-4055-A315-1BA4C7465355}"/>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365-4055-A315-1BA4C7465355}"/>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65-4055-A315-1BA4C74653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Sheet1!$F$2:$F$5</c:f>
              <c:numCache>
                <c:formatCode>General</c:formatCode>
                <c:ptCount val="4"/>
                <c:pt idx="0">
                  <c:v>163</c:v>
                </c:pt>
                <c:pt idx="1">
                  <c:v>77</c:v>
                </c:pt>
                <c:pt idx="2">
                  <c:v>53</c:v>
                </c:pt>
                <c:pt idx="3">
                  <c:v>33</c:v>
                </c:pt>
              </c:numCache>
            </c:numRef>
          </c:val>
          <c:extLst>
            <c:ext xmlns:c16="http://schemas.microsoft.com/office/drawing/2014/chart" uri="{C3380CC4-5D6E-409C-BE32-E72D297353CC}">
              <c16:uniqueId val="{00000004-A365-4055-A315-1BA4C7465355}"/>
            </c:ext>
          </c:extLst>
        </c:ser>
        <c:dLbls>
          <c:showLegendKey val="0"/>
          <c:showVal val="0"/>
          <c:showCatName val="0"/>
          <c:showSerName val="0"/>
          <c:showPercent val="0"/>
          <c:showBubbleSize val="0"/>
        </c:dLbls>
        <c:gapWidth val="164"/>
        <c:overlap val="-22"/>
        <c:axId val="1082568047"/>
        <c:axId val="1082556527"/>
      </c:barChart>
      <c:catAx>
        <c:axId val="1082568047"/>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2556527"/>
        <c:crosses val="autoZero"/>
        <c:auto val="1"/>
        <c:lblAlgn val="ctr"/>
        <c:lblOffset val="100"/>
        <c:noMultiLvlLbl val="0"/>
      </c:catAx>
      <c:valAx>
        <c:axId val="108255652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256804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TE Spring Enrollment Comparative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gradFill rotWithShape="1">
              <a:gsLst>
                <a:gs pos="0">
                  <a:schemeClr val="accent1">
                    <a:tint val="54000"/>
                    <a:satMod val="103000"/>
                    <a:lumMod val="102000"/>
                    <a:tint val="94000"/>
                  </a:schemeClr>
                </a:gs>
                <a:gs pos="50000">
                  <a:schemeClr val="accent1">
                    <a:tint val="54000"/>
                    <a:satMod val="110000"/>
                    <a:lumMod val="100000"/>
                    <a:shade val="100000"/>
                  </a:schemeClr>
                </a:gs>
                <a:gs pos="100000">
                  <a:schemeClr val="accent1">
                    <a:tint val="54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Sheet1!$B$2:$B$5</c:f>
              <c:numCache>
                <c:formatCode>General</c:formatCode>
                <c:ptCount val="4"/>
                <c:pt idx="0">
                  <c:v>168</c:v>
                </c:pt>
                <c:pt idx="1">
                  <c:v>99</c:v>
                </c:pt>
                <c:pt idx="2">
                  <c:v>32</c:v>
                </c:pt>
                <c:pt idx="3">
                  <c:v>36</c:v>
                </c:pt>
              </c:numCache>
            </c:numRef>
          </c:val>
          <c:extLst>
            <c:ext xmlns:c16="http://schemas.microsoft.com/office/drawing/2014/chart" uri="{C3380CC4-5D6E-409C-BE32-E72D297353CC}">
              <c16:uniqueId val="{00000000-387F-4F2A-9E29-FE7CE307A0F4}"/>
            </c:ext>
          </c:extLst>
        </c:ser>
        <c:ser>
          <c:idx val="1"/>
          <c:order val="1"/>
          <c:tx>
            <c:strRef>
              <c:f>Sheet1!$C$1</c:f>
              <c:strCache>
                <c:ptCount val="1"/>
                <c:pt idx="0">
                  <c:v>2022</c:v>
                </c:pt>
              </c:strCache>
            </c:strRef>
          </c:tx>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Sheet1!$C$2:$C$5</c:f>
              <c:numCache>
                <c:formatCode>General</c:formatCode>
                <c:ptCount val="4"/>
                <c:pt idx="0">
                  <c:v>178</c:v>
                </c:pt>
                <c:pt idx="1">
                  <c:v>118</c:v>
                </c:pt>
                <c:pt idx="2">
                  <c:v>26</c:v>
                </c:pt>
                <c:pt idx="3">
                  <c:v>33</c:v>
                </c:pt>
              </c:numCache>
            </c:numRef>
          </c:val>
          <c:extLst>
            <c:ext xmlns:c16="http://schemas.microsoft.com/office/drawing/2014/chart" uri="{C3380CC4-5D6E-409C-BE32-E72D297353CC}">
              <c16:uniqueId val="{00000001-387F-4F2A-9E29-FE7CE307A0F4}"/>
            </c:ext>
          </c:extLst>
        </c:ser>
        <c:ser>
          <c:idx val="2"/>
          <c:order val="2"/>
          <c:tx>
            <c:strRef>
              <c:f>Sheet1!$D$1</c:f>
              <c:strCache>
                <c:ptCount val="1"/>
                <c:pt idx="0">
                  <c:v>2023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Sheet1!$D$2:$D$5</c:f>
              <c:numCache>
                <c:formatCode>General</c:formatCode>
                <c:ptCount val="4"/>
                <c:pt idx="0">
                  <c:v>173</c:v>
                </c:pt>
                <c:pt idx="1">
                  <c:v>102</c:v>
                </c:pt>
                <c:pt idx="2">
                  <c:v>35</c:v>
                </c:pt>
                <c:pt idx="3">
                  <c:v>35</c:v>
                </c:pt>
              </c:numCache>
            </c:numRef>
          </c:val>
          <c:extLst>
            <c:ext xmlns:c16="http://schemas.microsoft.com/office/drawing/2014/chart" uri="{C3380CC4-5D6E-409C-BE32-E72D297353CC}">
              <c16:uniqueId val="{00000002-387F-4F2A-9E29-FE7CE307A0F4}"/>
            </c:ext>
          </c:extLst>
        </c:ser>
        <c:ser>
          <c:idx val="3"/>
          <c:order val="3"/>
          <c:tx>
            <c:strRef>
              <c:f>Sheet1!$E$1</c:f>
              <c:strCache>
                <c:ptCount val="1"/>
                <c:pt idx="0">
                  <c:v>2024</c:v>
                </c:pt>
              </c:strCache>
            </c:strRef>
          </c:tx>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Sheet1!$E$2:$E$5</c:f>
              <c:numCache>
                <c:formatCode>General</c:formatCode>
                <c:ptCount val="4"/>
                <c:pt idx="0">
                  <c:v>154</c:v>
                </c:pt>
                <c:pt idx="1">
                  <c:v>78</c:v>
                </c:pt>
                <c:pt idx="2">
                  <c:v>42</c:v>
                </c:pt>
                <c:pt idx="3">
                  <c:v>34</c:v>
                </c:pt>
              </c:numCache>
            </c:numRef>
          </c:val>
          <c:extLst>
            <c:ext xmlns:c16="http://schemas.microsoft.com/office/drawing/2014/chart" uri="{C3380CC4-5D6E-409C-BE32-E72D297353CC}">
              <c16:uniqueId val="{00000003-387F-4F2A-9E29-FE7CE307A0F4}"/>
            </c:ext>
          </c:extLst>
        </c:ser>
        <c:ser>
          <c:idx val="4"/>
          <c:order val="4"/>
          <c:tx>
            <c:strRef>
              <c:f>Sheet1!$F$1</c:f>
              <c:strCache>
                <c:ptCount val="1"/>
                <c:pt idx="0">
                  <c:v>2025</c:v>
                </c:pt>
              </c:strCache>
            </c:strRef>
          </c:tx>
          <c:spPr>
            <a:gradFill rotWithShape="1">
              <a:gsLst>
                <a:gs pos="0">
                  <a:schemeClr val="accent1">
                    <a:shade val="53000"/>
                    <a:satMod val="103000"/>
                    <a:lumMod val="102000"/>
                    <a:tint val="94000"/>
                  </a:schemeClr>
                </a:gs>
                <a:gs pos="50000">
                  <a:schemeClr val="accent1">
                    <a:shade val="53000"/>
                    <a:satMod val="110000"/>
                    <a:lumMod val="100000"/>
                    <a:shade val="100000"/>
                  </a:schemeClr>
                </a:gs>
                <a:gs pos="100000">
                  <a:schemeClr val="accent1">
                    <a:shade val="53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Sheet1!$F$2:$F$5</c:f>
              <c:numCache>
                <c:formatCode>General</c:formatCode>
                <c:ptCount val="4"/>
                <c:pt idx="0">
                  <c:v>156</c:v>
                </c:pt>
                <c:pt idx="1">
                  <c:v>80</c:v>
                </c:pt>
                <c:pt idx="2">
                  <c:v>48</c:v>
                </c:pt>
                <c:pt idx="3">
                  <c:v>27</c:v>
                </c:pt>
              </c:numCache>
            </c:numRef>
          </c:val>
          <c:extLst>
            <c:ext xmlns:c16="http://schemas.microsoft.com/office/drawing/2014/chart" uri="{C3380CC4-5D6E-409C-BE32-E72D297353CC}">
              <c16:uniqueId val="{00000000-5F77-46C1-B0BC-F3B7CFE9EBB6}"/>
            </c:ext>
          </c:extLst>
        </c:ser>
        <c:dLbls>
          <c:dLblPos val="outEnd"/>
          <c:showLegendKey val="0"/>
          <c:showVal val="1"/>
          <c:showCatName val="0"/>
          <c:showSerName val="0"/>
          <c:showPercent val="0"/>
          <c:showBubbleSize val="0"/>
        </c:dLbls>
        <c:gapWidth val="100"/>
        <c:overlap val="-24"/>
        <c:axId val="1636221567"/>
        <c:axId val="1636222527"/>
      </c:barChart>
      <c:catAx>
        <c:axId val="163622156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36222527"/>
        <c:crosses val="autoZero"/>
        <c:auto val="1"/>
        <c:lblAlgn val="ctr"/>
        <c:lblOffset val="100"/>
        <c:noMultiLvlLbl val="0"/>
      </c:catAx>
      <c:valAx>
        <c:axId val="163622252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36221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Fall TE Enrollment Comparative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5.7497662401574806E-2"/>
          <c:y val="0.10320711717475903"/>
          <c:w val="0.92687733759842517"/>
          <c:h val="0.76748654235442038"/>
        </c:manualLayout>
      </c:layout>
      <c:barChart>
        <c:barDir val="col"/>
        <c:grouping val="clustered"/>
        <c:varyColors val="0"/>
        <c:ser>
          <c:idx val="0"/>
          <c:order val="0"/>
          <c:tx>
            <c:strRef>
              <c:f>Sheet1!$B$1</c:f>
              <c:strCache>
                <c:ptCount val="1"/>
                <c:pt idx="0">
                  <c:v>2021</c:v>
                </c:pt>
              </c:strCache>
            </c:strRef>
          </c:tx>
          <c:spPr>
            <a:gradFill rotWithShape="1">
              <a:gsLst>
                <a:gs pos="0">
                  <a:schemeClr val="accent1">
                    <a:shade val="53000"/>
                    <a:satMod val="103000"/>
                    <a:lumMod val="102000"/>
                    <a:tint val="94000"/>
                  </a:schemeClr>
                </a:gs>
                <a:gs pos="50000">
                  <a:schemeClr val="accent1">
                    <a:shade val="53000"/>
                    <a:satMod val="110000"/>
                    <a:lumMod val="100000"/>
                    <a:shade val="100000"/>
                  </a:schemeClr>
                </a:gs>
                <a:gs pos="100000">
                  <a:schemeClr val="accent1">
                    <a:shade val="53000"/>
                    <a:lumMod val="99000"/>
                    <a:satMod val="120000"/>
                    <a:shade val="78000"/>
                  </a:schemeClr>
                </a:gs>
              </a:gsLst>
              <a:lin ang="5400000" scaled="0"/>
            </a:gra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864-48F7-B154-A4A00BB9E33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64-48F7-B154-A4A00BB9E33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64-48F7-B154-A4A00BB9E33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64-48F7-B154-A4A00BB9E3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Sheet1!$B$2:$B$5</c:f>
              <c:numCache>
                <c:formatCode>General</c:formatCode>
                <c:ptCount val="4"/>
                <c:pt idx="0">
                  <c:v>177</c:v>
                </c:pt>
                <c:pt idx="1">
                  <c:v>111</c:v>
                </c:pt>
                <c:pt idx="2">
                  <c:v>30</c:v>
                </c:pt>
                <c:pt idx="3">
                  <c:v>36</c:v>
                </c:pt>
              </c:numCache>
            </c:numRef>
          </c:val>
          <c:extLst>
            <c:ext xmlns:c16="http://schemas.microsoft.com/office/drawing/2014/chart" uri="{C3380CC4-5D6E-409C-BE32-E72D297353CC}">
              <c16:uniqueId val="{00000004-F864-48F7-B154-A4A00BB9E331}"/>
            </c:ext>
          </c:extLst>
        </c:ser>
        <c:ser>
          <c:idx val="1"/>
          <c:order val="1"/>
          <c:tx>
            <c:strRef>
              <c:f>Sheet1!$C$1</c:f>
              <c:strCache>
                <c:ptCount val="1"/>
                <c:pt idx="0">
                  <c:v>2022</c:v>
                </c:pt>
              </c:strCache>
            </c:strRef>
          </c:tx>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Sheet1!$C$2:$C$5</c:f>
              <c:numCache>
                <c:formatCode>General</c:formatCode>
                <c:ptCount val="4"/>
                <c:pt idx="0">
                  <c:v>189</c:v>
                </c:pt>
                <c:pt idx="1">
                  <c:v>110</c:v>
                </c:pt>
                <c:pt idx="2">
                  <c:v>39</c:v>
                </c:pt>
                <c:pt idx="3">
                  <c:v>40</c:v>
                </c:pt>
              </c:numCache>
            </c:numRef>
          </c:val>
          <c:extLst>
            <c:ext xmlns:c16="http://schemas.microsoft.com/office/drawing/2014/chart" uri="{C3380CC4-5D6E-409C-BE32-E72D297353CC}">
              <c16:uniqueId val="{00000005-F864-48F7-B154-A4A00BB9E331}"/>
            </c:ext>
          </c:extLst>
        </c:ser>
        <c:ser>
          <c:idx val="2"/>
          <c:order val="2"/>
          <c:tx>
            <c:strRef>
              <c:f>Sheet1!$D$1</c:f>
              <c:strCache>
                <c:ptCount val="1"/>
                <c:pt idx="0">
                  <c:v>2023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Sheet1!$D$2:$D$5</c:f>
              <c:numCache>
                <c:formatCode>General</c:formatCode>
                <c:ptCount val="4"/>
                <c:pt idx="0">
                  <c:v>165</c:v>
                </c:pt>
                <c:pt idx="1">
                  <c:v>81</c:v>
                </c:pt>
                <c:pt idx="2">
                  <c:v>44</c:v>
                </c:pt>
                <c:pt idx="3">
                  <c:v>40</c:v>
                </c:pt>
              </c:numCache>
            </c:numRef>
          </c:val>
          <c:extLst>
            <c:ext xmlns:c16="http://schemas.microsoft.com/office/drawing/2014/chart" uri="{C3380CC4-5D6E-409C-BE32-E72D297353CC}">
              <c16:uniqueId val="{00000006-F864-48F7-B154-A4A00BB9E331}"/>
            </c:ext>
          </c:extLst>
        </c:ser>
        <c:ser>
          <c:idx val="3"/>
          <c:order val="3"/>
          <c:tx>
            <c:strRef>
              <c:f>Sheet1!$E$1</c:f>
              <c:strCache>
                <c:ptCount val="1"/>
                <c:pt idx="0">
                  <c:v>2024</c:v>
                </c:pt>
              </c:strCache>
            </c:strRef>
          </c:tx>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Sheet1!$E$2:$E$5</c:f>
              <c:numCache>
                <c:formatCode>General</c:formatCode>
                <c:ptCount val="4"/>
                <c:pt idx="0">
                  <c:v>163</c:v>
                </c:pt>
                <c:pt idx="1">
                  <c:v>77</c:v>
                </c:pt>
                <c:pt idx="2">
                  <c:v>53</c:v>
                </c:pt>
                <c:pt idx="3">
                  <c:v>33</c:v>
                </c:pt>
              </c:numCache>
            </c:numRef>
          </c:val>
          <c:extLst>
            <c:ext xmlns:c16="http://schemas.microsoft.com/office/drawing/2014/chart" uri="{C3380CC4-5D6E-409C-BE32-E72D297353CC}">
              <c16:uniqueId val="{00000007-F864-48F7-B154-A4A00BB9E331}"/>
            </c:ext>
          </c:extLst>
        </c:ser>
        <c:ser>
          <c:idx val="4"/>
          <c:order val="4"/>
          <c:tx>
            <c:strRef>
              <c:f>Sheet1!$F$1</c:f>
              <c:strCache>
                <c:ptCount val="1"/>
                <c:pt idx="0">
                  <c:v>2025</c:v>
                </c:pt>
              </c:strCache>
            </c:strRef>
          </c:tx>
          <c:spPr>
            <a:gradFill rotWithShape="1">
              <a:gsLst>
                <a:gs pos="0">
                  <a:schemeClr val="accent1">
                    <a:tint val="54000"/>
                    <a:satMod val="103000"/>
                    <a:lumMod val="102000"/>
                    <a:tint val="94000"/>
                  </a:schemeClr>
                </a:gs>
                <a:gs pos="50000">
                  <a:schemeClr val="accent1">
                    <a:tint val="54000"/>
                    <a:satMod val="110000"/>
                    <a:lumMod val="100000"/>
                    <a:shade val="100000"/>
                  </a:schemeClr>
                </a:gs>
                <a:gs pos="100000">
                  <a:schemeClr val="accent1">
                    <a:tint val="54000"/>
                    <a:lumMod val="99000"/>
                    <a:satMod val="120000"/>
                    <a:shade val="78000"/>
                  </a:schemeClr>
                </a:gs>
              </a:gsLst>
              <a:lin ang="5400000" scaled="0"/>
            </a:gra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4D-4C1D-8C8F-2B511263EEF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4D-4C1D-8C8F-2B511263EEFA}"/>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4D-4C1D-8C8F-2B511263EEFA}"/>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64D-4C1D-8C8F-2B511263EE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c:v>
                </c:pt>
                <c:pt idx="1">
                  <c:v>ESEC</c:v>
                </c:pt>
                <c:pt idx="2">
                  <c:v>ELMN</c:v>
                </c:pt>
                <c:pt idx="3">
                  <c:v>SEED</c:v>
                </c:pt>
              </c:strCache>
            </c:strRef>
          </c:cat>
          <c:val>
            <c:numRef>
              <c:f>Sheet1!$F$2:$F$5</c:f>
              <c:numCache>
                <c:formatCode>General</c:formatCode>
                <c:ptCount val="4"/>
                <c:pt idx="0">
                  <c:v>121</c:v>
                </c:pt>
                <c:pt idx="1">
                  <c:v>60</c:v>
                </c:pt>
                <c:pt idx="2">
                  <c:v>39</c:v>
                </c:pt>
                <c:pt idx="3">
                  <c:v>21</c:v>
                </c:pt>
              </c:numCache>
            </c:numRef>
          </c:val>
          <c:extLst>
            <c:ext xmlns:c16="http://schemas.microsoft.com/office/drawing/2014/chart" uri="{C3380CC4-5D6E-409C-BE32-E72D297353CC}">
              <c16:uniqueId val="{00000000-464D-4C1D-8C8F-2B511263EEFA}"/>
            </c:ext>
          </c:extLst>
        </c:ser>
        <c:dLbls>
          <c:showLegendKey val="0"/>
          <c:showVal val="0"/>
          <c:showCatName val="0"/>
          <c:showSerName val="0"/>
          <c:showPercent val="0"/>
          <c:showBubbleSize val="0"/>
        </c:dLbls>
        <c:gapWidth val="100"/>
        <c:overlap val="-24"/>
        <c:axId val="1082568047"/>
        <c:axId val="1082556527"/>
      </c:barChart>
      <c:catAx>
        <c:axId val="108256804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82556527"/>
        <c:crosses val="autoZero"/>
        <c:auto val="1"/>
        <c:lblAlgn val="ctr"/>
        <c:lblOffset val="100"/>
        <c:noMultiLvlLbl val="0"/>
      </c:catAx>
      <c:valAx>
        <c:axId val="108255652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82568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TE Spring Enrollment Comparative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gradFill rotWithShape="1">
              <a:gsLst>
                <a:gs pos="0">
                  <a:schemeClr val="accent1">
                    <a:tint val="54000"/>
                    <a:satMod val="103000"/>
                    <a:lumMod val="102000"/>
                    <a:tint val="94000"/>
                  </a:schemeClr>
                </a:gs>
                <a:gs pos="50000">
                  <a:schemeClr val="accent1">
                    <a:tint val="54000"/>
                    <a:satMod val="110000"/>
                    <a:lumMod val="100000"/>
                    <a:shade val="100000"/>
                  </a:schemeClr>
                </a:gs>
                <a:gs pos="100000">
                  <a:schemeClr val="accent1">
                    <a:tint val="54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Sheet1!$B$2:$B$5</c:f>
              <c:numCache>
                <c:formatCode>General</c:formatCode>
                <c:ptCount val="4"/>
                <c:pt idx="0">
                  <c:v>168</c:v>
                </c:pt>
                <c:pt idx="1">
                  <c:v>99</c:v>
                </c:pt>
                <c:pt idx="2">
                  <c:v>32</c:v>
                </c:pt>
                <c:pt idx="3">
                  <c:v>36</c:v>
                </c:pt>
              </c:numCache>
            </c:numRef>
          </c:val>
          <c:extLst>
            <c:ext xmlns:c16="http://schemas.microsoft.com/office/drawing/2014/chart" uri="{C3380CC4-5D6E-409C-BE32-E72D297353CC}">
              <c16:uniqueId val="{00000000-E2F2-4481-8D95-69AE67781BF0}"/>
            </c:ext>
          </c:extLst>
        </c:ser>
        <c:ser>
          <c:idx val="1"/>
          <c:order val="1"/>
          <c:tx>
            <c:strRef>
              <c:f>Sheet1!$C$1</c:f>
              <c:strCache>
                <c:ptCount val="1"/>
                <c:pt idx="0">
                  <c:v>2022</c:v>
                </c:pt>
              </c:strCache>
            </c:strRef>
          </c:tx>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Sheet1!$C$2:$C$5</c:f>
              <c:numCache>
                <c:formatCode>General</c:formatCode>
                <c:ptCount val="4"/>
                <c:pt idx="0">
                  <c:v>178</c:v>
                </c:pt>
                <c:pt idx="1">
                  <c:v>118</c:v>
                </c:pt>
                <c:pt idx="2">
                  <c:v>26</c:v>
                </c:pt>
                <c:pt idx="3">
                  <c:v>33</c:v>
                </c:pt>
              </c:numCache>
            </c:numRef>
          </c:val>
          <c:extLst>
            <c:ext xmlns:c16="http://schemas.microsoft.com/office/drawing/2014/chart" uri="{C3380CC4-5D6E-409C-BE32-E72D297353CC}">
              <c16:uniqueId val="{00000001-E2F2-4481-8D95-69AE67781BF0}"/>
            </c:ext>
          </c:extLst>
        </c:ser>
        <c:ser>
          <c:idx val="2"/>
          <c:order val="2"/>
          <c:tx>
            <c:strRef>
              <c:f>Sheet1!$D$1</c:f>
              <c:strCache>
                <c:ptCount val="1"/>
                <c:pt idx="0">
                  <c:v>2023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Sheet1!$D$2:$D$5</c:f>
              <c:numCache>
                <c:formatCode>General</c:formatCode>
                <c:ptCount val="4"/>
                <c:pt idx="0">
                  <c:v>173</c:v>
                </c:pt>
                <c:pt idx="1">
                  <c:v>102</c:v>
                </c:pt>
                <c:pt idx="2">
                  <c:v>35</c:v>
                </c:pt>
                <c:pt idx="3">
                  <c:v>35</c:v>
                </c:pt>
              </c:numCache>
            </c:numRef>
          </c:val>
          <c:extLst>
            <c:ext xmlns:c16="http://schemas.microsoft.com/office/drawing/2014/chart" uri="{C3380CC4-5D6E-409C-BE32-E72D297353CC}">
              <c16:uniqueId val="{00000002-E2F2-4481-8D95-69AE67781BF0}"/>
            </c:ext>
          </c:extLst>
        </c:ser>
        <c:ser>
          <c:idx val="3"/>
          <c:order val="3"/>
          <c:tx>
            <c:strRef>
              <c:f>Sheet1!$E$1</c:f>
              <c:strCache>
                <c:ptCount val="1"/>
                <c:pt idx="0">
                  <c:v>2024</c:v>
                </c:pt>
              </c:strCache>
            </c:strRef>
          </c:tx>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Sheet1!$E$2:$E$5</c:f>
              <c:numCache>
                <c:formatCode>General</c:formatCode>
                <c:ptCount val="4"/>
                <c:pt idx="0">
                  <c:v>154</c:v>
                </c:pt>
                <c:pt idx="1">
                  <c:v>78</c:v>
                </c:pt>
                <c:pt idx="2">
                  <c:v>42</c:v>
                </c:pt>
                <c:pt idx="3">
                  <c:v>34</c:v>
                </c:pt>
              </c:numCache>
            </c:numRef>
          </c:val>
          <c:extLst>
            <c:ext xmlns:c16="http://schemas.microsoft.com/office/drawing/2014/chart" uri="{C3380CC4-5D6E-409C-BE32-E72D297353CC}">
              <c16:uniqueId val="{00000003-E2F2-4481-8D95-69AE67781BF0}"/>
            </c:ext>
          </c:extLst>
        </c:ser>
        <c:ser>
          <c:idx val="4"/>
          <c:order val="4"/>
          <c:tx>
            <c:strRef>
              <c:f>Sheet1!$F$1</c:f>
              <c:strCache>
                <c:ptCount val="1"/>
                <c:pt idx="0">
                  <c:v>2025</c:v>
                </c:pt>
              </c:strCache>
            </c:strRef>
          </c:tx>
          <c:spPr>
            <a:gradFill rotWithShape="1">
              <a:gsLst>
                <a:gs pos="0">
                  <a:schemeClr val="accent1">
                    <a:shade val="53000"/>
                    <a:satMod val="103000"/>
                    <a:lumMod val="102000"/>
                    <a:tint val="94000"/>
                  </a:schemeClr>
                </a:gs>
                <a:gs pos="50000">
                  <a:schemeClr val="accent1">
                    <a:shade val="53000"/>
                    <a:satMod val="110000"/>
                    <a:lumMod val="100000"/>
                    <a:shade val="100000"/>
                  </a:schemeClr>
                </a:gs>
                <a:gs pos="100000">
                  <a:schemeClr val="accent1">
                    <a:shade val="53000"/>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TE </c:v>
                </c:pt>
                <c:pt idx="1">
                  <c:v>ESEC</c:v>
                </c:pt>
                <c:pt idx="2">
                  <c:v>ELMN</c:v>
                </c:pt>
                <c:pt idx="3">
                  <c:v>SEED</c:v>
                </c:pt>
              </c:strCache>
            </c:strRef>
          </c:cat>
          <c:val>
            <c:numRef>
              <c:f>Sheet1!$F$2:$F$5</c:f>
              <c:numCache>
                <c:formatCode>General</c:formatCode>
                <c:ptCount val="4"/>
                <c:pt idx="0">
                  <c:v>156</c:v>
                </c:pt>
                <c:pt idx="1">
                  <c:v>80</c:v>
                </c:pt>
                <c:pt idx="2">
                  <c:v>48</c:v>
                </c:pt>
                <c:pt idx="3">
                  <c:v>27</c:v>
                </c:pt>
              </c:numCache>
            </c:numRef>
          </c:val>
          <c:extLst>
            <c:ext xmlns:c16="http://schemas.microsoft.com/office/drawing/2014/chart" uri="{C3380CC4-5D6E-409C-BE32-E72D297353CC}">
              <c16:uniqueId val="{00000004-E2F2-4481-8D95-69AE67781BF0}"/>
            </c:ext>
          </c:extLst>
        </c:ser>
        <c:dLbls>
          <c:dLblPos val="outEnd"/>
          <c:showLegendKey val="0"/>
          <c:showVal val="1"/>
          <c:showCatName val="0"/>
          <c:showSerName val="0"/>
          <c:showPercent val="0"/>
          <c:showBubbleSize val="0"/>
        </c:dLbls>
        <c:gapWidth val="100"/>
        <c:overlap val="-24"/>
        <c:axId val="1636221567"/>
        <c:axId val="1636222527"/>
      </c:barChart>
      <c:catAx>
        <c:axId val="163622156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36222527"/>
        <c:crosses val="autoZero"/>
        <c:auto val="1"/>
        <c:lblAlgn val="ctr"/>
        <c:lblOffset val="100"/>
        <c:noMultiLvlLbl val="0"/>
      </c:catAx>
      <c:valAx>
        <c:axId val="1636222527"/>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36221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ESEC/ELMN</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B45-4640-9D33-7387E0946651}"/>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9B45-4640-9D33-7387E094665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123</c:v>
                </c:pt>
                <c:pt idx="1">
                  <c:v>5</c:v>
                </c:pt>
              </c:numCache>
            </c:numRef>
          </c:val>
          <c:extLst>
            <c:ext xmlns:c16="http://schemas.microsoft.com/office/drawing/2014/chart" uri="{C3380CC4-5D6E-409C-BE32-E72D297353CC}">
              <c16:uniqueId val="{00000000-7255-4A75-9336-AD29F993B47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SEED</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29EC-498B-A12D-8C73161F7B33}"/>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29EC-498B-A12D-8C73161F7B33}"/>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Female</c:v>
                </c:pt>
                <c:pt idx="1">
                  <c:v>Male</c:v>
                </c:pt>
              </c:strCache>
            </c:strRef>
          </c:cat>
          <c:val>
            <c:numRef>
              <c:f>Sheet1!$B$2:$B$3</c:f>
              <c:numCache>
                <c:formatCode>General</c:formatCode>
                <c:ptCount val="2"/>
                <c:pt idx="0">
                  <c:v>18</c:v>
                </c:pt>
                <c:pt idx="1">
                  <c:v>7</c:v>
                </c:pt>
              </c:numCache>
            </c:numRef>
          </c:val>
          <c:extLst>
            <c:ext xmlns:c16="http://schemas.microsoft.com/office/drawing/2014/chart" uri="{C3380CC4-5D6E-409C-BE32-E72D297353CC}">
              <c16:uniqueId val="{00000004-29EC-498B-A12D-8C73161F7B3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dirty="0"/>
              <a:t>ESEC</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Race</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C565-4014-93B7-C744F9E301B5}"/>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C565-4014-93B7-C744F9E301B5}"/>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C565-4014-93B7-C744F9E301B5}"/>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B0D4-43A9-A7FE-CBE5498B09EF}"/>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F2E1-49EB-8A1F-129559B0DA08}"/>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White</c:v>
                </c:pt>
                <c:pt idx="1">
                  <c:v>Black</c:v>
                </c:pt>
                <c:pt idx="2">
                  <c:v>Hispanic</c:v>
                </c:pt>
                <c:pt idx="3">
                  <c:v>Asian</c:v>
                </c:pt>
                <c:pt idx="4">
                  <c:v>Other</c:v>
                </c:pt>
              </c:strCache>
            </c:strRef>
          </c:cat>
          <c:val>
            <c:numRef>
              <c:f>Sheet1!$B$2:$B$6</c:f>
              <c:numCache>
                <c:formatCode>General</c:formatCode>
                <c:ptCount val="5"/>
                <c:pt idx="0">
                  <c:v>120</c:v>
                </c:pt>
                <c:pt idx="1">
                  <c:v>2</c:v>
                </c:pt>
                <c:pt idx="2">
                  <c:v>4</c:v>
                </c:pt>
                <c:pt idx="3">
                  <c:v>1</c:v>
                </c:pt>
                <c:pt idx="4">
                  <c:v>1</c:v>
                </c:pt>
              </c:numCache>
            </c:numRef>
          </c:val>
          <c:extLst>
            <c:ext xmlns:c16="http://schemas.microsoft.com/office/drawing/2014/chart" uri="{C3380CC4-5D6E-409C-BE32-E72D297353CC}">
              <c16:uniqueId val="{00000000-19AB-4DC5-8EA9-F1D84D67D0C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olorStr">
        <cx:f>States!$B$2:$B$81</cx:f>
        <cx:nf>States!$B$1</cx:nf>
        <cx:lvl ptCount="80" name="Country">
          <cx:pt idx="0">USA</cx:pt>
          <cx:pt idx="1">USA</cx:pt>
          <cx:pt idx="2">USA</cx:pt>
          <cx:pt idx="3">USA</cx:pt>
          <cx:pt idx="4">USA</cx:pt>
          <cx:pt idx="5">USA</cx:pt>
          <cx:pt idx="6">USA</cx:pt>
          <cx:pt idx="7">USA</cx:pt>
          <cx:pt idx="8">USA</cx:pt>
          <cx:pt idx="9">USA</cx:pt>
          <cx:pt idx="10">USA</cx:pt>
          <cx:pt idx="11">USA</cx:pt>
          <cx:pt idx="12">USA</cx:pt>
          <cx:pt idx="13">USA</cx:pt>
          <cx:pt idx="14">USA</cx:pt>
          <cx:pt idx="15">USA</cx:pt>
          <cx:pt idx="16">USA</cx:pt>
          <cx:pt idx="17">USA</cx:pt>
          <cx:pt idx="18">USA</cx:pt>
          <cx:pt idx="19">USA</cx:pt>
          <cx:pt idx="20">USA</cx:pt>
          <cx:pt idx="21">USA</cx:pt>
          <cx:pt idx="22">USA</cx:pt>
          <cx:pt idx="23">USA</cx:pt>
          <cx:pt idx="24">USA</cx:pt>
          <cx:pt idx="25">USA</cx:pt>
          <cx:pt idx="26">USA</cx:pt>
          <cx:pt idx="27">USA</cx:pt>
          <cx:pt idx="28">USA</cx:pt>
          <cx:pt idx="29">USA</cx:pt>
          <cx:pt idx="30">USA</cx:pt>
          <cx:pt idx="31">USA</cx:pt>
          <cx:pt idx="32">USA</cx:pt>
          <cx:pt idx="33">USA</cx:pt>
          <cx:pt idx="34">USA</cx:pt>
          <cx:pt idx="35">USA</cx:pt>
          <cx:pt idx="36">USA</cx:pt>
          <cx:pt idx="37">USA</cx:pt>
          <cx:pt idx="38">USA</cx:pt>
          <cx:pt idx="39">USA</cx:pt>
          <cx:pt idx="40">USA</cx:pt>
          <cx:pt idx="41">USA</cx:pt>
          <cx:pt idx="42">USA</cx:pt>
          <cx:pt idx="43">USA</cx:pt>
          <cx:pt idx="44">USA</cx:pt>
          <cx:pt idx="45">USA</cx:pt>
          <cx:pt idx="46">USA</cx:pt>
          <cx:pt idx="47">USA</cx:pt>
          <cx:pt idx="48">USA</cx:pt>
          <cx:pt idx="49">USA</cx:pt>
          <cx:pt idx="50">USA</cx:pt>
          <cx:pt idx="51">USA</cx:pt>
          <cx:pt idx="52">USA</cx:pt>
          <cx:pt idx="53">USA</cx:pt>
          <cx:pt idx="54">USA</cx:pt>
          <cx:pt idx="55">USA</cx:pt>
          <cx:pt idx="56">USA</cx:pt>
          <cx:pt idx="57">USA</cx:pt>
          <cx:pt idx="58">USA</cx:pt>
          <cx:pt idx="59">USA</cx:pt>
          <cx:pt idx="60">USA</cx:pt>
          <cx:pt idx="61">USA</cx:pt>
          <cx:pt idx="62">USA</cx:pt>
          <cx:pt idx="63">USA</cx:pt>
          <cx:pt idx="64">USA</cx:pt>
          <cx:pt idx="65">USA</cx:pt>
          <cx:pt idx="66">USA</cx:pt>
          <cx:pt idx="67">USA</cx:pt>
          <cx:pt idx="68">USA</cx:pt>
          <cx:pt idx="69">USA</cx:pt>
          <cx:pt idx="70">USA</cx:pt>
          <cx:pt idx="71">USA</cx:pt>
          <cx:pt idx="72">USA</cx:pt>
          <cx:pt idx="73">USA</cx:pt>
          <cx:pt idx="74">USA</cx:pt>
          <cx:pt idx="75">USA</cx:pt>
          <cx:pt idx="76">USA</cx:pt>
          <cx:pt idx="77">USA</cx:pt>
          <cx:pt idx="78">USA</cx:pt>
          <cx:pt idx="79">USA</cx:pt>
        </cx:lvl>
      </cx:strDim>
      <cx:strDim type="cat">
        <cx:f>States!$A$2:$A$81</cx:f>
        <cx:nf>States!$A$1</cx:nf>
        <cx:lvl ptCount="80" name="Active Region">
          <cx:pt idx="0">Alabama</cx:pt>
          <cx:pt idx="1">Alabama</cx:pt>
          <cx:pt idx="2">Alabama</cx:pt>
          <cx:pt idx="3">Alabama</cx:pt>
          <cx:pt idx="4">Alabama</cx:pt>
          <cx:pt idx="5">Alabama</cx:pt>
          <cx:pt idx="6">Alabama</cx:pt>
          <cx:pt idx="7">Alabama</cx:pt>
          <cx:pt idx="8">Alabama</cx:pt>
          <cx:pt idx="9">Alabama</cx:pt>
          <cx:pt idx="10">Alabama</cx:pt>
          <cx:pt idx="11">Alabama</cx:pt>
          <cx:pt idx="12">Alabama</cx:pt>
          <cx:pt idx="13">Alabama</cx:pt>
          <cx:pt idx="14">Alabama</cx:pt>
          <cx:pt idx="15">Alabama</cx:pt>
          <cx:pt idx="16">Alabama</cx:pt>
          <cx:pt idx="17">Alabama</cx:pt>
          <cx:pt idx="18">Alabama</cx:pt>
          <cx:pt idx="19">Alabama</cx:pt>
          <cx:pt idx="20">Alabama</cx:pt>
          <cx:pt idx="21">Alabama</cx:pt>
          <cx:pt idx="22">Alabama</cx:pt>
          <cx:pt idx="23">Alabama</cx:pt>
          <cx:pt idx="24">Arkansas</cx:pt>
          <cx:pt idx="25">California</cx:pt>
          <cx:pt idx="26">California</cx:pt>
          <cx:pt idx="27">California</cx:pt>
          <cx:pt idx="28">Colorado</cx:pt>
          <cx:pt idx="29">Florida</cx:pt>
          <cx:pt idx="30">Florida</cx:pt>
          <cx:pt idx="31">Florida</cx:pt>
          <cx:pt idx="32">Florida</cx:pt>
          <cx:pt idx="33">Florida</cx:pt>
          <cx:pt idx="34">Florida</cx:pt>
          <cx:pt idx="35">Florida</cx:pt>
          <cx:pt idx="36">Florida</cx:pt>
          <cx:pt idx="37">Georgia</cx:pt>
          <cx:pt idx="38">Georgia</cx:pt>
          <cx:pt idx="39">Georgia</cx:pt>
          <cx:pt idx="40">Georgia</cx:pt>
          <cx:pt idx="41">Georgia</cx:pt>
          <cx:pt idx="42">Georgia</cx:pt>
          <cx:pt idx="43">Georgia</cx:pt>
          <cx:pt idx="44">Georgia</cx:pt>
          <cx:pt idx="45">Georgia</cx:pt>
          <cx:pt idx="46">Georgia</cx:pt>
          <cx:pt idx="47">Georgia</cx:pt>
          <cx:pt idx="48">Georgia</cx:pt>
          <cx:pt idx="49">Georgia</cx:pt>
          <cx:pt idx="50">Georgia</cx:pt>
          <cx:pt idx="51">Kentucky</cx:pt>
          <cx:pt idx="52">Mississippi</cx:pt>
          <cx:pt idx="53">Mississippi</cx:pt>
          <cx:pt idx="54">Mississippi</cx:pt>
          <cx:pt idx="55">North Carolina</cx:pt>
          <cx:pt idx="56">North Carolina</cx:pt>
          <cx:pt idx="57">North Carolina</cx:pt>
          <cx:pt idx="58">Ohio</cx:pt>
          <cx:pt idx="59">Ohio</cx:pt>
          <cx:pt idx="60">South Carolina</cx:pt>
          <cx:pt idx="61">South Carolina</cx:pt>
          <cx:pt idx="62">Tennessee</cx:pt>
          <cx:pt idx="63">Tennessee</cx:pt>
          <cx:pt idx="64">Tennessee</cx:pt>
          <cx:pt idx="65">Tennessee</cx:pt>
          <cx:pt idx="66">Tennessee</cx:pt>
          <cx:pt idx="67">Tennessee</cx:pt>
          <cx:pt idx="68">Tennessee</cx:pt>
          <cx:pt idx="69">Tennessee</cx:pt>
          <cx:pt idx="70">Tennessee</cx:pt>
          <cx:pt idx="71">Texas</cx:pt>
          <cx:pt idx="72">Texas</cx:pt>
          <cx:pt idx="73">Texas</cx:pt>
          <cx:pt idx="74">Texas</cx:pt>
          <cx:pt idx="75">Texas</cx:pt>
          <cx:pt idx="76">Texas</cx:pt>
          <cx:pt idx="77">Texas</cx:pt>
          <cx:pt idx="78">Texas</cx:pt>
          <cx:pt idx="79">Texas</cx:pt>
        </cx:lvl>
      </cx:strDim>
    </cx:data>
  </cx:chartData>
  <cx:chart>
    <cx:title pos="t" align="ctr" overlay="0">
      <cx:tx>
        <cx:txData>
          <cx:v>Geographical Regions for OBSOE</cx:v>
        </cx:txData>
      </cx:tx>
      <cx:txPr>
        <a:bodyPr spcFirstLastPara="1" vertOverflow="ellipsis" horzOverflow="overflow" wrap="square" lIns="0" tIns="0" rIns="0" bIns="0" anchor="ctr" anchorCtr="1"/>
        <a:lstStyle/>
        <a:p>
          <a:pPr algn="ctr" rtl="0">
            <a:defRPr/>
          </a:pPr>
          <a:r>
            <a:rPr lang="en-US" sz="2400" b="0" i="0" u="none" strike="noStrike" baseline="0" dirty="0">
              <a:solidFill>
                <a:sysClr val="windowText" lastClr="000000">
                  <a:lumMod val="65000"/>
                  <a:lumOff val="35000"/>
                </a:sysClr>
              </a:solidFill>
              <a:latin typeface="Aptos Narrow" panose="02110004020202020204"/>
            </a:rPr>
            <a:t>Geographical Regions for OBSOE</a:t>
          </a:r>
        </a:p>
      </cx:txPr>
    </cx:title>
    <cx:plotArea>
      <cx:plotAreaRegion>
        <cx:series layoutId="regionMap" uniqueId="{C3D75B1B-6D50-4FF3-9CCC-98E700B5555D}">
          <cx:tx>
            <cx:txData>
              <cx:f>States!$B$1</cx:f>
              <cx:v>Country</cx:v>
            </cx:txData>
          </cx:tx>
          <cx:dataId val="0"/>
          <cx:layoutPr>
            <cx:geography cultureLanguage="en-US" cultureRegion="US" attribution="Powered by Bing">
              <cx:geoCache provider="{E9337A44-BEBE-4D9F-B70C-5C5E7DAFC167}">
                <cx:binary>1Htpb9zGtu1fCfz5Ual5ODi5wCVbrcmWB9l+ib8QsqxwZpHFmb/+LqrlxOo4dg5uHh4iGG50N8mq
2uPaa+/+9938r7vy/tb/MFdl3f3rbv7pWdr3zb9+/LG7S++r2+6kyu6869yv/cmdq350v/6a3d3/
+MnfTlmd/MgIFT/epbe+v5+f/de/8bTk3j13d7d95urXw71f3tx3Q9l33/juq1/9cPupyupd1vU+
u+vpT8/+2xe3dXfbPfvhvu6zfnm7NPc/PXty1bMffjx+1h/W/aHE1vrhE+7l4sRYawin0j78mWc/
lK5OHr8OLDsR3FIppSEPf/Lz2te3Fe7/Kzt62M/tp0/+vutwpIfXL+98sn988ebZD3duqPtNbglE
+NOzd3XW33/64aa/7e9x+Kxz0eGCyG2HeHfzcOofn0r+v/599AHkcPTJF8o5Ftr3vvqjbsrbj7fV
7Wfx/A2qYSdaKcEUsQfR86eqMerECMI5I+ygOvt57UfVfH9Df6KZzzceK+b5P0Ix37adLx3nyZX/
qePYE0m41ILrr2rH2hNCDVfcioN2xFPtHJn0n2/r6zo6uv3JSf4Z/hLdltmvztfZ3+ky+oRJoZSl
jy5Dn7oMpfZEUc00FfSgladK+Wt7+rpGvrz3yHGi//5HOM6TXSPbvMi6bvvXNNlnMf09UY0Ro81j
vrGIWl8mHAMNScWIYOzgV+rz2oeo9hc39XUdPbn5yXFxWiSRf6Abnd07n/ytPsROlDDMCEsPCjjy
IcNPhEDUE+QRESAtHaLXQUF/YUNfV85vNx4p5uyf6T2RK52//eQ+S+dvcB1zAqgmJXzjq5qhRJ5I
obek83nRg0r+yla+rpPf7zxSSvTyH+kte+gk+3T7WTz/e50wcyKtlJTx4zgG4Gw0F8zw3/DBl27y
F3bydZX8duORRvb/DHT2ZNdIMlcQynBXLH+fSrg+kUxzJtRRLWPkCTNaU0Ye8fKRm/yVrXxdJ7/f
+eR4ON0v/0g3uXa+T3+Ibr0rs/pv9BaOAMUt15I/qkA/Tf7anlAjuVFKfTX5//V9fV1Px/cfaes6
+kdq62Wa/Y1ZRpATgXqfC/v1wsagLCWWS8MeITQC35eB7Xu7+bpmDncd6ePl+T9SHzdu+H/jPfzE
EtSTjD4iM8SvJ9CZgMsBLKMocx7+jqDzX9/X13V0fP+Rtm7+md7z9r6uQUzd33824/89KECYMwKk
DDGPEJkdKUqdcLElKPEY5o4S0V/a0td19MWtR+p5e/2PdKa39/PfynfSE6G4EXCSr2Jo0DYclJrV
+pFUA4b4Mrp9dzt/ppaHUxyr5Of/Pyr5cxb0N6p4d9vfnj5wzF8Qod/+9uHkYL6Pbn0U31e96iDZ
i08/PdOKI1r9Rl1vz3gi998LkeN77m+7/qdnASXshAgOMltyRTkzKFun+8evwMVJOJukwlgmNXRa
bwjnp2eCgqVjXFpFLRVEMdDb3Ra+wYwrVFuUWaM0sqGmxP7G7b9y5ZK4+jdxPL7/oR6qVy6r+w4P
Js9+aA6XbceTG+NhNKKyNlhOWIE9NHe3b9A/wNX0/5AqbUgcrMGV6eM2t3uEcLMMP/vRitpf5qTS
WRsW1pg0P9NdrzL5nNuymk6Tygqp+1C6RTTJpbCxKfiLOmCcqCUM+jQheROa0mfd2VDk/RyfFSaT
WfZcJtPYpuGKT+PhPG5XrPWOyHFq1yRMhmqY0+d0rOSyFuFkdBCmJpiiYFSmri5BAPAhKvhUZkvY
xvFIfmG1j/vIqd43y03erpTyUyOSSb826Tyk9mWW9adTb0VchpVhQRXJoeZ1WA5+DZZQL0FcRIl0
rWnCLwn9J+K+c83isyR97Kb89va/3roK/x4Y/t8/3Joxv7978bmL882rwENsZXN3fNHmNb896/de
wmaqvzUWjmz/0Pf5E8f45pdPvObuy27I53i0mRUTYJX/3GmOSOLfPefhvkfHUbBzzbmCW3AQp3CC
z44DovQElS3SGOAeaFXzu99oegIr1mAa4GhfOA0FRcGZhPFSkKwWTOt/4jQcefALp9lW3Iq1zZ21
shyk1FOnKWnuazoV8t7QuB/sKWtEE5QRacZsfS/l0BS3IvCy29ft0i1i17NZpnMUuJh8TGov6iBy
bC70pU3lMuwKG9Tt+WSrsntRyqqBUbpils1HWfT57HaBUmXOo0RrQe/17JbhTZnOurw1RjbxHa94
q64TlbUNDyuaddiKaKSvXqaU9FO9S0rpiyZ0k6yq51QvLbacVBVdrljF6/zXoBsd7vlCpV+JLCiZ
nsjIEsuERXizG+8N4vSpjDStsiFVqbmPJ1fn7XlfiVKcl2LsvD5fu6TPpmjNGpDxJYkzFu+/vTwF
lnm6vtZ8q7a54dAUNvN0/TXnplNEZZ9yWvAii3rHJU9Da1nQ5ns/T4nvdz7tE5GGgQjWpn41Cb50
LKJiVRO/7FVad0XoXMs9vbbStPju25uECX+5R40uGRcGJqQoaE2Y5dM9zmkWsNTz4JMK/EjYLll1
ott9aUTPSVj7XqkPhSRxf/HtdY90s62LUK8Zk+jRGX68bjMsTruAm0/JAptT4Uiasvs5FTGrk3DK
syF7WcdoRfdhmjrG1CEsHtqcXzENVGJHx9YAOiBzkSEMgw89PXYixywgc8o/BbrULY/kRJS8hSMF
/YVbM11eZwF19AUv2mW4KTpC1jTs0qyEUL4tCKTRpzuRDKQymsgbt88kP1IA0hnJl6KO72K71tKf
ubap4uU0iKvOLmeL8TO08u0l/3h4pNwt6Rv0T1E1bQn5i4Sb6jQu84X4T0JN8PL9QtVKi73009CJ
08zEQn3wA6Tehp3SWn1wZBm9PR0zR5rpO4ZAjyKZJtICnTw4KjAKN0e7SeyaS9v0wcc087oKzmfk
bThENbsUze5hysUqoqzqFtaEs2Ucu5IZSYebqlH5EtUB9fWNrdLK17tWOs/eVGNWdx+/LbMtnv4O
UoRGxiZCECGpRgzn6iiWDFNsPGnX+ePsew8jIENBICwyT1wG4ez5GNw0rGg3p+knt71kTTL8p8Ki
VGmgdKKsEVwgtD1VnWlZ1y+dch/rUgaI4Tmi1zqF40L6RV7xWCLud8mAYYkqlzUiqm8qT+W5CfJg
LMI2RbTdIv+S4q46W8vxSsxF46rvhBV6bGMotLnSTAHUQcNqIxy/tLGZT3Vj65V/7GKmguo077um
HF61a581dTS1S4vNBboa8Z1b2sotO1OsS3AzNU180Vlf5klUrStZrqq0rfs4rC1RAFmDJEH5RlU2
WasI3POMkMiCfKH1JVltiacWWTy17XfclAIkPzEApqixyipCuVQgto8iBiyzbsd6bD5o6WQuo4YY
CVOM48FaH9FVBwjt8XKInuUg8N3wEE4aGht8NU89V+1+mPj3HVocR3EGtGHhSBSIfQskR2ZRzEVX
xalrPjQeXtSe8q4w4gWjKV+ueDcsEIeNx3J9X6XzsuhwSP3UphEC/qTeJO0aB+e+Evn63gdDp65N
pjaAMIuxKu1ZMchNPa7jFia0jFqObxqfF+v7tVTFVISkLLeklUH6GwqubYoPObDq+t5U8wzdcZkv
eOlWkvRm18iOd3ulh013xZxkABjtw/LWJMEyhcbNOR7hAB6w8yyoN2zQN7IqbudO1W2zt6On443g
bu2fe1/EPizLyrMqCpK4ms8TgeT6S23qWLwfyUhhZNokwBljWztAlG/HhuMQDulrAvbccKGV5PTI
NHi81Am1TflhpVXnk3BmRDddOLnclRd8aCcEim+veByNmEYsYhR5mwrk7uMVO0+6dKr49Atfh80Y
p0Fs4Y91ukDyVmMr1Yc45yuMcGJD3yUvNAIL7PTb29jg7BOn4BjDYRqJS2LURgAlP/XylY9DG1hV
va9EXfU87N0gg3vXpi2iUVp0NT31sXbZq7EzCSJOk0qXnCamZ6ML0ZCYyjHsWdJelbFRNzP3pVnC
bqJqfNObgGRRK9fZXcGISBrmRMRZE4pY0c3ZU9Rrb9yYAl1cxHnRb54/CslfMuT7Zgl54fk8nn37
xMdxzXAkKMANnHprJqImeHriQsVpPbWdfjcONQGIld4zgNgRZdwUCoAscZ7SaYbZzoXleEn6B2Qb
qGYzaT7kE4tv4lltJs3abK38edYwvoXIdu0I3bfl2HTZ2SqXAl4XT9WGqeliKninpi3c6NtHYkeR
zQABofJmiGrQIMifo1Dd8rpaXV6zd6ZPOXyrb5JtA33Ah811H/wYbdcFe4vTeXNxxMotpPimRaIJ
UgoYT2e5feTaoituS5trcZ5N5SaHdpmcuo7bGVdlKd+OuCSV6vZFoD3fN8aPvIsW5Asc9ztHO0KZ
OJqlaDRSuAqRAnjvqbb6uaC6HNzyjifjFql638K01nLN3F1PTMHqcOldu77XrN7yYxU4CoXMqiqT
5XStFO2TveXBML0DSvUQx6RzDuvj44poUmeBhYmJqWy26DYgbJ5nrJkQ1nogEiyY9THBO9RYFKKo
EgFR9L1Ogz6S5ZDDJVLLcrw7yGcLhQW6Tr8Vtq8OGOVLfuXIRw3gAtCVZtKg7CR/gLp0WoVaVBu8
HSvtEB0O8JalZh6LCJVlmtTfCwtH6WhbUnAAe4K0RBRQ01Oxk9wBQjazftsNFBbSL30Pg0Luh3xE
3ggnT+MpcHMXqpIvEHg5xjUgC4IepDT5uexfadWZON/HvTAIBnDI8Y0H5Y8MUAVw/H6ukage1Za0
Uw1RzqWp4Svwok0dSTFvigjyjOLFLrkd3xBXOexEFgVyU6H6rU79trSF5TjcF0gRh9+SAIIExSjV
HysqwMEuSMi8vE3TRZVx2A8Fb6J4InF+rdgq/HLapl41JrSM2TwNvW+z9pKUA59l2ADtBFc+qQLx
Iq5SzaN2cnNyR7KSnE/xINSu0LUrP4m8XP2byqkKs7grLaeXYqRkXncmr61sohb4sRv20yTNeO3b
NJ5dqCpS0eeceGp3de0tjfK5H3wcutm0ax6m9ejFHCVzMcIZxtVPSxnOgcxFvreMDuJGlf0ikojM
dJiGs8ZOKY2B3+Kkv+hTDWQW6bWc1hVlLUyxuZiLJR7CtmtytR+tTvhOVsG8vp2UY9n7QZRJvOOi
ZzRaUJ+6JVRJ39mdzdi0EWJlcq4Z73etI9N6FduakDM60ZTtk6AzKTltCleJd4sckyJ4Zx2Z57dz
P/P+RdD1dfAGGUMPn6RXyr9b9ZjULmyco2n32s5rWZzFGdiN/eqEqVxoC8dZGmm/dq35SKvc1J9S
1rhx3sFUlvbeDv00kagop47m531ct9LsUAfIUp3FVVCoa0t1UBRno2pYV6b3qal5DynPlBsvXqzc
jTDplfquSV9zRXpFTutaNI2+GGycpeXzWs5Fm5zmY9JP4/NJxkmW7WNRTYN8E9eMtxcqF2li9rAV
xYuwGVeCtF52JptsmARCtf0ujf2aLxdT0gVpdjZlFbJNVNhJIMCOTTbIn10wKNldwDimII4mDthC
r4cGqMuG/cLNrF6WTGu89IcPgywr8R26nwLLra4T7cd1aC0bL3Plm4Sd0zkItI6WXBaDPpvrnFZl
KMW45UUigwzHSbhEUrmd4wWDvVEuUyuTl8vUTI1+lcdBPpV7XfCANRfFsFgzvlQ5l5kNW2s3TkL7
XqbFe53EYIuvhCg7SCpYWoTsF4jabSqvAh57XT6nWZvR8lWeT7mJT6ccgSA5dRnl2DtC1ralZQxK
wk5Jki5ZuyNNkXuzq3sSyPpnlrAa61V5ae27ITFtG3nUwZAsM0OGDBJRlW4Pwf4BWcK2tRumF2mH
00dNSmuu9nk6bRLjZV/gxXVpH9zUld5Cvhj7xOjITr2DAaw18MZZb32F65rDUdNerhBfm2v8IZd0
MVYrU4ois6bZph7aiJTJ/0vLeZNzLWwOLikYAg9VBHVhUnHftiho2r3PMiCtaDJ00W2UmVQOATQo
hnZ43+f1kNWQV5Cu7iwdVkHnFybX25YzaLpZbxQsCytwfNV+jIN5MzDlMR0/XsolwGelrTbRjCPF
pUixpp2wh7HusGz0eB7vOW8/gnBL8ZmcG6duCiliyyMxWRBAYaNTClk8Wk+8dhaP1HmwHS7ulwdh
DLAaHz1iXCtXub3jnSxecJL54OZR1MHh8s9CPlwHpoAVLzRrKmyA1kE6fiwy1WT+LKv5gkO3bMVP
IMKE8SQjNyjAE2dDeVCUW8cepobKe/DJRU3tEsuQFum4qJe2GhykNLKqxCWsAcfmI9Ac8WjDgiwb
6E0qyfBhqRPSfrQHCboGHoS4djhTyjLUaFHjajXR82UwW3VODqo9mIeKixLyUSLDHadSl9vhZ7Wk
sNOE+m2ZVKQKHy6uJTp9twaZGPpLnJRv4j0Y0josA3aJQ25PoZnvcB8muTmsq+vTbesHgQbrtOKN
K7kT+jQgsi7yixX9o7k5SwgYLXI6ZYODT9s82ZiPboJ+s1Gz9iNVSQ3z6SQQKw7vR4Ddlx247O2B
bNxexJgYvJQ12dyhWuW2/3pQSTq9G8qkTLJ9nRg8N205Tfh50S2a9lf8YCtZ3tlenz2K3Oajx3bm
jBd4CDKAw+J5kxXI8yNtV0XeAbnlZtw1bdDXWUS6JMbiMk8xgr3rywbcZgnCAJQN1JQOF9olmzsP
yK/4rFgGlZt9AbA4L5fcduXsznvhSFVFpRVlNYZxl4A2RBttwPVp33Z4AWiU5XXVDvh/qSaQaJJM
FFRRCy6/vB6LPgYpMPkcq9M0ceN7VcczqoB4WTfbnyxCeb6fecsQYYxPy8GclhVSbHU6B3Vsuwtp
karmX4iac8SbpHSuKM4f6eS8L1Of74e0RL17t4hOcH7e5CnEccYffKZ1poTAungq4vU9T42b+nct
n9JJnfeHo8826SAi3sxrgRMVydTJU7USiijXe7GJj87NZjXgqzYTP/CnpismSIAObDtvn2UMLx4G
juvbDFRoEGblCl4Z8xxFbUNQFouqXvCGelyhFrrVsKMcOtjVgWRZqSx9vB/q1sfsIkG/Ds9YD9Rb
jLIcrGErRQG+NKYFSt+qQu1UR30JYkJeVYXa/KkXUwYSPilMj1DJVbwg53ULIk2+R623CW/I+EYV
sMEU4OLzsk5wu19KnPKXCfAsDi6nuPM+u7Y830hKNyDdvdBFzFX/WoDGWuLTOc6DJd2rqZFltwN1
QZUINUgg9UEknKIkRzK0UP4aiBWnUnW1pY1Kxpu5eebRz90dJJn3Dkw0z0jGx8tplVWsXxfrMAU3
HmAarMLatFZ9QLyFfQVTs0ICuSDbGeKmDhD8UV5uLFWZAa8CWdvKTc0HZZe0pR/FXKryWqm2WeK9
YK7rg1+njOZzfIqMxksZdiX47yAyJdX+PRjJqejfkqTNkySK5cLT+c2kgW3aT3bMxpb90sUG1MSZ
L4axslHA1q54v4qBCRcOyA4zin1KHTCl1tIOdICVV7ll0YgPAz2GekJnat49nuSgy7bJQRBHaEQv
27Eewk1Zjlv8s0uyRROg/815s67arqgf2Ps4Z9tnkpIAVyzJsl0Yc7AT1Skq9623kZVxA1dOgBbj
67VfaHOaw1E3r7TV9s2jyQJTIhJZiWYPWgAPfPgWToMk8vPiuQ4p88S8GlKdTC6cSA32XCxrbNnF
1NablyfButGBHfpEeBGAZf1FuxLYtyDoP1yDt9x2XmToNH54XEh6i5TWwlSCm0PFVmf5qoswr5tB
vC4OAas4EI2toRsZHZTtRkJ2XnkhdlVStS4O01YNwc2QyQZn7id08cbLjCUbjEvFjDX0WG7bGh4c
LnAF8kgYy2Fz8oZtbcZdPc2bTep4ZUUWyrSrq+o0zUt44/4gEPDAW9ArDH70g/De0SC/ShkvtfkO
8XVU0IPLQXyABTMEN0X/QCunPSZYwFezm9Q5hV3rJJnhDZNDmG0DsXlQOYJ4ScMxa7e9f6e6e1rb
bcvjd2dKkm2wGesfFbZ+mF0wdRpU1SE05uCAsQvUAfCkby91RKDDmwimDLEWKCv8r7ay/osmzWSK
1sSAkp9thBSzc1HbxEK81BY9K0RklW5KHbIcGnbCC6jsMTh+ey9PKQRJMDiHf9v0KdrhsHP2dC/x
yBno2zy5seiqqQ+ZpBse7zpMeZ+uDtD5e3L+44KYMQJxoDCUAnLRHvGKReoJLSsSv2nnGokiKZDx
L/RSIMw9eva3D0iPZ1DIxt0SiQloDG+iHXW04FzmIqn7Ur15jBhTum6k/aL4IuV+Fp0Z93kTr/71
MPEl31VDvcVz7hEagm4VyEff2dFTS4fMUUoZi+SlrRSg6I6IxsWSYNILb9+UB6eagOvg4/NQxIjr
mRkzqCAVwwLPtBzJAdAiSLeN5A1vhzUaW1T2e1lxJ0k4I7QsEUJ9i8vhHzG9zhaOejKaDv2s5hBm
v32IYzVCcfgZJpHomGDy0hx3WZF3257NwXiddsUWmdYHINR0sh5eL4EZBAb3/zrVJdEAUUISKHL7
2yaln9qpnoFGmCHD9WPam5O0zUPiEFld6Lss+Y+oNUlA+VMMMsIx8EsG8YdwwKcYTPSY5deHtASQ
vGlDFyX8ou7aLWF8+4BbfPmdWwI/a9F+EvBAzKMIMJpHfOa0rHPmV1mc6zrwhYx0VWn+QXk4zPdc
8I9LQXUGHTzMa6LIPA51VcyqZUhUcn6AIqMEOwI7Ym2Fl2+f6qi3hqdjQgNzX2z7PYjFLNqR99Wk
T+N8buwdyUFTP7oVU8UGFT2vtnJyMmNdRaQSnulQ+xKdjrAEFO2intezfpdPBEHwO/s6jIh8IXBw
mBCBxeAOwVSXMcdtTELQL9JZ2p35lZG0O2Vy3qYkBvwQaXC/dmuNRnvkugScrw2reEUVG/Yy6Wl1
BRSBebokckUDRuo5E+BEyKsqlknizhdgFumu4zkr6LxEMUMr7JeubSuUZz5nom5Pq3JYWR8RR1RX
7YyXoACf85k6rl7ZQ5+xUCiS+Mu4rmg7vyiSdLQY5RlGlVFwNTlGSM5RAOms2pVB3sBEHoGTDnBb
GhYHuIPKwSCJqYfweiiBigdpTmnFkFJQsm7wZBoxtxacO2ZQv9RsgLgB/dSgr3lXbiAzOGCuBk1b
6I00hq5ZWHR9Rdew7ryts51qdJkP4WcqpkU6T8NHgPWA7NDxmyDftTUbuNDtCMYLNU+h2GljHJas
ClQ74yVBFyVLonKu8CvNM/QZyrx8xwHHLb9WCwbtmotckWAjKbrRg/9dDvWhnZaOt7u0GCrQwWCG
NLofYZ72xsVRMLhkIlXYckw1sVe2tY3GlGGLoNO+lYsdV/cWfZCt0wZsSpi6dn2H5sbbrAELnuxg
5xhz2Ke+pTSPKgow/OuCkrgzl1LNE/tA5bz05hp0Xty8rq3NC3aa111AUKEjoM19hNFM9PhPa7dA
t7tpZqtfQhKAMRkjQEYqTbSIJZ6eF7bruzVEm3zKUOVb49GvzVLSnQlS9tNHRapiSXexQCFQh5Wu
K/9zDUYoGEJzaAU+xsgWffpEPTcV8km+r9NSsQHo/gH/gZDf8OtS91syPJhG+YBSa10WKCW9xaRO
E46eqIoiwiZOYxusKFg4FcFo3yK5OHPT1DYo91UmExmmSTLdyCWT+W7JpvgsEyM/zwhfLyo/j+dg
WNwb7RWLZivTa531JQGXPfq3MYz6XGBIsgvhfenH3DflzwnJ3G62FHOVpuT9GYpwUF2sllemIR9c
AXesp0Y9V1PW7LRIU2iXBH6f61mc5i4bXq552ZNTVAv9qVkIL2GxqrpLm+GGUdFceREkV9XY9aey
AzWOAZnkfHSD3aV2Mq91k7aYN2iyT1nXxrsybZJwEXW9k7FtL83Kqv0S1+hO140UeLRZ6kjktd5P
eOSFQZ340c9uOMM8RvyptUV5Vsy0XMPF5nKf5sTdNAI9g7AEddSFAXfJu2lezW0Z1BIUw1C9nQzL
TgnryaUgNs1CFwT8uQB9uPd9h+n+XMevQWpmmKPquf1E0YJCnUUb+mZkeZrtm6UOTmlX9W+6UYAI
QSjYdcs8XPLOL0Uoq8lEsbZxan7ORmaXC0xGDHcdEzk9dUPTo/zKqnQJR/ws5t70Ule7IA78ZWUx
JrETtM9fzyMvUL9V7kp2PW2j2KTuluRd83zGT2mvOkU3C43l1ttNxulyBsx+QXQxXoCVDy6zgqds
ZxD9PtFpwtDsuhqaopxvgl+mpp3u2yCYI5bR9bbrcscw6dBgrHFdO1huWjZliEkuP+yadSrmSzUk
bRIS2mTXC9UIxCj1onHiJb8UhpTNpZ9bv2fNwK5kWc0hGOj3clruyBDH14LCfcZu6HegPEkWJnM1
6p1cHD8Vuq+vm1T4X5ZmBlYkaLsnXTgUmM0oIp0lsgmDgYtbdMxdyFlZnzkQGCEjVf96pnXxukuX
voiKvk/etenS/uznpmJhOw9zFFPf5GGO/aETbMAFwvHmdI3EbKZXlnVpGdXrmN/mVbOGaD5V72uH
memmGelri+bGRcO8iQZP4kuR1eK2M2p+nqMPMaIdIjDL3Md9GA9Bi0p5SJ4rE7gsLGlhb30AsLUz
wI15KPOufaUmVewR6JWKbLbq85669BXmhzBzMqX+HXN1czYOMz3Lm1Hdeh6/m1C/v1vbajVnbSOW
MG+r5H6BQM7SXg/DKeDpctN7K+PQixad5CLpQ5KO44WyRXPWAh/TMNGdfWfr3n7kc8Pf5j52H8d1
XO8HGPhu1I69EBh4OCPIFLt2bvsb4N4glFM9Pg98V3xYiavPeEljTIyB5r5OFyKQy2ZEJJJnBjyV
LNS5RsMoaro6Pyvk4N9h5oxj/yO7pKTm+1zx7hfwhe0rW6f+nC6lvakqv14lXd6ezhohF+V5lV3X
gvSXfhDTq7qL/VtvjLjjxYjgwNplvBZLBecB1/aS8n64mr2eLrJp5g58kqnPYlWJ3f8wdyZNcuPa
kv5FfEaC86YXHGLKyClSSmVqA1MqJRAkQYADBvLXP4+q6ntLqr4qq36LbiszbUohBifgHPfPT6Bt
B/kJOSY/bt5Ez5Q20+NGsuZjBknnddyy5QM2fHbAy5beboG3gK1K+K7PaXyG8x6E5SLyvsq2dQjx
vE/DbmOefOhgDTwwJ9VYgljxd5Ntx1e16Iih6d+285RH+gYAVQfVQsgPLNxygTVbuDpMu+wQwIss
jdqi+8ywEI7B5L17lICNO69xtPG8XIVDDV6lGlJ7du7i0KRL7cup65eizxU9W0+xB6g//Z0XrcNz
v0xf8BkGAZoHz7NABdPqtL1zeQssNFYBP+VSkc/ao9qWfWP9WyBI+iMnxoz7hvRhVOZNkN5EVE7Z
LvfFkJ9Ek6kK/nK0FQY+fJXlm0iLdltyU4iQDnfSA4dws3pjimud+HaZzmNuYEAFbgrscYhGcR+6
yHtMh5yrMnFTI+smV9OlZdyIGlb02twI3kleedMQg9SkNPD2qZnn7bJmw6Sb/bX08Kt8dMjDd7hq
0rLu1EErmPoySFG5lLHQ1NxCxWnnMtQB+2DTTa6l9PvkDIyQBpUNUCLeLBAIlueYoyudsI5MaokT
FE5sAO50MEuSnmLi/KH9sIUrJaZY3ejn+kSw2PnHLIJTsR/7dZiqxsyxfso91rUgg1ifT8XkUdZ3
pRfl7omHoHkK0kT9o1wDb9tbNMBt6acj8c82b91Qkgn+wm3aYzmtAO5tlYTidmrJwkvMF+lOi7e6
ub3vVy/JtxCXf/CdqKAfie5KjykSi/tlidpsqdakTXoC4X+WeB8y2K6lDlYi6ijQfXPuGrjGhRgg
P5fb4sahCMUKQyrVbXcYeBTLmtnY3nYc8m3VOu4OIYuCrEoyv0kh1bVTcOzYpGCT6jhdC2LhyicL
We68OHdpKVoazUUadSEkQmiJz4HypneTozQJEeQgeykpghzMNESTEiVc48kSzAAQOVukTXJZvUim
KMx0tvK+xEq64C9I3+OOf8UiNGZJ3aheFTEbA5fXnUiDtKkVcTKObwPESfRHmMyCHtoxi74wYz5v
W8M+skZ9ZrmK2wJtgniyYE5qmtFp72Pz8LFIJBNsuXS76VfS300h1zvTTHmpRrWpAnkiXxVCxOJp
GvqkmiaEYXTGI6yvZhFfF0a3XSp72IvM0Vs4n5lfBm62Y7Vhs4ke8rkJn1KATVPFDTQoPA94YApw
evY9kKp7VOMwZ/Wcpuw8y0E+6XFeWK0dM/QINZulhSdcfhSyHSsyjP2uG2n8NHR+UOdLI286Gnu3
pHPRDVEwUyWbYarnaIsqQqj5MuhU7zdHSF/4KTbhys/NONcqSOQduEa7HNVkaZHP1nfl2LG2jJLZ
qCIPBAXbClBTH+cEJ1evEN+fNoq5BxR+/Lhv4ftVE15KW2xrN91hl8fmz5Our3iL+gJfgV6w6/Cd
TvOk1INqnlvOgs9QBN0OMFG+l34udqlK2wev9afSiKR58QfxsW9BqDE0bruU0PZVWrLIIg6lfA19
Op00Cakr6OTarOQQbU9UEZw086G8c2dKNOHhfYu25GRswL92TZh+7igLXrogtGcDR7mK1SiPIaTs
Z5gCpLuuaU4VYeuPtwmlIepWLI7XhzD6GnXXJn0dxHXXdmR+kybzeN0nHAYtRG6ZHId44LKcJ+4W
eGCbhIiZ2jYowx7rSJF4vI1vezWTt6Zplq4gPb5D0fZpk5Ud/t0SshyeiWZV8VEkmqQVWnjTT6i1
OnYSSi6fFLq2puxUGPqfsfHaqci9zJqDt3RJtajWO/AxJh+vPMMu2EynC7566j6OXfumTaawPaDz
3ElNQWlJGodnWIrTjVoBuxQTQ0lzdrNWbx1ZHC9nyJ+m4KZ3X5dlxbuClxJ9mlZQV98N3DRTwCk0
9dCa8ATxnAHl4m5DMQ+c9RsGvRm6E2mz3EQr+rfCQzmyVD0dvbj2RgEW2d9M/LzMff+aKuPKbg7n
qve90b/TNg2e4PplOWgl1HBFstim31sUVSesfoOt3dg0LUq5HKUn6BJP3oWNDbxS0yshuAo/VvWk
DJIPIGXwEJVRI5o26syOmQQWj+jKtkORNtXXNtaUdB05QU0dDnR7GWY9dPdEBnau0FXQDktanshN
lVOgWb/uPZ+0Q3Sf6JBmRReMPPzSA2f1htJ4mWvpDkZe5/zbrpGJzEt02y5Shd4aMesyxYYbr1UD
Xy3rCw3KPFqrwaxUdDdrRiHplLNGA6YeegPVKiwc8PNc7yatRv7CWBdJVlm8KrB3kBIKh6kwbkRS
bsdQqw1H3WhPfJ/H2Zm4bsBliaGOR3iAT9Qn8IT2CgDXMlTTGnl++9Bq1eE+RB4wLt2CsIY3YYDf
4/S/CS9PfVzHuR3WKleNi1/iKSbN0+8isqeuRsjS51fJlgTUqRuEEq9IATiGqz+D93BL31lEfZfs
wXtveN/GYM75q1a28ZpiyCDAeehsaWsTbBFYjpdn3UBQyM4LCkp357e5v0alZrMeu/0G1w13C1te
K9u3MNODEVXcL3odbkKN09sKzPgjZC4B44SCPoVLrHhSJwBoeXjytR5XCT6KL6hx0DuwcadU1mI9
9hZZdaCjbgkgM5TuKseKueYcRVQW7fmSinVVUIcNFF5eAvXSvY1qNriI97WyIIFyaAeDzM4bSr+s
pl6fULhzhuZKF0E05lGdrlsY7eFHimeV6f6jB+pnKYhEKK6INN6dGhSMePeHDlUWqPxm6mqZzHlT
mQn8jCs2MsIU3RK9/kb/n3LOzANEXHOAPs3P0qdh2ZFE37bBuopahQIQmclhUCuvf2pzZ9PjiBIu
LcJBrVHhBtsN+2nxQVe6TNkBoSHTvavNpx2W1kjQIsE+qqsl3NbLzD3rUCB4fY0KFB0ibVUc76ck
WkRFRebevI26VRUBs2NwyTrexRWGWg5fJx/GejG3Bq3BsHkG3cjUBk2NcmKaD7qJO/POPHdVXFBR
k6HcuobtkB8z1NsJHWSAhsiYDyX1IynraPXnQzDL9LU3fQTBMqWEyRKCIo/RoabrfCeyxNcV8WO9
vADJAM5RTAr0XwnWZDQokAIC3gni1h1D5y2KaEQdfutgBLrChl1ap13Snzw2SyD2OkboA8yfEkBK
yKrnKhviHFYZArF75ClwY1LHvCIE83cYVT+2pYZg9rYBpMCzQfNH7fkS57mpXRIo97DiZlfXcG1e
t2A+vnmAqiAetoqdPSzD82c0l7Z5TFsxXauukPADKpjkNEVpzN+wRIbrPjRRe5E2pLfAN9k7mwJc
+cxuDhgd1VBGto27QnHffsxcrB/s1Dc4BcTr4FqnQmI1TQVCFF2cXwLIh2mVt9IeA4gWvLJgdj7Z
MEK+Me7m6DBEbQtscoqfRsrkbiGD/5JMc1DkKfjIZuo3JAfmbS2Qy1rvkPUkvCJ6Ngib9QPA/Zyb
3BxZMoGam4cNmCqj1uHr5v0V2UA3XKohXckOzhX8X0wQ5XPFTGiw9HrIYfBiUSmwx5DNCBmzYZ1v
Q630mZHAZJUfM5XuAGioD9alC2joZcBZglJIP0dTk7FCoAC/H71rxTsjrz8UqKlXXiQdzYHJdCNv
KmzoLYgwyCUPm4ACUGyJUkndGYB/VegLXm+jw2dYDMwPOItQlQnVdzs3Q03o7Eq7xOtritXC3Lhl
mFTVjya7zPG0aBwujkc0BBwqkCDyNuwpucmavkuBL9FVFFNA8xvPa8jb2vPu5Dw1P4AhbEuwaeQL
0jp6gP+R5mvJ47mdytRGfK20Xdu56CfEvGvd8KzH+juF/U0bkDXeLYmNnz3aKHcH5aoLIQZIsRa9
EsErz0FiFAKAyJ0E+eLXqUU0u9xygrTFSP1Y1CJomw9d7CZbYt9EVYf6vGrCacyu1y25t6GFDB0S
Se+yXoQvI+gPVhjdv4azkC/TImXR8AHaI0hPAFzM4JHvp1fmWZ+htnJe6aHyuJ00YkczdJfPA9Pe
cWrxUlcT79L7RS/ytMQjMihT2p2hC6QHj/rZMxRjnuIxYMmbIltYu8ifL2ZaybGb5ULK1mT2Wq35
AkjPAIknnefsMIfNkFRb7qFwEjx3+yEmpr8gxcurCeJWNeFRj8oxjHWN8iW4GVbZgFm0wUtDV/eS
0yUo1Kx9RDrjrhZZT78Dd/arKI6WjxnK/X0Q0eBNgox/8fGRuPAcLhyiCC/IAmW3DvDBXpkFb12m
vwCcXh6U9ldaZIv0A7wH20POvA4VTRCJPfaDaUCbMYdVlgKawafPdiTTpxZiR5U5NCojBgRshWsC
+exlffTUNmEkygiq/lGpIYBFBwK0C8Ovq4b6P9Wdgh40vWGD6oSp4M0jXfWCjlYKdZmiWUbx/dI2
I1b5OcuuzNQ0IpcNeMGtrRjhNcAIlffRCsRn3VuCDAmpQum7pTn6uhHtdgRgvi4fKXc2/hoPkewO
rczEEpU0mvzFqzITR3bC4tWBsoHXBm6jzQOe+BWAwGBD2Zj5Ky+nLpl8d9Srg4pZJMTFuygabPY5
GYYFi8qout71WMfixo8r1HngJypvTRgDaBOB/QImjTIetNeKjDZeGuD1UQxEtVHymz96azpXMFoB
ENazsmvXwEnlrAPFpBi9wu14BkfYIKxlmz8+mjBb0MLw0CXT9CwzS01bwSDO0PchysRde9e2ctay
mm2SJUHtq1DP45vuNhOsBf4VxdfSygglWbGpBivDgSJn3eYlFOvrmUQJ8/N+3zBn0vGT9thG4oJj
+gL+Hxj9NHE33jKjYb5p15n2Sen8PEvN7tf23I/uMlxDzFlIkJ3FWAuYdPBkfnR7ebwimsR4+t5J
dc02id/BD9HlPW64J2FL/Y1R+aMnfz0iYtwwK6/ZYVi+1xEDf2YyIM5li4+8xDfx+xHN71RNGA8T
rPk5bSINCM74zkPkg7cwBX8/5T+mjvwR5vh9eMaf5yn8ebzC//pPQxh++Ev/k5EP/++mOfwwBObP
0xwC5Itwsf/FAvxlCMq/JmT+e5LDH5/5Y5ZDhglQ4IYQOffh2yA8i6fljyEoGH4Hcjgi6HkwagWe
Pv7XH0NQQjxzMGl/G3riY64DsrcgfxCkQWj8n4xvQND6Jyc/Rw+G/2L/Ggm7Zq9+fJRyCOUZBYJ5
CDP2arvGFdj0ZJ2k/gvAvSdwJQfky8aXTAQvq7UBFIl1hybptKyAqjZvJMfQivU496jkMQkiPuYa
9tG0+vC5vBHwo8nhPlKTVLJJs0pms49yrVefkdb1Lx6BvLV5i65CxDVKlV1jBt7gas3SS2t49mA3
XgGVFDeDxZiEBTtlEaJvrmePkGq10XTyYf6MRtwj+4ncyhIt0AfccZrT7TGeaVzJ1IK1Xq3+QHiO
NMfq6LHhDVweL3i0WxjvIRt9SiLBoczZHi1X39wuPg9uWvAspe8P/CFI5qmOQTI+AJSp0b08awc1
K3TwyMYkPojUfJHwKuE/GVtNkXJvfMjZTWfRlIT5hrxHPyZQYi06w2hK9xbVWGmj3tV9GL4j/RHu
ACjSinegNBEW+ULMikkvC3INeSfgWY62arcBebxlYDXuamGbdLiIcd4t/YroiHdP17avYZ64gwpR
oLlUBpdckf5lMbH6FJt2J3L7uAWLuKCJzs68zyYNNyeFMYTa93ZSIbM1yQyMzmHsXvQm+SNMr+gY
ghQs0TM7JCeZmZ7G0KNPJArim6hb0Rd5Ip4ObEnGM+omfoeZhfYF3OH8DpMuf3Yi7KCcSG2rRKbZ
GXSAqGfbRcdR9/AuLUR+lBvYwXti4sMSZuo15W2alC2YwOehg4sa902+90kf3EXD5qcFtBfZoXVX
0xmaMKK8IGZx8XKig6LREDNmoobTNFPaFpv0h9PoISYC6BmBChCXnfWKQMIh8VFvQT8Igx2Buvk5
JcZLKkcZmn/C6XNLevmEDR+ss+DyKehkcBcmSIJGts3PzLn2M2LiHofmB2ttx7stQOnjuXrxQzQs
mO5wp5eOoSBBErjGKGfcP4ucWQhNHakUblYUC5BcRxi+zytf/bdJp+HRC5HPLNm84KpOCMtMjXEP
uIBeaVBMbwVGawcfjIyHk7sG2lICnr7yUZs+EIZHM9Z07Q5Q/XHyI4S6SwqBiBcCNcelS7S8mWWc
IHO34j6oDMH9IlhcM9YYUDTUqxFr5RahXhu8f3ue5LjczumsAiQCJwTaVP+sggG+5RjN73zczB7A
ufqGmtc9UKQQ7n/7Zi363GxndIB/vkcS9pFtjYc6fIqTMoSN+wjTMDtH3iK+96KJThAC9Ye5jSAd
IiaYlPx64guU9suq4+Vj6gT+Yg/q7hgbLCJVFsq19vPZ7FsbtcBV8aS18YKjbSw3EA9WEt+gosox
ACmX91blKFca1uoy3sb+Ocot+WQHj8sa41jSxylm0VF21F0CZyXEahTEhGnERxFtwqqno+HkiQ13
jVCrdr0Vyzvyk/DYfJncA2VYb0YakAv12+xiR3AqDZ7Irtgg4H1Gf4D2MRboyADX4x8yGY6YrkO3
61lzBWtHs9+SVj6NbIS22y95/dvdElbIJ87WOSvnjg5LGSwmK2WLK7emUXwOoEtAbcjQpFZILfAC
vQ0r097hqd/wB8+yVyS+1pKg6C3ndrubh+bOjOuD9uYPZmSyMLH8PPAM6RCAeXl2SxZ971v20Bgf
ZNPSHEQ7fY9tfpOHskdLlpcDSS9uDnehafZLsj2zaU4qCNPZOUFapVA0rrvZK4haZZkRtDIL9jFd
EGAx+4AHySVS7Uck14K7xGAN74KMVUmqQnhRw3XCxnrHXQ7mpK1mKk/hkNKHAMLJfeAICHnJVlhG
WdLsgcq3RZabqF5VJ4pUjdPBmF6VC5jVBnZY8D4wdGAj+TYORt5AzFI37abneiAiOCKJ/HUKlsOQ
xY8ota6pbY3QNhTZV4+Rl9nL0ABIUWzDLHaobJdCrIOpPRGuVTsjtVeQiUBVSxI4DyiUS9O027sw
cUm2ZijirZl3IK6eBmiFpzzt9mG7NOAPNtxgngQ7N2qKTmPtzl0SfExA7EEvHY+dW8XRB6N2sFiE
Kz/TqnZDR5F50yfFIIZ4EPNHX1+FKAm7s/PT04QHf98izlbFhr76AYRxT4ClDtbv4aouChGob5yk
/BDZ0f+cJp6sgq77sARz+2VdvRAUtZkLDgGx9PUwI0mSL9c5ZtGI9OWG9SA0/YG1WxgUIEQjxLYq
ktOnUczv0P1o7Q/ZeucwzEHVSDjzpRwW4q/FsE263gwZzjJI7nqs+Y94rKYaAzSCB4hjUW2JHmQp
tNceuqFTVTR7ppgDor7NMemQfCbHVUjk1ZX6onsJTz1DLLMNzItPNwMoDbt9TsZ474EG8SP/dWxg
vq8j7P7gmr2HSg33AxlOdGne7RTFHzEkwS+vGZeixeS3lwydQTmgW1yAHp9tplmNIiF7h2ZkLtCN
go/dOl5riBQhsRnw6gl6uo0LQ2iGhKppP7ap7goEWzCvjKbtt2Wa+hNCdGmBuXIUAolndtjT7a6b
8VkmwnrdFv8upa18RHrZVWBDUVkhplNYNWV3yij09P7af7YkAESGiE8Zo8IqpoRvVY+3CCv5wnVa
NgPUEdqJLC8QvWFn45YuOM2EBq5o5i25I/modxkbhY9Xgj0vifPukwAERhcSN+ImSr+kE/Nq07X6
DKctwhMzUIb0fKxIEW0W26DT8k5mQXqKEPuo6QiNg4Ixes5Hvlxst/G2hmEKcmbJB+8OgcL4iEqh
2we+HGvuelr2NpZR3Uzu+yAIuQf6s3y0E7cHhdTYJ+T4ZNFjLYQ+kDelTWEfeJFCPirdjp1AFSaM
8U6+xAIGqnY8wIKZSzUtbdlSBEYgwkE3HuGqrVH/ls59huABtfdd4vm3Ex2mHcJjsGFIYzDEp6Ml
aoZbJ9td5Hl7RlhS9tn22k6TVFU7mL50dkSyNOiCArwlaDEwFCWwgWi/ye0WaNu6nzAzoSAwTXZI
1piH7So8d0bO2LlMhiDp2D+N7WwPWdh5rwje3gVQ877Z6/jAEVDgLlcJ22nEPkBSXZ0YJCMrDODD
K44EfWEy/4IdVN5Du9YIYmpMovChSYXK7Z11rJrD7QlAeHrnOAmQc8za/ToEe6Blc9kHUy2NZN+g
uu3DBVueGSWUZ6D5tQPgeOIGyi9sfopQCD1zNl4iGsfIVGTtcd3QKdM2a/KlgkXZBXUSbhfAL50I
blLtJdzULfrwQO2BbLYM0WE4q3iFZ8sKnDDidPDW0IU/M/j9iGHkPqZqQXXrV3d0qH+3c4xSBSYS
E11cr5C2KwjoBOagBk7ZF9i3oQaIhIPbm2F3r1+bDlZdVCQhleSA3fCTE9GjByN2B7xClyzS9omm
GzyAdZvvWBvLHfTy6Bbg2cu4hZAfVXLhucSEom1ZLk0+kKqHhHA/pip+mzFArmzJsL0Fc7DcWpF6
Ox6YbxNbSW2hc91mxoRVmqXRCZNcLFa/Zn7IbU/ONk3GC0OpAhlThxViQ5/BbdFiFLr9YhcG9cSb
ohD7PT0JjyeQM3wYreMMt8twuAAqa7BVqn7vlojvMeDvA2Z+uSLuopstRKHd9+17SqyByC6muyTo
yl5GX5uezBVdeH5CpDMZalgWKPrZOi1vfmSX97SL27O1AwjhDAp0iCGV0AbzJ1hEuQ8BCPNBqs4s
3XHbkJFCkRCt5wih1UfVi+1TP/n97dyIr2hAGeYhkRFQpV22+GYdqKz40HwdhcCuDyvyPTXJdc2i
y4JAHDc75MUgUyIHVhMSusuCOWIlaqBLCAv3Pmw3UGgBKJmTH+VjBVMHbxpcs+cEAf4bjBYZzhgC
lWFewLr0990wpnF5jT68DeMM4ZO23O1E0GArgFOWwnLhmUQd0OfZewYRqCkNi4MLR0r60zKl6nUL
xfC2NRgUVhgaRh6W/BRWiPbt8GFA0V/HwZbdULnI3YyFsQYkfORgJAv4ORwb9Nbdcabta7BsQZWM
KTLu8dBAY0OYWxYEB78fYb7cQ6hr0PjyfPkAeHtitMYcD8ybgoiIfXBbAcNamMpVOEPQnsbZfG9m
IQ5puPDDNFp1QIjyW+dAKM8rTdE+zudu0gJ91pRdMCfBPLBmUZewzbeqsyOq2zYCT8ZkVk805FWb
Z/SEL/YRjR+t0ryRO68V2bGHLT79Ljv9I9XnfyLo/KAM/Sf56P9H1SfHT0T8SvU5S43W7cu/5/Bf
J38Gv3/qf+s+2X+hCQDCD8UnwmCOhPxL98kjjMVNM6R+IHL+Nq3z37pP+F8g/wnCCFlCUmRXoQT+
oQPhZy0wShyCDmwh9HtQ1v+JEBT+FLNALAbzaUK07ClG8KYx+UlS5CuG7mErnY7xQCHTtIi8X/xm
3LACcrWTIzgpQHCp/zZ7Kf2QNvmEwmygJ2/i9DRfC2EMMAxgpibDHvuhKYlBcqrIss77kCkxV2mj
Yl5Lf8nLoGlRzQ+e/tZOJDi7hqEfg0lbA9VDMLYR9Fb6cNEqdBrgZEZgUQHzJ7tfYIYf5CiSJz1o
9zdBt2u4408RC1yBCAwzXAcS4poiKvSjEtZixKGRRmFWyBS4hwQl8J6tOi/JslzPC9/7T4/IHxLq
f56HE/92vDz00RkgXpaiuvzxeATzkh3rOnW03gRcgfVvbLOmhHzN/+ZIP8rFvx0JWbkghViMOUTk
51DZppMAEHLSHy0d54q07Vrka+ztIWzwJ0P6aL82Lb3849O7KtR+kOBhwpD1n4RFgMezFcPcH3XS
AOD29NSijoFSXmkXI0zwz4+GwUoICQXXwTc/a/Asz2CZY1DGEbkNJKGHSWw72A6Bvdd9/uHXx/o5
pHe9c3mKtzVL8SMZf53m5DrWN6Lz+XFsXB+WYUPnvkJmRiIdA3OvWRt3rycdnO3cmcPWp4uqIZ3M
//icr4lIuA8+cpYpFpUfH6A+mNNV6LCFjNaJpnLIkEMEoPRDnij5d9movz5DsR8EMSEZpEEoxT9F
2qYxR6xhStqjCrbtUWbTXC0e3mDVqK45rjMHrAhGtcv+L04SbgfyEkmCqO3PI5xA1VnOYKEdMe0M
bJ3B3bShttehkeBufn1jfzRyMPIbijN+CjBA+Aur4F9slQikRoA5bvzIg5GB3l6R7VL+tN4w9Gcf
f32sn9bb344VA0CO8BNEPqZ5/nTzWrFg0C0myx23dbNBJWkqTj3i9UH16+P8Rd/HOWHcOiasYJHB
40p+fEh0gqETiXT8CHca9puzGKpSgHcmBdK08VPDuVjALS3oKjfA/WjlBWtuf/0dfnp2rucawBaN
8H4ix4dxXD9+BwOKCojdgu9gZlapAIpMwTaP3VIM3TpJtIwVcI31b9bz3y7hnxb062ExnxAnjlgk
9tDspy3NsMTIjab82GQ0/DS1iTjB0FzvVDs0+ylU0DnAybqhsKtjKSZj6dUcbTK49yBBpvyrgk59
gupGDwzTLk6UU/yxtd7jr6/O/+l7xrgxGDyP6iD3f06LAk2nFmM7vYOPMYdv66oj8Jxjn+MW9Qmm
YAzIzKXF2mKsUe1J2936hmB2AaA7etSdjG7yJadHB/r4LveSOcXcxUa2sFtyYGu//q5/fWozhDHD
awgbFclfgq0+kg9y7i0/CvBlCIkwhOChniCV9Ovj/PVNhIqEW5amiMniBflpb8QsaFwUb+ZHaeX2
iIAH5Ouhk/FNP0fx36Urr4/fj89JBssNeWtE+vMMv7T74+O5ZvM1UtViOUebX7GMmgoBHF32eFV2
lChWKmfXm0C79NUTA9sDm17+5sLih+Cub+JPXwMIaopIP4oCfJ2fzrmfFGKCI6GHVNtpPV7Z2gyi
igvVkWm1PXoY1PUWN5SXnGsxAWFvgIOCpJ2AlgDdvEHHTE+51usDPDeii3lE1rIcwfnxknRiu+2b
mZ4aPhJMHgzpd+N0/5yt/Xa79RgCXuTjlDylo+tORGTxjQFXqIpZWHJBe548IeTvI2aTBedmiK5+
g+LeBy+12+PKMNECyFJj7gV4hS89hZGxgUC6nT1gskXuBvpdZF6sTkB2BdoloygGnwfRjABco5si
TK8hLwx9iDCveCTRlyanwVf8mEP40YahwhBLaoQH3oVG33uzRLYSyLI2AC7a5paFeLOjGEsLgkT8
TTdYvBGFjb8z6WWkxEBQfHQAAcNKy3Omd36TRHsbIcpWQWOZ37NUI+rYjukrZkah7ZJBi+cNbz/r
dp3M/5u981qOHDm37hNhAi6RwOWP8kUWvWn2DYLt4H3C5dOfBY7mqKf1Sx3nXheKCc2QLFQVzGf2
XpuXbxpaZN9ezb5mP8g3zdBkC1gzvsj1d3tRcxgLEt9dm049ovy0MJ6C2lkuPGeKl7ZdptuPjzfy
JrWzq8S8xxyf5OdayyI5RVbsOWcsWAnmWUhOu1YnWbOTH3crhrhXndLcoXzYZp8rfLyYeSHfmZui
sDSwmIbPbhE+45/ONJMnd07dV0xWhcEGw6zunNyW1TZz+TsTe8+LB1hziys8/dKZAerFqOuW+BAA
LdYhEAjxmMWO8+zD4LNDw+azLZHSfSni0t5bXe2+ZwJmMlylHpl1lJZsWScDy6jK2f+YYzvfpos7
JrgcrfRz4SluTWzrXiyMTsXOWc9DhN/R2YdAGm+WxFcpen+LAsYqa71nAse5JEulLzHUvwg7WNov
LKVHfV8KgxmKLqlzULs2jG54A32I1khHm54TbAeOtnlPptg8QhLk7GWaMt910EJXHSEdgydq48lL
cj4wM3aXS2wU2Tn3i12gjXw7d+58y2yv3atMWsd40vWuZYO8WYy6u49VkjKY76qrKZ7WPUWBj9ju
zYvlVPo8tKZ3dKSInmIld6jf8/fWq/LLwqttokjI21LLA7hHJhwMnw9mmjlvvs9l16BaMmvUs0bO
IAmPrd7Y9Hyw3ZhdBjNIbBf/RL7hU7VfkATepij5zpmFwRcs1X4akvoccJGEicG0hsEcoLqSt1Xk
PmiVHE/BMjJ7sNdNkRLuWwci5RKX6W03Kz9kvjVvx8V3gUjZDDTb9NnD+MVwrrGvCkGSw4C/v1HV
dMgDBslsOFmjadND2czYMw2SBwyDX9gzvzfslHYZ+xEMNW4V2gz+T4bpf8JBxlwF2V+xWWafp9qA
jap03LN2fItBenqTeOm0zV3vaRyjK3Q78SeFQm2XuMt8ToqSG7C71kilvdx4qeNcFBPneystejZp
It9q7V3nsl0ILXHLTPYB++TWjvvvrZk3x8WqsXpXqGKRuMdOdrZqt7bCyIjlNVQsDqguXGwK42Lr
Z6FdZz9PRTTsFDbTKzhB7S2FkptsJ4/7RS7N4hlPTvw82Ob0uNSC+qHuG9SSzNaWSy4R1kWlJ/du
rvxvWZl2TD69+ZSgnudFqaIvXWw++GKaHuS0LDtH4z1cnz8ixA03Jpu0acu7Xkm9kVxpxcnFf2CH
do4xvFuoRXJ/5llYeai1TZlyK6qgm7kRTwQZBxK4Fq3PwPm3LSnz9oE23cPADBUZfmOXANDUiyx0
u7WmFAcg/j0Wzbhts63ycvCaIrPLK3SU+b7KcnFnwsZeCdnxq8riCbX4vFW48s7ZNJiIsJGifnay
uY8Yjtl9iresM04V9LKz01K3o6fw+6MeS07MjNqBFqEw7oulk7tywQde+2KP73R8Y7vq/1AQ4AFv
Vpb9ZJdCvs6TDvTBFKmxWQZ0r1E9UI9Vc3vE2h/czEbr3QNgWDa4WxqkEq080kEHxwDjnwoba+i+
N7bvoyXOlnOrnAseO/MSRN1EKEhgXQPtrShhKnkYZBHcY7JAThw5kUPznyUuY4rOejIY47J1LfDy
eTJ4RBOstzyE2QYC6nW/zuCT7pF1MzXAjLT16xaLsMcp4MFHCuGRisMk8Zx7vhp3E+Yn1kl9fQdc
lHySyMogRrf2hU8w3TolDq4xsg4jWtmzEVQXiNssaJDV3sVtIY6CKeQ19qQeUbYWj5ForW3pT/Wh
MNkKFrr33weWMNDq4SuO/ZQ6GySSHeyDSPiHZKwwMlWThYq4j+IX7HDOzWD69a2pI8p+1rseOk0j
QwKQG7UbptlYHIq8km84Uhni1G18BYPVr7dR5BanxQiW74p2/Fo503CvXJTorOmCsd8YecUznQ17
t6nqUdzQsa8bAylpAKz6XFiL4upSzWXKyuKu8YS69fsZ11zbJwH4dv9YouI8TX5lhCPAsqu6xSCW
gbo5YMwuv6zTYTTGTdC+4sOHM+5l+Y9AlCmeWdnUJwOw1q7Jiu5F9s3nkj+969raLTbAGu1i07M5
fDcbF+EyNaZxigkByXm4sudp2alt4c8PVxh0WUHV2Y5vPMUxZ3+djKDZQhlgqY/cmiVyHC8XGQz1
Fwl85cy6HaFmwDOQFaQ+LGKJtq6fqzvLHHsgATn37LbgqcFNoMNavBld2ebiWbFwlf1Xj5haF6BA
NSc/EmCiG5Xio+LCVhVtEkS0lgyWy8xe7iadxPCM4XL84nap/xYPAYrXakUbbGdT+4LHHihLWW6Y
iFRHw3OXs21nQbwrvfF1URaqlxxdquGPhYULOqvDdMpxXHllfLPYCxaqgiQSWFzRSdTFjGvXVfPR
hRpyAV1XbFHP8Mwgu4HdTjEMaDW4OSUoLjKkR1Y0qbPVlQ32B1hu3M4WHSOhyWxG4Wx/kBbPPEYs
pkOclwC6kblo4yktAnMP+JbvjYfCAeegOjc6Hb429EZ0GEmxraB+/Gg7P/2MEYtTmYmSeUlkgytL
2t189EwnelmE7bxDbjV+2CwWriN/iZ9EpVGEs8M8zO4cPCNdGdneie5z1LhE7owwYFGtPlMYM7yP
PNCJefvgOSyxNFhuze01KiJOqvIF/iSJG77xIMcZA5usUIdJf+9qw8PFohYk32A7ZooTGBzs3qwK
XbhPjx1WDmvcYE6/5IWdVAROkCQzJLhnUN8eQRPZ+8GbvivtBAd6eeTUnR3sUUbITV56Z7svBZr2
0QpLsW50g3iDMNBga8fpbGYzDmJRHgZtveuGP5xg3z7YSwtHvFyKg6vS+bH1QArbgx9fWHL+MBrT
CVtd4rAbcZWnDHZ3eARYD3ZLcQxMxgP2PLI/bzroyokyv+QKlAs9Pk8dCqGzO7DSxZIEnXZS/bWp
5uwagswhR4USIu9B2L/M2Oum+XbyUGkn7uwdBWzcjVmObGhbhP7gRXlA1NHdbPUg4Yqs2fuqZ4Fu
1LvGqPXB8tI6LNvgcwf3Zd8tjXelGmYHOjZP2dTfD47xnnruvo6ShToluKnKnmVb+zaV+hY+1VnV
3nPTRRduuQyMilRdeZ3+kbXxC/FYD0C7Dw3V9KbKivfATKeDzhlSSsz9ljD7je7iYRsYlngmgxfR
Qm1/wWBGYYU8ZOsnNjsWpM+Bbe6zobmaEzkh8/K+lmPQhHbJVDsUBh1BPA3Dq3b013lMoSYP9r6V
BVLGJVjiV7PpV5NN5+dnt2swTC8LXqzUOVh6N7bpp3mcsfqo5Fq0z6Y/Dk8AaYJd0qeP0omTo5wQ
NHbtOHwyML/s5mlUx5Ee5nrAEH/E5ble5ot5Fk4qP3m9Wx3SsgXoQmpDd4IgzHh0wj+zqVkczYca
L+AOhG3uoq9jWYtuEERJUs4PwvaCb6ZHPtzZaAoGOux2e9882KM9OVfKx0OO1CxBpVbYUJjhq7Y5
yhKGzhCOM5LBTnGpOKPlhJg+ZKrpZriZssLaW32c1ABJxMRObJAoCAYl0y3exGx1PzI09chhuE7y
gN0bAsk3P84xEEQeFyCvyopBRCTrUYrQSMFFrmmLYk77YYuYC1N3vO40Fsybb6wGDQxmLT1GjTQs
S/V80/KMe/HbaLkYrqBLTqWxw3fhmTcZrJJxp4KFtmOAHNBMPbljlbV2JxYOve+ZtqfbzFusa9PK
9d6Ku/yc5FP0BjKdIXfsSuvB6oXaeaKjE4n1aH6p68kTF5WMa8sbKJbPiWj6V9RJlA6FAcimsZzu
RG3PnzY8iChJTYO+FSx799KS9FeTpz57RWlv047yL3ST5k50epNbY3WqGjzImkf+yQZUt0l7Jzo7
iWAo0NPk+wN+iI9NzcfrjY1rYEz2ulPkOexs8mI8oDkvP338SOCX9oPp0fbXMgsOEtnS0Xby5r0v
FT0YRkemBD7kiAl5FFIrc9316Mp7DHI+zLRL8KxBoN1/DIqbYmaNMtcrpJy5cVHCKQrTFEWnAQEO
SMKUnz10rQevFP1rnSreQJrxF7mP6PuewcudSAvrUzmYfOv4tznmae5Onajmu3ym3tVGYh51PiDQ
aJZFofPnfWHEi54aQdvXrg4G7JVZy+q6obcfhkJ22zFf+RKpZirC8JKbwWDRnZhdsK3dUSDFisyy
5Pw3tXEd1HHzzvCPVT0I4sT39VXQAXQKrSIAOcCzA4NKFWtsXvk0uddFi8hHoIe+qjPNhkwLhleR
zs8f552BA2U/ssml/EdOWWAFu09U79EmgS/n+JIm+mFUTNdCgzbrvhjWz6QY2LIRyXbPdzXf4Pjn
Y2NIuXGtRl/sygLlso7i8OHqiwTOdAsCH8U1y+y953IGKDCfSFXH9Q8WmfcY24GxCxK8YE1RM8+X
jb+dK5Tfpcmv5JXbnWS1/tda8WlZ6F6XjeXI5TLyh5AxwUrZtpNhfkos4WbbXOXBIe057xOD8tqS
zFm3H4Mny7CjH9pyGSplnE2O5o9ms1G/M0rEUc7jfHwG0GddB9YUncckqt+jxERAGyVcOgR78GU6
A7tJtFc41q36PSeA8wTRwnDCpR8Lc4RAFVkPNAe8w8qGHRVGmH6pgKOpOoD8sq/pW7pXhT4F/ZRZ
5OcBYMRl7GsbFZPKqLQ4cLvPk2+lLpv31k956Rk33pmogeikGLmW+IqM/l0jsUR5rO9Vy+8FmK6u
uPl+GRDcbhILwlGjmq8Vig7INJF/AL4RoVHn21Eq4mKf2ZVGcOWZWFTBQcFC2K06kovDCPzSlOj3
OlxlqB88bV0VePVuwbhHZ1E4HLmi8xHbitvhwSQzFQRVx1cs1rNgAnR2LRrBSAGQ47hZRfNdOCHH
P3tSk7ZICOk7q0jQEOxiuabrTqBPozvdD1CF3gKXTwrQnvGENiT6IdGmlGGg1nOwI3dtIwlYPKex
jb3VdxZ9NCSaYKQxtH2oMcfvvkefvKHBmD/1dTp/nkefLVRPQQ5hm4fMLqGs4MnYZO01fsnqJpnU
8ITT0v/WjG70I63n4DyKpMD6M/FkctOp3S9CLoiKKs6AMWijt8wTAjdi53SIHWoG3NuiSRECf4yf
/yt0+E3Er83um+n3v7e3/Jwc/2e66ccv/KVxMP9APIAYwTbZnzHHJuHnL2+Li/xBskD8KcL0nwG/
rNsoIBxLevxDILX4y+vi/8Eu3mSl69hAW1ZHzF9Jrf9YsP+ngF/r160C+xXLt4WQFj0ES+lfFkLR
ZKApq4Q4jbPZRCzCdf4AmItra71eIKz2r/C09b4hMWxvTTNDykI1bxg952dR4Upwvax/NZ2qf8XK
av9m57HO93+e/3N0NnxywQGyovc+Ujx/Au0Gg99FFoCIUza69bugYr5rzaRaozi48NsUgkLQmOOm
p2Z1f7P5hKj6y6sTKCUIokSYQsfiIVL5+xIkAmAElyBtT1EcfSpbLPHostLgkgdd7eFhFPKafU2F
dn/x5NXsBukzTOb086wr/U1i24NrrxfnDDS/32EyKA6q6IZ8bby9e2gdTGtnChAe3KW6thqn2bu0
4OwcVxH0XBJO4o49Ma02xiEecqO1Mcm7WMLJknI7YHZdQn9IjDZ0UGuFY+bZb7Ffkc3Wk1zD6KO+
klj0d1hPhoek6qs9WczVGBrK8fGJkNyRbIDHZRsndc1Xo+uMnZ/Lp4E5A8MgDb0FXk1T3TABJssj
MdDddbUzHmk8ok1uABBCP4gSU8tpJEsrgijSJFWyKYHxf6oyv8S12vPQE1MWbb1uUa/YHSWSarOY
aBmtBDoEX4C3akKXPVgO70CGZIq52Z64iXt2+xAggr43+zS1thnyybcCLQ1QI2l2NBtQewC/d+me
cS3RZBjPvYc58mOmYm3rFaF2E/VkDXWyq5SchhN7riJGP1Ophzml0eK5PTGlQ3duIqPLAXBUkSIP
KBReQ9Hvxtq5quYVSBPHZN6EeRJgDeq0y9eaGe5RoNQ3wsL1eKII8Umiltklwqvu8qqb932MwzYc
BEo4F2FuFcasJ/ZmlnXQ/yZxtxS2cQAaFn9rExs5tJnuAzWOW67U4MQSt3zQ9jJ+xLZlZ50xjPSF
ku8JwomjpvzaBQRbHRcsIXoPNomOSTJP8BiXuSweyNLrD77KrKsIjsg5IIn4hXnDcIQGMDVoi0Xy
3Z3M8ZYgVZKN0kqW31kc58j4dEsbLJiTYOCJ2xSrqxZO6EmEDluuvcckNjKmZHk6MFXJmOtOj8w2
Ung3LeFHPMedqI0JL4oqK/QblX+rMhZ0rO267GCb9fQtz0fGvmOelCNyz6oZzUvfUjK8j2lRNMeg
Gl37tkewfNaDdk6F6WTjJ29O4wCOmV2/a8NRYDCDYca9brWG+lpFQ4bTO1D00p6q3XSnho5OoWbW
caEzq5ZNb2Ln3w2jodPHBZvMclxYLA4bA0ArGUuIY+ItXLC4+bzO6IAeQHGsVklQBUVxyqmk2zjh
UaCq6y5ZgZXYk+p3yBHOyWI+sBq0zfq0kLD2QErpejNMeP9IwatbRmfyBiRtu2L3A16tW98bVEnx
2EXamnYtlrw+TEa3f1UpzJ2wS0eOngW8Prb1rI8pyQAA/EX9NjGAB4IgxmbcUis4/q5nHG2EdAHD
FzPrBvOSpZ0wb4IISQh4k6Z+7/AhYm02Ck1cGrfygHeegLpkSacy2EO8VzWuwmn9UvQUVJAVJkfn
/WGO7KhgtIuIYXkXtM9mc0b6ZvIPVnJwXMNisWI3C2sLldYnjCVFCmWBmJ73YVElpw5Anau6Q3bf
9hZHjJasNtjOqDQLXaMDIOjbxe3CknQOvToFlYAFZr4fqKhuXSDy3WpcLm47UeDcx6MPtdJfgA/O
tVR2aOJ/L69LHP2IXjkCzt2yccmAsfx1ik+nH2JkjIYtgFv52RirCcAhnXywKZhisTvxMZjQViBy
g8Qvp7fagv6TeFjAmFczAoxYyJ9ie7Z3+dTXX5BDP6NC9qi6QIAeLIVzEC2JU2yN3I3Ggw8e1g0t
PyV2BBRLtHEFAB9rMPNL4qybFsNYquukmLonOx/m1TY24G0fK2+1SFrJHh3DLrNrQyNZF/O1W2T1
FdV+cj1I3SHMaP2CkbrfiJ2PHu/KMQrqfdvWMuQEMkAO8r54y8ECHqEt6tBqS2mv/JreD4eaeSeB
erJaDhWYdO5+IxC2LfdxBmexcPdzxA2/L53+9b+FY6VStfymcBQiQHj07+vGzTvh5eCbUsDm/3RG
//lb/ygeEdX9QV0GN90jflqgVPzf4pFa7Q/XROwGXMD3iBqlrvyreLT/MBE2QtJzGdkh4aBu+at4
tP8Qziq2RUGCKdf/vwlkf2GDgwMiOt1GYOihokIq667F5U/lGaNZWJUDwwTOKCKoJ5yuYe0gEdnk
1AT3aOEZ8M9jle9MM1dv3JnH59ztZ6yoQdX+eZ7929hwS/69XPsgzKMZggTgmgDLPT6Rn4/GrbC8
Bckw3thtZd3Eua6icJA1Zck8KhKjxskd3uS4zjq60lfthhAKTnkCraQLVURW3wKlzFv+RgLwBx3B
M+B+JuSLJ6Lv1mJY8/6n7/sfxfjPatcPAfFP5e3HEZNISJACySH4135R2bgpRSCBL+rGmSGPbz1y
755HF9nYXknWqKxfZyvbphhRKLI8kDEY25xDCZ/EApVXq2/J3PcWrooGtZhKayhRZULfLzuREyVV
Z8ldPrCl64N1+o7E76VP2isy8sSM+NLw1qHUWP5GtvOvXwPsB+SXNp2L5Tm/qqaZhwJ2aor+hmDo
4AUlGwMkN7c5NRoEyncMqYLHJrKKT//5w/ylkYH3L2mGpMNGHuG37ayH9dO5KBAOuwyOq5vK19YN
CWDDDfd9MtWi5OU/v9IvTcnHKwVrP+eiTQ9QEP/9lRqUPrqFOXrjNyY25anuikOk/MUO8ybZmRi4
9cYxF7/eZA4utd+dNL9Is3h5ThQbATHRI2jjf315KZ0UzAU+7XVV9l5mg3jPi/UYhC77HWCkOlxY
0iWHqWgnIMV5Lb+zqyVRMFjc69lzOnPjTBnUU5Y15bPDCtzZJv6yfG+MsdmaBjjWjQjILDkiotTD
b9qqXzvO9fgRr+LTI3fK5Vpd1Zk/fVGmNwj6zci4WENUvqcdCcihZeSqckNnIa35jCAn/0IIGQxq
3RLWVCPe2YBnkj8QAOgafQy6H7fOxu9p58hvGPkTef7PXzEZHhzFz5cmOiIaQumBmaN9F3LtDX86
So+dmklel3PJXHJdAn+rgkTjS5qdYA9wYdh0YFzv8YXj4gXDKDcdw6yeQf+hcBuSs6lYHppCQKmW
xRS/stWlOuwVgzDRNs/wg/GOI3rZDHWWpUTROuvmNeurm6kxegBTSCbi2AqyEBIa4Qr2mJRH4ani
wc7iuxhu8BwWg2xvVNQ+Kbs0nC3GYT7IdLG5N7iD1iFTpOy6SIT/FuGMPSceszANFoaxmJlA9+Hj
SE+G3wGNmhZfo34QxlZn89emb9XjYBoSolap5B5v43ByI9t+ahNrIplTGhbS2CSPvrCNB1SdVq3x
eSjhizdgKU/kezUnC3X0N+aFHte9U+aPaRDNeHlg6py7qBs2C58DlCM7uIWjOu9g+bR7y5qtcVfQ
AgEyngh33Ix2Eu3K3um2QxPcJghUzC0xVerIo8aeNoTUeTCPZPGJBWrCyDFoHgWkvsMQZOwPe6/U
775Xd1TJM5XvmPvx3gA29A5ydPpBNETDTNFm3cyY2h7j/ayymotjmnZLPA7+vmONti1w3B8rfpRQ
H7er+aAhi+Ptww8CL24i8gLFC12ewtfJVroqD52X7+I1/uV+cix3m/bsAsKMM0ntoRwEVNaOnK89
wGpFRGhNq8oyhFILBPhbwtTB1m898rEVqsY8nXCPr/ZSZsqhnVTD0Jg3KldkLQDta/WBWAnkZCV+
SbqxFc1gknZ/yhZwCZuB7yACxmEGgOUSmM9b9LE8DxXr6nZHPnxsbrpCWdFtglQL4nq+yCnZLjPz
+2uvVw5n1BTVVj9tBp6Fe8/AE4H0B/ZPvKEQReFjOcTb79kjdkEIjAh/9I6dnkdfFTANQ+1B5tam
7iMS+Wifp2g/FbIAdRFRFexFFZd642vBHbOyc2jnZdKhoxv7Je7v+tQgy6qOU/+HMYwyNbesGxWh
BP7g3wjIyJi8HKmkyDbV3Ld6OfYmdzcgvnEiV0fuqNt90PVVul8Kr1yOZt+XzUYwtU43chasgTvC
SI0NX6v9ajQlrjYwmXm55X+mcQs21oASr6rqNSvLoDw5dJjFLk+U96AH5QAdBzFoXSVT0uO+k4md
qEPEYqt65GHsnCE+2fl+aDiCXa2ozTHUzRpQU7Y006X06QDRLldNR2KFNZw7R4hii2yUDSsrBr7O
VPbUJ2zqHf0d+FbgoaVQMHdRiCctro7UPYJYyletQd46W3ak0VYPUU4zOnVNQG7rlLlMd9pMA2jL
tHFlRoW7txokOBxuIJudtRAuCvnFmuJdHrgJ0jt+LrQCsG6cPjEhRPOUAsOE42p87uCYLSQEch3Z
NxbkFSx6/ugaztNSTPZw4zXBUm8reF8XMVQ8kmLUofxCAFzU2ROia1Vv6B6r5NyixmBGMgmdXpHj
rZ7czBbvYo7WSbrFyYt/ciapp/c09ArAjRk5KQ4B5htmSLuUENm3Au+pHWZxNj6Cs5q+NF3iHEc5
YTf0cwE5AIgPf0cUNTHCVTdaNzB5Hfe+V8J6shTk1XDyDCgSylrkvCOyMsN+CNoYxLiE5XibGjJA
EtSuJ2eWtf1BFj1W13lxFUiAduK7SaaKA6th0VtXPMGCF6BjnN0ld0kmVBZKxZPqg8i+ozPP8wfb
r5hlzqhshovCmU7xmSws8nIDt2U9lbx0XWsNNNVG7MlWTa5vfj30ifsTxwVw78YVCCfuB0znBMjl
da43QT5y6TRFnKf3FRm7TBgGqoKY/8Y91VZVctta7oIixmkSphQsuufhUhpJsw7jhhZ8MhpsTPgf
ExH+P7Bv3hE3EHb7a52sqvIFnGywdv9McoipzTkvlth7nyrYqHglsuXBUbPZX8WUudlV3ZC39Ojz
tDj0lWndtEHcvrmm7bVrFGpqn2sEGwPNLYS7LdK3FugzgVqHxuZjRT/SLl/zAqkduyZwly2rlvx1
QovTH8FIlz+I4VzvIWm7rrc9cGC71F5WtIRXBq+GGcEGmpq4DSVohx0uvuQhJQ3mClZvJrYCRAX5
gIVweRwldvDSZcYY7wq74jLRRuQEJ7eqrfZ7yQ15OTPC59ogAYBzJBOAZ/egaMcdD5mpvbJYv3uM
ogo18qR1RpPSu80+d8EYPBkLZfpZBwrmBnEfC6Jcy5IjaQI2f2rGuEtIxMRy6cTkFzq0AcgOZtE4
qgsuGyCrY9+GrJKObgns7agnFngbON29PjRFXteXypvda0MBMt0lbVWOqyWnSTa+6MvkiUqk/4Y3
gdsIt85+ZHrZM1UNptFveQos7WMRt1b6yapRnI5oG4x8eW4UjHn+GMEIu4S07PhsRM30JcHrMZKR
23v5KSUF637ujUgfuqHt012qB07S1FaZczfnhRY3pdesAHPmet7FtZjZbxaqm343wVsnqsivEEF2
WjIf8hEr7KzZmdk7FwQVHLQPOidEoBzL7YJivscTDi78leWf9ZQlHecaT7rghXO97O8qdmDcYO0m
gIFSrrqKeXiz/WFCQsuQUT4LuwIRNZH55BJBURBW32JhhNQcc0bv4CPxbdI4LPN16qi8vpZdkzh3
0PoL70Qme8D7mmc8OXlnNMjre7DHIdXYoC5Qdzj+jtzVfZ/4OUrY2TRP0H+47iH1yDR0o0T+6Rn6
7wruN5MUzGeU3/9+kvL/ivcv7+Xfxih//spfOzgWbQEuSBfPHIZjvKX/O0bx/T/YYVPo01T9Y5v2
1xjFEX+Y7Owk5pe108JP+M8xivmHTf8V4KbywMv/H33G/2og8hCJcRSmjR3+X1iJmdXYbu+4xpE9
PMPUNGORPARu//TTZ/L/mTb80iDTxOB2g3mLbxqzEqbFv3c02uo7Rvmw64hEtJ5yAK5bZzD923Ia
jfI3TR4f6M/d0/paAe7p1T6NQRGDxN9fi+8i64PRiVaheXCL8GS8eMIixkejYOAunf4ufM/5ta38
6NEYRwnTAgDpsCD9+0vOeS9aS3bREds2uJaordV13Q3Al2rCUgQDnil4YZTm2HtzAAi8Feg9FoBJ
JFIdWhHDwBpHF7naDOugYU58DOp1ybgEnfmlItqPEBLsz1CLg8Oku/QAGwojzYquWjqrvC/yIjgU
RqeeLeVV52DsoBJxk7iJFpXeuGA4SGuOcdlRjpenNO6XXav68t4mafg7UV36Jcld1LlNfDGHJd1N
sqACIwbmqBEZXVzX9vxNkjnDvd0P5Q/Ec/Wtpo9/trFNhBWVHUYFZJQW42e6ymo6mjV8ila39sEf
zRrQwjLtWLoxtVdOfyUtVd90jU/4MrXlu1nExhFrHUETnTEd2wWiaYg0NPI2vmHXX3u/LK89Xc6E
FmmErdQ/VP+d7+5Nut63NDeCCbdIgpOC5+6CHaR/W/e6S481qsn28gM1MX1gJ8xkRVCYK41iWLkU
2UqoAOlnPwTxiq2YzD74lvk9uUoEWFNaY3IAcgFsft53oGDIiFopGHlS+AJBr1vcmh+YDHLeuIez
o71aVoqGv/I08ijttsRVcO594DbclbyRguBI5hQh+Uzhgg3B2/WW2b2Vsh739Wyqvf8B8phrr/zW
rXQP9ppfly5rtjEhuFdYqwfg5FokVCF8OEkVFZd2pYUwVDDuHQrjaxTkwET62crJ3RhNECNpFpn4
uYxHdyWQRAwxiU6ESuIsaX5tZvHwLe499SX/wJfoD5SJsVJN+Aj6bRJ5X1tVbCZr6m6qVdwzy+Kb
uVJR8Ciw5YOTkufxc9Ajx2pXhoqx0lRwnM1YxKYK+aFrsu6FuiIbdZV9gFjmlcnimX72DsEq4ofl
Z2cltyQrw2WWXvsQrVwXj6oXCQ2oF+zfLqc2Vw+65fHi5C4hecBh5pUSIzpDXfKVHKNWVRTfrPjS
kLB1Sy8B0mxlzeB4xXam/Ie2DdLdAJAGxbJzAxzM3tkrrcZYuTVTwE4R8TYsGwuqzQLepgJzIz+A
N+mf9Bv1gcKpPrA4EfMY2vI/eTk4Xlh06B6OTv6B1KFsQsq+fKB2/A/sDrrqlcGTsFE2kbuvcJ78
T1LP/Ce3Rxt1u8X52mdPLvH0sSoQcmOemp7kopJdgMs8RoAIVZ8+lwDTUNA+r7qgqjpMo/bkp9lw
Y39PKq5NBoc/9eYW99vi7/uMqtUFLKdIhc8nHT+MueAnnSYd4xuvZQUZ1mVXTXcxsBLfCRscNslV
EBkjbmQC4cWb3ZDsRHJqFRnJjko+sF+yYTLEviWVT36Tc8IXlahEGed8aeKhe8xLihaQ0kGfv2E4
zB+DsUwPHQzP9cWkOI4mgjsZLdg6IseOUBgMeO/EPCJWmvQ4Dah2USYKet4z4Y5oleZZHJk6obbE
nwI/vNSB9WRTzgM0aNd/LSMvesS3O3317GpdrcN7wv/jOCfk87wu7paFOMzCPTU9KMoPKKEqB41V
o42wExiYOK5a16UVkaNEE+v19fYDxiiaAJZab2L5IaMPoncUBZ/JgCrpU4zqUfcmiEcBSQOs+jiV
97PjNt//h73zWs7bSrftq+wXgApYWEiX+8+ZQYy6QVGkhAws5PD0Z4BttynZLW+f677pcrXNPyF9
Yc4xJaziEx8EIGVC5PlRseSbVq0NtWBdjX2xp2/zrlIrsl/SDIj7wiRUhcGXk91ofTIvNNyMz6bZ
in9nzYBGytX0wUTkfZ0msT0R5gWWMABniD+UbYyBcwnJB9dtunp/jv+3CvybKlCYgGA+lDx/4gxf
vvX/c/5GfFPxcaH225/9vlHTocfoSHpMJpMAqj+UgobufZqxAGzNxJxgPsNOfkcNO/yRSemEIZr1
EsLXP0pB45MpADG4JquAd3zxP5FjWT/VgjqhJvBmXEta4A880tR/rGLKGE1qH+TxqRJtNL5IEH31
IpdOI9c6SU+5B+iXWLhxF5lFnWn7gr2KVWHicfJd0Uf6lonG+FYxQ+LC0Jlu8oDrpiNJ3c63skqd
VcQ+qprKXd4ENmmaC5ZBo/ys1aSXtTNzXwj6xtRheLPQxwBc/JopZRxSxEVa49x0RdsRu6XsBsPf
ZxJj/GZp912DNMfs0wgxkNRoU9mOELx0ILuvXw6uA/iyy6xxIrgO3v0QnuwuL5X7ORREqvVkmFGx
irWRyWaqSOkDjXNXkxtmrN1Ymqn+GJVOM7VbpCKugPBPjJx+ZAaUAFLUy9dQq6uNU6rx2iK60VlO
I2FJa5b72vRF5fgB/9uG/Wv//DcXoMlBoKn4z33Y3bec1NL627eP199vf/V7K2Z8si0WdTPl2+HF
fpNCegC8DYt1i2CcAphiXmr9fu3Zn1hMoMGFfSANHcjCH9ee/MQulBUNF6blmrR4/+TaI2/gp67F
hTfBRg8UOXcBz/sZmOOMlamFvZXvtS5Br7LtHJ/pIv6Inj1ak+mMFWaaR39q8Hkts7ocV0Y9mFsn
8J1dmcmImEa/ztaCBcalLqV9NyR6srYjHZBjYNfWsq/MdRbYw1M2EEG3Gk3LfPGC3NgLpafL1rN6
7HYB+T6+80bCWbOHfRZsEWOxHAbguoSeGy4nVHfbsaN2od2TBThd/KhWiEQmzd2ERcNYPElVui+Q
77M90W/TRo8QNBMKt9Ih4C87ctOujMp3dzlbBx7bZoe1v5ZNsEBzWiBdb0tsLNp0QEZOZlAgbPur
7zqKuIlMpeShVEFwLlD03Sdx455Yrei3bV+JVZ5yi2gN76zHJDm7WRB8AbDAGgPm6G5yWmoyXAEs
uvRqWzl+vusjuUwqc7wpVOHsK8R5LBlwvE7cZoA9eocgT1ZWMSTXmutrVBUiWYAtd9dIKotFm5TW
5wrx6bovqW71ScoTQYj1vsU/R/rmZBxkEmqHtM7VOhEl8D0tnlZ1rBdnvIPk/RG6rKEegoNuREqu
BWLdU+Bn1lYqI9sIEjx41Xq6UZ2oz06k+YukFXf2kA2vY9LSNvRILX0nqW8mkqfYo9n4WttiWGlq
GG9pNpyvrT8QSTN+Ifil3qLyjHdtF4gtTxX/oXMj4Iyxb7+5JN2N53YU8TmwyCpNXTUgXAA6vXaz
tFtF2Ct2NaERG1xr0WrUDbF2Uc0uApfqtBor7ys2/P570I/eZtLzwV2W/pzXxejhRo59nZ7GWN2H
TNJJ8SnGFw3ZIyjGydLPMCa6ozsPxItM5yBjYFcsUWhfbIiuq3BK3IMPxOzKNLrinPbGfUisDOZ8
U5Y7ty2Sm6EotYObm92VyCrvKMsIQapKJfkykaFlzq7VeJxtCHtlvOcRGpIsp3boD+BbNzFOB28x
DZVJKJZy2fSitFuUhch2hI2w20Hdj2tatnq+TEXL+oOSVKxwrDmr2mAKRxB3do3qbOdZ2PvCNi/P
lS1eirR0/FNJaF54VEb6aEeVc8skYIsi0tD2ZJSx0tzSC8cJg2CgD94r5McyWgf+OF1NmMyu61a4
2auXm/50kjlLQrdp7y01mNcVwls4vsTu3Em/jtceaKt1kBJv2heOQDoJ/mpcqdAGNDxo0BjwfHbB
Tkknqe4FgV/JAB46yZtwxaO5cA55bbm1tsrwmutX3Cj53TOyXDezadqGXxr4+vMUlj2h80oLLuXo
ZM6jjuOxZLnJdPQmH7zWf4uhmS2taAJ/q3uL0MAov9ZbeNmabyWAobMWpkklIWcOXUqpCsIt/uoQ
HKTtXLrUYna3woEv3BazfNe+62OGsJVnKL3eQ0ak4EuCKJ0zRUf6tzewQZKBVfbDNRpb+TZK5qhb
4Q+d2jkjetBVp4EOXrBi9L11bhHHvZjSoCI6dADXbuINyshxSmkb9F5FpJZIliJN4s9McY859ioL
opikUlrI4spBY1HYGN9xEzfvMhYdJ0+nkUA8kL+CONW+Gjp72FjM1dc6Q4F4gR8KwrSNdfkO4484
VhRI1SIpSEqFmuH1WyoM+8xaBmtT5HHdDxhArCSVzVK0JjZ4Q4Tb3OncbUG7d43Jlh06ZHuSdawC
TJ8VHn1FZlTRNzJEDIxCBZQLvIIVOD5ItIiyD65TbS0tx0+DIpf7V2BHa6LUTW1DcaJ/Jq81XkPN
mPAbs4Jf2FqeX9AGFrdu59iXxi67Z5SEgpBU0zuOJl0hKCZjlQwywCvTTDOztE31RUZu1ms5ll95
RoFHZaq56R1iNyM0my5p1qX+OZgMn21P7N5bMqhvpNR8Hg55uk9Jcb4qGlfb0Kfqh46B0uskbHTK
BN3WDlsKbp3+LuOlnhLHwI2Yee5zZxCgu2h8oXZwGYajMznTWVoCdHo5JCtFqtSXkAr9YJUFmsxg
2NCiAeludOzHjRka7KxZJ6/j0Z+ubS+OiRn0tjVJX/eTUzT70e7go1f5tLUoIMtFbPT9kpDGbtmn
RXiFuATEWjUI9xiRQ7dGFoTQtSKHvOf9Pw8eST3CoGMLhE8S9hj0yw7Zwlri/MZY57kboA4dzX0v
Q26Nk3wyzRI4QGd56oVaszkbzmR8oyouNhZqt3Vi+MbOrkvzURt4P4EDbqWwa27iSBETmTfpJdH7
8qHlOjy3VVNdU+d7J1CHJNGFlPWEiTCeMcPuArlpYhed2rt06r6UroxOowzDR4gO+oW8Yo8XqW0q
gWwi29EFS10QHHqphzBrlhFX/rUVO8PWE3b14jo5dm0bouowNTdVbQ3k0BFcB5Kq9m6I+pyORpwU
X3tE6QuFVGKdjIW+D/Xg0a/wLxg59nNKZ1IrtHFeps38JN3QnoAU6extivI85N6I4rSO0vnpX65w
mUEmZ7sTLwZ0sRT9DVbGOqjrhWS95WnIcetusPGRWzo1ueciX2OJCU8gc5GOLUiYNAhmmFUqbKC4
qDF9gXyLrBcxgPIfJOT4haPH3AkqNLsZV5U9hs5n87eBDLSWILyr7VFFN/9tsP8vglX0GJTd/7m8
/98qecnrl/pjdf+vv/m9uPc+Meu3dSpySSUPtu2PAl9+smlobWCizruQlcb3jwIffStyQVxS0Fbf
24Lf5ao066xsZgLZ3HzP/K9/4HXi4fdjgW/QPlDUAJXFdEWLbc/d9wdRVwnmC3FWK/cgbtxla2nd
hWuWmAlMtQf2oWxZ8ViT8d3345tV1M4JWBI0ctcw+tuCC3PR1kp7QcFCIqslvQsSU/PORsEVLGxl
U+XX0rmEaVffjqCO77LaSrdJi8edot/4UiifwjV24gPLKDzV5HoxYox3AyIsNGAx0shFDdbsVVcJ
d20/sAUT6kR8rmqS/Iify4++Y6bb1qwXJsmA54JAliUSHxLL4iw8GF2NRiDK0Npkmo2HFJzPIYNX
DV8jheJErgmrYxcbBVg0TP32IG4GDUaAEyUgm8aI+HZzJGygK8xyIxwj3RqFCJ5mNciFBfG1MZAI
6gvjjqhK0hJschTzUnoa2wBlfke9NwvG8KC4OK/Fssqq5tobDTTxMVIOU1oDmJY0ardWqqu3vudN
zAqIdBkhFcmpI+9LGSMRGCgctyob4p2HYm7Vy56caWc0UGqI9rFwI59Av7C/AdA4vXpjj9uoas0b
KEDjjkj0+dGHi8CiTl7q5EduSLhujwTHll+zGdZDlq+zUR3ebofwmpURDAMC1Tzd4RCY9ZKyfcOD
vcBGAUbHU0eRB6jfCLBpIx6yiV7kq9ryz1miMuRz2p4iEEReWTD976pyW5YdmDUiMIkpbSLi4WW/
pRjz9yILs2uDJ6TYeFqMM578tdnsHLdHJcf4IRgj79kpAU3Fka3w9DIFV11f3pE5EZ3BS+lnBsmY
phiZR49+I+tT3OrpZ4ZEaksqoCD/qCz0nTWkOCKS1DRvppHpRxDIaTM6Dkt5dgLOLZoAg6INOwHK
NLM7AcnXr72Kc6Ugr8iHCi/T13YY1MW37XQ3Dq15hI+WbjNlk7frOtFTqULjkgfKuiG7cNoNqFgu
aATMoyDXYFe1RXBFRkN9F+NGWA4ZxNtMa/cq9+ds8NxykWgr8ZwzVzuXlHzARTH+xHFKfmpGObjh
eWxdpao/irCXnI6kmGh6QzJl0LyErauPi3EAxS+U77yUZv+N2iPbB6PqyCPJrH1R+nLjoE9bjU4u
HkyZvEIrhcGgBVI8O25+V3Tm9FDDSyN1NddvitDGZz6gLzxYWk1auIeQ5xJ2hmUsexKuXlBExNdO
kJQE7Jmm94ovhbKw44+CKUrvEYtmy87UIGJ0SXaMAw5ib5qwLVpS3l2ZZrAp6uarSTRLRX1r3DVF
jrWktw8FYY957tpL1gawR6I0Tm5Mw0hvLT/d2SPkGNuf8j05i2QCKmI1Wm6WSOlBsjpIgDakToOO
r1n/+PkQ3zJNl98mUpyXZhIzK5g5w7GykicHitq9kyuw9iIrsEnBN1lUYUJ8CEmy1xqWtT61y2PJ
hi1eeh4FT5xt/brXzyQ4ptsyvel8v3vSfKKAEts0bmI9MHe54aLSwNDXkfrTVa9mM/JJpL7q9cHZ
EnyNsio1WqgNzH2ekLWX6EH1KY0WPRL3dY5x/Gqqi2QLLg812ThaSGnf6wZmhwWuwnGNdZ+qYipa
vNWe190HhKTEizQBPZTOpYh4r0rSNpuOBcGsZ7j8+tqgeonf6xiQNZQ0qceqwqbo9+aCJ9WiR/ZI
OuYyEksLHa6GmAukdC6VfCihN9ZcPtXvldQUaM1N1ADDc6izLHIrXuy59IrnIkxHY9os1Vyazd5u
vPVzvSbc1F5nZuE9eHM5hxMxfGRXGp0yaj1vauwdT8RpSeZqd6kDsg7yro9PdWyTDQdE6pS1srpu
5iIynstJzY/SS51kao0WM9gYc9k5MfldW3MpmiAc29lzecpIp9iEQyy+TU7Qnvu5jJXvFW00F7ch
eD6YAgYVL3szbwNAP4CQQ0FczKWxZlAkG3O5jOMW88FcQustP30eWtMKhIRa13Op7b5X3cNcgJsO
na2ZGP3SAxZCbam3YJ4Ck1ltNDT7xJvUfdr628igxUnmIj+Zy33VdSyAx/cuoJ0bAovOwJ5bBIPR
yAHfYfKlL0Wy6ll6L4Cm6+dobi/qudFAykHPkZSV95zYdrTK8l5/Sn02/9yZ4EY2RODNjcvUxtor
Dbd+UHNbk80NjjG3Otbc9LArrqGu9e590Lu4tObmKHzvk5j6AVcbNXtjhk51qein8rmx0t97LIp6
+q10br0GEwAftau5ELV2BIMkiKPOqwh7C1HMVoaMMm91yApJpN8w4a549sdxcNdaFCKLuC3TcZmD
PLkpQZntipBLejEokufYXlYwKLF9lN+9SiX7Lg3xUAy9dooEGEI3z6479LO7xmqfCQ9jUV9AKlqg
fGqBEtnPVhS+6H77Hajds1sMt7lBMK429WB9zDJjzOaMmJCjO4Kd1AH1vHPXqUQ8JHGfvyIzHR7x
JT67GNMgO9jR2IBxUYgLdcKWSlzNzRZ6XznZZ0otXHkLZK66RddQsKXAxheeBiagRAoPrXtdNuVo
P9W2/50BkOnu0q7nwLG4E8gjkKMs/ULftiNVzzYDSHKmc9aKZ8UNlNrL61YGtrRNmYxBdnA1xFUM
3MSKIi85GqjgD20VOc+QIcov+jysvfaHMD06oWVUd4Rkh/42ndCk5cuhBlwJ5a2x4jecw7V2b5X+
YKGH6OAwFlqUkCfvRCZELZ0wG6/IN51dP7Ln7RcVHPqVPnIkm0A+wqXqdzZ0qOWYNe2F/3LYeKlD
OZmGh6iSp5YMBBQKGv6dJOApozlobqhF7vMpTNch1t4DTxDtc6hFwYklvrFkADxeOtbRl4qjeZga
NBlh1L/IxBsPlWdri1pq9ME58Yp5O5db5iRaXKBmdYwikCybBHcQ7kq/2bkpefQJpI5tjXJpOfry
JiN1i3GZFuwnGTT71id+pcpEdGj04GQbKbgsx1AnFAbNagyc8ktr2umSqO9xG5VdRBx27a0R3vvr
KkqLde9LNSyKMOFBhjpvSRqSu2t1xYg8FdnW0n39u2x9ymiVqGgArsLu7M12c9t9xKw6g91a+Y55
80tJxbFExjkj4P7bxP1fmjgoCTPD4T93cY9R/VrkdZR/bON++6vf+zj7k4vj0DLQ57iYBD/2ceKT
i4TuQ2bHv/s4yZLUxe6F+opdzbwl/feiRopPkg4OjDNKeiAv/2xR86O4jExhtpkWuygGc3J2mM3/
/kMXJww9TPDV20cvKKpdlZFMYUGV203jiBi6Yfzx8uEH+gvl3F+9oSOo0VnNohAzfmobE761Eiqz
jiaTrZXR9SRW4j6/tlO33BFEaPwNpf1Hpd6/viBptvxeHnXmn2yBHnKCeu6Xjw516Uvs8QZmHBt3
tUX45K+/2o82p/e34lBzrK0ZcqHPi+2PvyVW9jBoE0MeYeRaL5ETY/qiDlNM/gPjMpN1HpyEVMLK
t4bbX7/1X3xLziSLs8HV2Z0bPx3Gvky6UUeGdKxFjGvbVUyVsY7Pc2/sbctfv5nBJOODIvH9i3IG
kj8Ddx9r7HyNfPyiQ5HWmTNE8tgXNm/kKEjeiz7WsYJ0jRNjszCJ8Tqwl8MRMGKLrJ+kUaAvx9Ou
0Ubm3unXn+jPX9+G6WajroJL4UCy/PEDxUZIvmzgy6PbS76uh+pkq2sJ//P/915oy4HPcApz4vyk
KghiU0/DcZRHs+6NSyu1+s1pQNi1sVDPv/5a8+/4h29u/p3tWYGJfsGh/NWteQTz4eKMGmi3dtHK
Y+eH32vBk6NFJ/Q3R/OvfjtuQribeTPuUj8dTB1KGACAlFSwpC6OsQvKbOHaSlsaU4Jk89ffyPjR
cPmvr2Qy7RBMzPkJf14L4yIxukkzzGMsIsxBJnysowEl1V6kVa3go2PDJASRizTyhtsR0+Ae6ry5
/5uP8eczGGkKtz19vlTln/S7jF0E5i20foPbiAPxwYa2KHEmnjAMcobCUs7WSSLYrYxTi0H4/eIF
pUcIpldXu19/mr86AhIFtKQTYJ+v/3RGoXVlB5ooLt6OeFhdB5LSM8E5SlV563/+VnNehYWnHQXQ
z2fUoNyqwCFiHiMwqbeeF3DJaunArd5FE3b89Zv9eKvn9i2lTnivh5yWt/vT6QvWk7VhqbQD5gPm
zxqQiufcTMlO693husPF4f7NuWz8eAue3xL+E/YaslzmA/xzxpJKJqS9Bqtu3UdVLAH8ApKv6uHW
xgN4G83WubVpTcN16MbiDuEwObhDA9tHyzElsDcuYZPw+Hu/gzQywdQzTgJPhh+yAF9FBmnOv/6R
EEX9cJXjjEEOz6AWlTeyKABVPx1+IHyxJMJaHupUzzb6FE4b8lu1TWDUSctuMBuHABJ/jH+SZF41
2msGspCpMffRv8QpnxGnFwfSx5vxRi5d8zbQrKOhDCeuKwFMP1zpFdLShYWXCpth4GG1Dt3hlhlF
tUMt27xVuP32zsjfsdEX5r4XcfncdE5xdANpHqqYHxDHfDxes2dgNIP023toSFyOsSL6pbEzamzy
0NjIaF1lXkj8MwJD31wEbWTa2zQveQ+XX9qG5n5dli6KC9lJgXiRCdqlJlBkglRvqOcRHsm0xRPj
2YdemYRJN0GGEQRPcHhI0rB5S+K0fHZULtQhw6N7i09huNZEw7B1UkkQfTFGEj0WzoT/MFn0mNwe
IHhw7jWJ/ZKwkMErNDvkRkScb2hT5id012H/RmH6qiZfgDh1ytvKbqjAe1jXRG9LMCSo8Mkj9Cye
MMZogO42Sy7SecEifWbM5iD5RUlxeQCkH23xy9VvVc0mZzY23jU0doDmgDbd1iBZH0Rn1W/Kkxwn
qD/egzFU9VuSBUIsbJN4ZqCRBnRBtAgPrRr5r9grm3vPz3mVLMbBMzX8bizyEXW+P+UYe80rOBgq
CyyNVbwjERw1A7NKzmxJIsW4yPJxcg7hXJhoDF2gfmceYmlBancx4ppLdY10cisnBZ2umrMmoSl9
cWxSBaCsxgoUErhQAiZ137EPs5P7pHUOZr5akiezFYPgw5iWk2TrquG5aBch11+BQBg29OQal1DL
Ug6llWH68wsXP5HDnk79tqQ2cpNzuYs17wHdKS+LQgBgpEbSuTJmtk7TOMmA/5Tn8qLJoZwtSZQn
XYTWPJi1+tYL003rxQ5pGxd1Xnkz2dSoPtM5it2EFtBZkccqv+Q0/HfuFI1nXLYkaxHTCahaSw13
Y+BUP9CZdfsAHg+vkg6ghnMGZisdKOxdmk5Rv0BhBRoMs+x4AQ6iHzMZForZhAcU1apNQNSaXI7M
4+6IKLXWYLMUmB993tpxTqIk1+v8plG1mwN9arNvhVU1312Je9QSDn2wjeOTLIMYtUubcGdaTik3
rl4HHLdotFE92Smg0w1aBRtCvMNSGWPtqajJh9xgigEU7LUqWhlxkW9RGRYXL+6YKzH7C78EcxIw
+2A1R0fY2zIf/SPAdKfcunVvP6soazZjrqYvdtCTji2zYFwMvZy+5GmZrFHJTMuaqReWTN8CApn0
+ZdYxU6zyjtaY9ippFBQjNYLZyhrsaqqTFtDeGARQvGyYV9JoHJIFi3Z0v5tS5D3Pk9KtY8rPIcA
AMZvflD0axp67Wb0iuwpwpC5xD2I2z+PmL/ik1sg/HhBxsn1EZE36rMMWLZdZWwyVfBCrnaRQ6hz
+0fkznSrYjdOADgxvQ3dvOeY1qIi4i3A0FEPqj9R6bo7Fusj4Muo63Gb+byRTD0A620Q7t2Czjxt
6nA14dhdM/Ft71Vil2rZ5fWmtRJGT6H+iqevePLSSKD5AW+Crc9cMcfQt57fZDc8lZBsTtzeT7bE
oqkCnSPqBCI+AUfOr/WmVddp3XBSQ1R3mpfRb4yLJmIuiRpcFZ5W1eAGtQefAluwsiqX3G2btwDt
OfyBWTM+6hOnLLI0fJgOWrW1SxQe++koJESC2FCdkb4DhWopLOZCviHRWwM0XTpjWu0YTPA8dlvL
jxbpLOsGgzG/mjGomlyRhlsQd2MKM1Vwtx3oo2Ayz/7ubjIYec3i8ja0yp3EkjvsLCNRzwqPIh/N
IbqYFUqePgsY/9RzIcIZwywEee9GWKvsixUD8PvOykGy53bI+ybSDgB+LPtvCP4hoOHqtR492/f2
VejVu5QZKzTcIYiIBTLi8GvdNS9M5s21JaMgWJLbXNZP6aS12mcSUQpz54rQvXRVHC3tNErWYd+X
OwjI7HLcWR/hBeRpe1hc7zurym7tQH0X6fQ0CGlcJY1odtxXSXAXHjol2SrxBqM8eJuiqP8ctA5H
jis+XpcdKK+FDMgswg0bIb0r09o52FaE3p7QD4Xe1uY+vkxY7vc7spd05F3FeC7rxry1J2zh0HQS
pC5QcqJ4SbHjPWh5N+RrdAHpeagqeYWHO73CgtzeZhFQh4op9qvstBRb/GR+LTy7Y02mJgG3WmBQ
QfsbLZOwYhDdTkS3ZGXK7cIjXogUV3kY++6rr7T+M5HCyY3RwjyrosD6kvR2Mht7Q+i/cQ6hohzN
4OLJMTpXg2UecCh5gOC7oH4RUa+OGTCZdR6xGzRsHWWfxI5VbQ1ueRuNYpYcZkMI+IDSd4ZNmOZs
ehOl2BKSNY0NwD/pYwvwFkc1/OCgf27TpmzXQAZkdBgwjuI5K3Qo+OB23eRiDyictvCJ6h1drnaK
kT7fAxYXUOGSls2P0Bw92bWcPJeeJ/x3IuHqc6tUtx14EB7zuM7SlfIIVoS3RnsRcnMjVtQ3yACn
stCWQed0N2AsehRIsW/hQ+CW95wMjYk+MLVOEN64jZr6iH8Cd27er0QGahLhRyHObGYmcA1eSXK4
mzqSG6LRfytIDPDZVgIID1Qg91KWYm2m9rSrWye6rTOjvG+NsX5wU4Lru2FC1xcz8mMeKRdSD0Ns
EFPsrExF0jfq1Sl8I9uE51Az03MxtRCdIPmprruJPiVPJ6daWohArqDvDPd61WtnCzZKsGDJZW5c
zaycRa5yvC61g1a2EBEwjZZz97ufhsOjcs3mtbcQz4IEt6ONDr6zXtbQ1NJlXIC3XviuWXyfmqmM
VlU4je0OnOJ3KxyC6zrOTJ5yUd0czH6Av14UeblCrgNwUzpVhUwtr660tI/XQrd9IPfBLE+dRrbH
GNpgpVgtYIBj0rKd1KTTPUGSK9qlE0zxFcNptm2+ytOr3EvnoBTyDW5CzeSopQyQ5C5TfTq0D0NI
rMdvJNP/Okb+RrCOjHvupv7zLHT30r9E0cdB6G9/8rtbxMI5PKMPeL6ajEM/BBRzS/gkcA0BXmPY
wX9Cu/6boEWITzx5HZheIKLehTD/HoQa7iePKaiL0IWZOhKZfxRQ/BOkaAaB4RRhqEoDxkRLunOX
/mHYwg4xnWIrEJ/ZZKt2oQBAjazL+Jxz9eWdlAyqmzBKyW10EnEXhol2K7wSAqCkIlumEf7JtB7Y
YmMf7VdIgpfAwFkrot98rnWd18GFBgRmdp/BsBjUzF638HCFA8Z7hhRrZcTeSWjYesmR71dRnIxb
YlCS25lasuMaAWxpkImaTxrejlD28krD/3U1gIxJF2Hd9Ajg1fjimOEYrYKQnw1jHqrRRZVUAP5T
vTxYo6a+tiKMXxrkzdfoww1SDeLxGb4k3hdWU84S+nbzrasCA5g2prJAgCkIQvvGaLQoIs2qFvct
6rhk9eF8+YvR8OxA+jjvmg8BE3eHo6rrUFRn48LHQ5AhOY81v7Y/TxXgCMtsrbUSA4XH7B5O0NOX
jbNga+ddF44SJxQmfDVluziSEd0gPQrjce04VrH30LyfJ98KYYXK4g17i/aYgwa9DUe0J1YUx+fW
akgac0PcegAI3G0QYjJua7O4ct3qvklNApHm4jDoBap+sYXx8haX6F5+/aVn5/uPX5p43fkEZnLL
yNiSP80uFW0bemQ4N7LI/GdjPvpBURhPQAups6Dz7tuYzAZkz81ahnkmFpnWTJsa+uh5aAf9q0oM
fgbsDsNVkMsE0TQRe/7IP5WmEN+glhrHgEXbVUhO88lkE31tuf4D7aHYelGUPiQ5sdB2gjs6ykG0
h1ql8cQy7dVYVA2uoIxz2kSbfNQn8y232xPuBGPXtL61A/dZNxTMAHOGMSHLqBdrnefqxoqeU1AS
BymL/jUKC2S2jdm/EpYyjxkoN6uGeYQfht1Sde2mifrhlosyubDg42Kqk2iXmDzforha2H5l01nE
k8W6PCB2yHeHdhVFmKPfwyP0qRJEa8y0+Dwfboeco0R/GMXnLDTL0+imgliiXH1zAYlVi7yvGItY
llfu5t5pk4d1TaaXio5p0+jnd4qMmxvdGTALX06YLXOWMpziHaPs2Fuy+BO3WtQMV3Vj8IMKfJDR
5E479MZcm1pCokfX148yRJPmBUlwkrLyljrSqL/bbfw07mLmLTDZMDYysOAJ4Zk/XjCC0ahPpaLd
Ih2nevLafKsZdfowDkD7aQEo3rz53IFr/NoLl86tQaYDKWUM32Lq+IvClHAgSaJ8dEqJBCRMdTiy
6gm1b7IqWzu7R/LmLZMObOysLs63Kcf+VPgkmelwkpHLB8N6zAg5GPQ51wXfj4f+VBvPck4S5XY1
bjppsWFVU5EcKktBDrYaTaxnWA6vSQDNpUoIYX0/bWH300JH9niuSsuA413434vU1Z9cLasfvdio
H3OwMZeojrDtZipE1W5iEf+a68mWeFUtW7Zo97Gckhu1hS2YOOsEluyVq1Nn/80wVfw4zLb4+U2e
O8Am35c+rvMTJrEvjRq/c+XfikrZ2qpBzA+mt9Q+x5PHNzCwHyztstbu4jECz2wNylMU8Xk4bF19
Tp00uQZJTkxLSPBJp16Szia53Ct75FUKU9FzRRAqv7RIjX0Ztdrm1/eev/oCcn68Mv/nuSx+Rkvk
jPwrAwIgg8CpWQ+xQZSJCgJsMT6RN3XOfcaf/QiWsLnFIF3R1kw+SHkg7Plo9AgRuPZMbsxj8WIO
joH8bUCLJxSFbpm6/l3qlGBmwjxI/y63+/15/Mdy5P3Hlw6kD/oG+Jh/wmL0WRWBD++t26KdIxt6
muTvnM0YsUBCEwdKnzTn3g1XqdMRjUF6Z7QQeW7vXezhhyJzo2XviWqfWkQVFU6p3TWo2LdeT5wV
kUdtfjW5dXRC/j9c95lH1E8D9Od7x2OCQxTJrxjI270+TS5TkJKRciv7JN86HWW3iq1pMYiK21Db
+o8iNOId6kb3gGFdrHF/2Rvo0MFGUWg/VzaS/Krv/H2EC3495U4OR0uI4ZsR0EQBYpZo9InLNNYT
+Xcbs0i+Glm1q0MzLxdk5qh9Kkn1yB0udWqC4fr90vM9LXir8LV3wOn4P9ucwCqcQeI2FTXxRVls
dktPlHQRqsY5pIdEdJR99w2B3XwHmX+a2PEPLVEyZ0lEDRgexpO3Kqr0xSiy5A6ZwoRcprSjJyeL
X80CLCN2o2Gf9IKo2IocEk2CPAiHvgbFng6X2Jh4lvz6JKZI/OEJypmAM4+aAW2z9V4O/lQ2cK/O
WqwHJVkLRoOUROcCW7zfm9N+KLfMAkISSXy+ACoWBmR6oV5s0fw/9s5jOW/tzNq30vXP4UIOg54g
fJFBzBQnKOlQRM7YG+Hq+4GO3SVR+sWyxz2w6xxbIghgY4f3XetZ682qMSdFSTXgx+icMC3z8kQO
AslxCwk1RSChZFQA6+vdCC2Nz1Vz1K/LREIn0//4VZ9M+U1kjqmEVOwqHFSp23DyYjt2KevRiipH
XRgHJk0PH7Q1VJFSQ6Lje2sFPD5R5nBZW+c4m9XDPDWUe510WErA5tne62zYF3xYUzgIVbx2FssK
4ysN+6ZrDrO2DntzOzsS9bVtObf32k7Z+DTMxcFSqMCFM32LyDOWJ61twaU0aKv4fdIKKS0fhJcQ
SOTk+mAGdHidvwzHrODgEvlDOjGcFK+ENWcba7cHepI2lzpHKS9AM5k+sg5kjwQ5ooFd28lw/Sar
8qcBKduKkrAjcC5l3zIHFWe/wicxN0UD7Gi3ClBjNjj93JwADrBUDZUd9itFE99IBZGN2DFUbrdg
yiMvaAt3mTaGQzx+j6NOdVJ4aVOZZliuWn2fJONA6rz5PU0sN76mRpwtUC7stjgr47htf7yFVN2s
UaIVPMXXiiZAEox4JsKFmV0NlHrVLhKLdKiFgYDPZqK9o5hLSpaTZhgbzyujgY0O7yavPQTampPP
tz17ywPWG492x7Cub7pduEdXrEqEbLKgRGETt0xuzjpFpgQQ6g52hmuqjx1/6rd0oKxjl+nPSQ8H
lcKWT+4NSAtjLd8cZ7qlTkcvh/NvE/vQEvDpTUV15QCw/KRXzkSxH+SGP2zBYd8/pP872X50smUD
xUnk/3+y3UH8zV6//HS0/fvv/Evjo/6DH6FaGjsBEznednD5Vy6N8w9aYTb4cii9TFSbT/ufR1tD
A4SAiMBjqNGK/lHjA4+c7oW9qTlACGyZNf+OV+PdLtH0bPKDDfQ2gBpsAzPrz7vEZNpSO9tGHHRd
IBFD7EtVltabd2EKgwQEx+rrC/gaWR1+D+v64Vn95lS3nZt/WKcttEV4TWg2qwAOQK+/O990XbJ6
cp3H/SR0GTlLRf8y0wmNdrLq8B9cCvs6qDHOCjRhfr7R3qDLoVXWuDc1ur+lrk2+wfQTwX3uPjir
/u6ueJSeYXNyI85ma+r+UC1YtbloF9NEvTljQpuZJ8OeOScYZ0d8IFbwfvMADe7JJHALz917ycQs
R1GUFg+QtC/A64sOl1LYb5gzw6SO88DB/Ih4IS6CFnzhBx31nyUo1ve3R72GJjWjGIPSu/tkSo5j
ox3HPYm9Nt6TmQAYzez+Lf3OdhWLGoLuUHixdfpT764yAOcZZBcLxKIkwDA2aw5e1tw5Msrb6kMB
089H7r8vt5232frqDJP3Qi2rkzotIYz/yWKPcD/7b46hv9EQqkjbq86kM7cfbFJ+fYyWzvlM53jP
/gV3yc/DJU6RA1MtFZvOnQwzIJe8LK/54ECyPaafPzWuAuXZ40yClsTYBu0PgxKhqEYvrRB7I9uy
VRXlIoF/TRtTJ7Cwsj64p989xR+v9u6lwYNJusQqBUS0ieRxkEqJrOjS5QXBBZ43UnQqvv75A9e3
rdz7O0RFCXIGlj8D8t1UtqSF7U7s0PcaDW1iTczyMSFb7mg3K7rZJilC0RGeu2DYL00a0KPqnqix
HUTSN3spPBmJmfShfnLav+bZUDDFmp6vx2NHzWnxSyelkcxu/oOJ6buq8d3vbajI4zeNHurH9yPO
HbCfNSOfUTZh2CevhZXdp6shI0UxyKoctC5o3WYKMdBjhUUS/6KudOiF5rZX6CGMgJaBd625RvLB
B/6ekrN9ewa6OWzw6IH4zzZ0fxg0uVfCzrbKER57GmHttUj+JF63c22SHrtkeJgzA6rMRH00bJB/
n+Y67y9Q0kgS4OeRvq5aQxnd8lkX0osNiMhhXLsqZflkOSdC7690e1WOa4HXBb07HjSS/uBLbcoG
cMiPo3TjwDMyelmm4uzY9GIaNkibBf1wGulz+5NSimCMLQ83m3VOzeIBLOlwVZgLWgfSdXa9IbJw
UsZrEvuI+ckc9AomQoiZYOULNV22RK5O7vMamUZsLW/FYtyO7ljQ8ktQ/tvpeM1Prnd/Hq2/fiCc
SNgY8NWzBjvOu8E6D4klSJTkpQ/pFX0psqpd9Ui4671Y4zYSguSm/+CKm6LIwpe5zTc/v0vCwaXr
rcW47+P4qA1mVGrJX15tXmDjRsnu2c9/vt6vq6C7MT1pkG/yQeTIP19vSDyylcgO3edLSfIiyMcj
zXsjcvV++WDB/XUGBUujU6fAELvppN4N00RYMp+I6dh7riTzVOm0YzMJ54MH+NurmPZG9ISizTP8
+YYqFSLySFznXrF7tSeEy1MOkLvdT39+btqv8xh3g9OVtECyNn7R4RVQwDmnbPD6WWtCWrj5Dg0g
YJqhbiinDg5bCgY+lWMI/+4TkOV9Y1IT/eDX2OqDP09L+IFhP5HMhxhTe69l7QitXzPpcJTE5hhN
EO53YM7HnTmNHHwMczWPGCW8qFebb2UzObcEmU77xFLlZbWuUO0KDil//p3eBwUyH/E7oXhHywwL
FiXbz68gMRVFiVNj2NeJqI9qb0Weil5gxWN5FWPaC1L67Z9LDk5B2SnLNUIXuIuZqoeeWzeUgMtv
pTbDBHDnEM3PC84lPejQ0t4ttaBdMGYU9pN0OtVLeYUR8iN19O9vwNM4ILKl5/vf3v0PE2qs9V61
gCncm+lym0Bu3InJTB5SZrGg7Zw8jOFjBpVjj6xYfUV4GbkKmXM/9LZ3FG0cQ/nqJWmmjXfTQG64
Rxj0bbXi+mS4qbejNriEU5ErrBVjuYO6336wJLwT6W77I17BD3fw7iuYRpgqSbMM+0XJkxNKvPo0
WnMd5ooajlv5xxA28V+5eiT8bStNYTX98ygwfjsyoQWrgHZRj77/3Ekmo0htiWGfK+nY+gI66Ve2
VZ8cc6h9DsCvDRHFT46upX8RTDNCAaIprW+KtZSM42TY6Sqaix4ljT9l2lT5ji7aIOWC+9nKkVbk
ifZtId6MqdLBT4qySc3hXioejW/0cZq01AvF0srD2jRfHKne2QsXSkwNODypE9YHz/zXrZuLhF0j
/Y02q8pp6edBg7LVgXnEhNDl5VMdU0YkhE9Zcc82K7KWPz/d30zbNss+J0/T+V6//vliQ1nY9aYb
2bdJ/eaR6sOqjYfdJFDhgyttJ653EwxX2jKZaN466vuNPYBf0TqxxUjqk/tCM5KnvFyhUFQLpwlr
KSghqTZ10dimF/fnm/zN6rtJu4nTMliYfumrjQmlVthYm6Rh+RyP7qfZ6W5VcoDRFn3lyGt/sEB9
33v+cq+WTuMScbtlv9dWe1IZ5ixjyHIMr2+Fwb5noTG2JfIFhly/gdK/b7JyDpOlZXNjUoCWA0Ug
ld3Kn2/9t4MJexArC2U7VO4/v99MjNJKJd/v5DZjqLYQQigJpz5xhEip0vztz5f7zaIJp8LYOvCc
vTnk/3w5UDPAYcXMS176eZ+0Whyswk0/OCP+9vlqVDIYSTxebBE/XyYftKTRTMRonJH7wJVzCn2A
fhx4J+U4DQZfpzRFqCxdia+OPiHVgDKapXJeV/ujOfLXQzneJU6FHMpRYVnvv9dpgbebDuQ6GvAa
I1oosOv79XKRW3Z3pSlBS/r2PsVZ4TeoWD74rN4DurcZmnkRl9HG+UMz8W66ANhLhEQN+A0iRPq1
dXrESFOfjNdDpllEENmNbQeN4AfAdfWoOUq7K62QhO6C/nHnpAVW/GW6lKmRxL4+jkLbgguH1z+P
jN9MNC6cEnr6KpzCX2xJqeJmhH7a3R7VYo/GgawHdIJexF4+++CR/OZSHvMn4gGHMhxP5+fRkdEa
bDusDftxjas301icm7VOaZ8otvof3BZ7UICihIEbXPDdgCdmFfG1a3Z7kCH9DSQYe9csTnzO+/HL
nx/gbyYxrkRZhC0i8V7vz41UvJMcA1C3zww1CWOa2HdVQguJ1Y1MqrlCGNakywfTx28fJedrEP/4
8yzv3e0liVoT0GXROcHeHlQWWOwsr5DyqvrwwaWw0fJe3s2a7DRw55EJQNH9/Y7bLcxGANJiiJi9
2u1srPFw7tC2kJUKarmkcI6K2GZPXgadISdlx8lRzNFKok0FMcPi48pQgXvHmN7Jow6LhB5JXbgi
JDnDRi9N++cLFnLlskABNOySdCOkDWgaUZByS3Rd7IY0J8T9k7abDNVYzt8JzdnSO2tEdFsKbKxI
tXtb6HhASqhm+i7XqtmODK9N9WdvQnv+zc4pliR+ywkmPcNuN+Kwz4o+fRjKRluOZU11bU84UGVG
wGS1U7XOs7Kn2yGHK6uqhXtpjmKJb+yBUJ8d/65MJK9A+ZvhO3tFHdYIoZNL8FSbH9wymhzpcVfe
SQVd7ImE3uag9QUxjUvS6z0a6+yxGnBhkeNBvtsRHUvSIu9tmmK3FNmmyG/JyLrIJcdJVLEemrn9
MEwe4HlpLXPYSPKmzpVCUAd1h6rVw7ayts1VhsvyiwPEY8FVP87B6ppNf9daRPzsSYbBIoLJQd7V
mYl6ZFEQXN+qtFuTCAh4Io5sYudd585etjMxvLe+2SYryoQh9/Z1zxIVlfFW/lPJ9wVnM1juQ552
ZTCXVWMEgwlIBAhHax0qV9xQ590JabVPcauXz6XiqrdjbU8YYtAgK5hjIqPzrkW57Opu2M2pU9/G
DkVUMyWiicylvW4WU1h4RbVLhDwZcpkCHSZFXqC5tIQehyKfjV1lGK+moUzRZlrid0DjbgPziDwz
Q2XgrY3PjnmFtusl5wFH91dnxNtgioUwAUd+WTsbLjiKKV/iOreQ3KiqHdmwUD5ZXtVHmlpnnwpQ
jAGIA+0MozK9JDgNTohDnt2Ao2QmfHdvKdpNlmGXgBATH2MkGhCJC8GmYnCCklUiHAZnvSnK+diN
5uhn60Ia9VpcF1SXkPD3p2Ke9XBViy6aR6DEZEnTu8aucZ6MNIRs536KXfOWMKM50iY33a1rD1hD
GQUa+0Xfr2xdb+OkbF9qd1Av6tShkzZ2djirY/9mKx1Q75HYQ5eC9d5pGuvYl/QEHYIdjoaa6cdh
cdyIIsVJRyCfWa22K6zluUIJ8lxn8cGxzLtMLM9EV0EhVT0KdYKweGRzPV9g5R6lcGAJKB3RXBYZ
vZ4bn4bYyEI7adxIzU0SxKeO9LjcW8OUc8Nt1ivyU5f07u0g4LhNxnAxLjTiynnjoygQeNFakJk+
ZodsqEimq1z5Zg6jIEIOMmYRFjIb14UMiK4moNVnp9mTidVk3kjqh0seuc7geaqQV8yh03GOYDFl
kiCAYMJKsRZX3cQoA8lX+26hHUnLWMgpG5udra3umX9oopkPIoqxjy/Dhft32AM6AGfo6LLHaArC
ddD7z3gmCTxPoCEo5Dq1e2cLkpjxFLQHowDlGVZu70h/abDiXWDjGaEWOW6fECstLSx4TabiE2u6
7ND3PCksN3UZrm4l7xEnzJ/0Ej8cjNMiO045jEyLPLwrDc0QXjSJnB0IznxKs0H9am/mH5/6bhs5
q1qe0eD0f42Dm9hRuSTkdE5WZlxg/bXvTFnEbx7FffJAaoJK/DaWargu7vyQSrd661u0D/TaB+2F
gDKiJURrXXv4uj6DqKTxTTd8P7JjuXeB1HyWAz9nwa2I0l3vTmvDeTqba/OIuX14ogpHGySHvb0b
Ja5cPzW87jkl9/CvrjWLXTEr3bPT6dkhh7NdHjFQFLsMn8qT1RCghiNmmkI7xpoUihUBCR4IxSIi
Ch1UYttWADPSOBIUBriGEnLEqdTrdwXnpgq5MVYJf8wS+djF0xZNZ2Wa63vJhAKqUU0kTRWtQZBN
abmNQWU6gbRK79QqxR3l9IJwRR6n8gg5k1t0tuTdc6Kv/Kp2IR+lPovpMkHpdY3g3w3J+1gvoUti
O0tNfipxB3sTKPGdHHVkJ+xEupPdpuk1OVHtC6U7PaJwZl0nPZ9qVDfVulsFktOpQXiwdxwnuSYq
XjpBawGK4iPq+Kh4uxThu1NReea1k6bt114m/Y259tr9kPG8v4tTV0K9iOrmoeI9X84KQ/MGhHr7
1dpOmEFtrwSVF12e7Xmy2QGUIj9Wwe2v9WZ3+i53XeXQfh2Xtn+WKc91dZzur0ZLkM6sUGGJviJS
/pRQjdgLbxxevWmwrs21UyZIVl5yPWcW9r3JrqrlFZWsSZBBq0+GWfrGBKf0QmNZbsPJy+FVESne
+aTG5DUzlED6D+BLu2/x/VxnCOUfWjslNsISDdYn+I9g0dYUJ8Eaaz5BKcOrJQw9Ska3I6RGjcNE
EfK8sT8OpofA3lVy5sUkzg5Gy99uVSW5Fsg4Vj91LXbgterSsTC68tgXWzLfSMYLecTFFJ+gUPIH
YukhQUimcgxzPCvCX/nOKWPVwxMkp+XNdSRW88S0gjheyqPWj9soF+kmVsbOeJdVqXw0m1E4wYS3
7lTCxL11x779YuSpfad4K3q7tp7S68Wuag0OSt0/l5tyCVGFeFSJF7nNttetgz66sHItvu1MyYUK
NHxU7EAas8lIr82Bp+bm2DjVRFlQgKF5UWaS9HyK9mjhKggEHfzYC9uY+InNWtyyZZ8foPUPr2Tb
m8pp7SmJR0qVLm8OqRp1EIs0bnzqLQP6TBvHCFrphrAacmYwvGeKHd+aBLxjERVDtxwrKe2Ue2ck
rUrXM/XaJiONOSu9JkGi0YIKac8nxYCNTce05F2rg5vKo40Mpg68YXxrgFXDZVKrHIjm1L3BKtQe
zQSvJNpN7Zstc3Jp+fS6G2aL9a3BiIWAW6+JP+lzS3wjGg2PR0we3EFpWx6LzUo+7NWp0FCssuW9
X/VSufVGldnMsYl1ad3uZowhnYpOb69GubSfcfh1qKrd5Dq2QRYg4Nwwci6Ro0O6Rau5fN+1koxP
XZZBVusVd2COb4oNy7Y0PDzM0JecieMdirueSQwgDnXT0RA0hA33ZR3c8Squ2mQvy1IeTLvi1bBs
Xhi9ibfYcpLsk20O7a6tzeGhbyVph2v6NiYN/xMy+DaMZWt8tbzE2pktxrHWhFWI+Qx0FwLhvcbz
8ulommEx9nyHhLtix636+RObkImshTx+1MsE/57S3I2eeQkPKqMXqWacZfo+nIiWveqo/6gilae8
ansuW9jX6kQ2Y0qq3R4FEu118hIuZ1tpr+vFiu/sWEfhPWdkLIxZtUKGotnYgRs54m85yWUpw4xv
81JNpv4CPmF9StJ68dnqswX0aP9RQv3iAXk/Iq/ZvK/SeJWlifRL1fasTvyXMXRRDcotmEcYARi0
n9hvI3tT5+arN219pmbcpVSWj13cOHTLUjakMm+WJ3eeklsUaNPOmduDjQM+9CboRKh+moM7rV+o
/1Wfiwq6L2sOD4nMqoSJnhMOPjzcsEFeFMOxUFRIzbFChHpltrtBCOtcxQAXEdRVN/yDQ1E+Vu5F
hynKmLzkVgxcBPee80kQVehTmAbs58TmF4CT9iMBtOUhy5zHOVerPeVSzIwqWzm/yhbsOdmUXmYu
hZtG04+xsWpfUzWedhKQ+X7UNRJZMqKMJsnHOODrR5hEqTBZFvvM5sJ8yk1rX1tzs+NzYgJuck6n
id2hpiw9702CeX+aMXdfeZW3olqozPsWslows4fdAenebg3VMrx452aB0r+zJLn2O4d9oQ/3l/R1
AIrfVlpNetAi6LrqcoYB+LEk8zd2MNNaCy7TrPIhmFs46TQQENmNeiAcmw09gWFfciCHp2SqDyPc
QTJtTOWiWSBbrqr+NBKOu+NT3CHCytmoWbgtY3y4lWnFD8RDss0wJVwoCLp+647ZrYu6Kywqwz0P
S8bspaZRapWFXxi9dV21VtME6eRpNC3K9bgszZbYprDsIEIt+OCINGuTOScU18AbRaLsljLa1xxL
SxSHrU8PTV7iGs2fK2wze6jHWy7ajIuyW1tKGiJT5k9evGnbKWZzqnMkhlWCjACbwp+8tQiW6jF4
H2KJZdsdikvSRDDS15PDrI/rcqHBgw5+GC+o+y6+PeQHbVY83KuGzznnS9/UW3wwUOWuteWWbZ6C
jpOj9kxgK2pZ3fmKkvNbjBbxhR1r+QIQBuftAArMKck2NqRIotER1c1is2MpMe/T9PbGNUjmOG3Z
Ds0HqcO/PilGM5mhdNTBOTgFYl8mDbu5ViZ08369OM015RuUgFhUSJ8TJf5rxqiVv1RVXt/onYuz
NqOO7GfQ5vd5Oo2v2FMImRvy9LWL1bUNdBgq1x0qgJPV580d5nx3eu7Z8fDeMg45hF0idpZAXo9l
C5iCCIj2M6sltbMVByzBWRQkjxjp9Hv2x5xMiyo1T0kxD69V0YyvgxgoIiCprd4Kc4uBGtYxflGH
XCNVbUvZbExyaQe8aC/gFTiEm3GmIKVc4+FVsVryAvVVek60FlZ9V3Z4EtBMogfdOckom53pTVQ0
xJwyPFJdsMFpapKpUyK6CNFOmvgFsxV/x2tnTNlO7hVWaNYqw6g2lhHw/MBvSdoqcqmwRqXlcIiZ
uWiemfVwzlZr5Nyo1lIjKw4FaYJ1Q+MnrwpkQOTElB/D1PQWZa8s2xZgpEMa+xymvIs8Vc06tHtA
sEEZ27wlZWWpC/DexS+ylymscAHGxScimYwnIbiq6AwMRxM0lJe/H6YllUT4SJCwXhI3hTLN0VaY
hJwnmr1BWkFgdCS8B9SCePSGZtZ3FvoxjAhZTrkHZQF28LpA9dpqVIGu9c6atd1oYRZZ+rG5syYU
FbxC+q3BFHdbZhUGofzYt2qRnwdUDHJfLQg/Lj05yjdpUxv1hW616aWtaOl9sUgdni651ZXmOTeF
43Vx0Lauej+l7bAcZsrw8bUpuOmDLlV+R3bl/NZZHfPy7GWuFfp/DaZJ3gnfLrX/dAmpy/AUpTLy
59daH14zTi+Zzy+7AYXl8C0jEr3ce6IHgyA8bDAEGGf6HJQq3w+sJUtdDzX1v9OUDQog3WZkR2eR
+ZAfSYikiNLTWwGb22WgBfimOHCzCLN+BZVQiQSrXYGsSl9nzMSpNNSg27aQZBVhzy/RBj4gAtYj
sBnqiZ50f5gqoMBV4s4XaJmyx3VNp4dJN+XfbbD/06B+oEE1bOSRP5SGf8njevo2jP/1mPVJVmfU
kP/OGDq+/vf/++ff/KcS1XH+gbwI+g3dfMSCpsEP/ZcSVSctiO4UVV2PTj+Ysv9VopoqIlVVUx28
d8CBiN35X5Ol4fwD+oGNohI8DdIy2/t3lKj2e9cGyIVNMInJE+PGpnx9X1tm5SnrHKgCBDFxZjNu
YbCm4nYmhx1dtzmyyBXC0G4HiExLxQZFBXsYlqo2HZhNMdnHsXB2PafvOzpxxKEbpfeYuWO5J9IL
IXkmPNAFs9XtBDBZKmRFah2HGDP0TuQiJiZAMSfqF65VWpCqLTuU3kIsDojsA6TjE6k/Qvo9RVSC
Bd3kQasxyxNi0KNRsnNqvdMjDquYjhr15od1lFvwNPXFTG7NcTMXN6jItRNIYlaCuR4mmh1KKQPC
sLtbi0Xqgr+itRTTHblvG+Umi9ucSMo5nw49QJnLdVqgJw+G+rT2vTyDG1vu43Yxdks/IAH3iHBm
b7PdeclqBI0CbGum5UTlOJasSVFfqrsktawd2/Q2yBGfh47aaWdPyx4aghK24Ax56ZoLuZzlGCid
2oSJbCRq9swc7wpYHp9izAg3MQAtFhubhBPaG4I7Ll1lDUlG8Xx2HAT8tJRibdptIb8zeQnDaAZm
47GeKaQfxLPxRE57e6DQfuGYlA81kV4n7ko0gb6oZhk6JIYHpgWUmp3cal6MSs8BZKjRZLr4kSji
jgeiZMYHc4A+41NO0yJF6uhD88Wo/H6oLd6HJS5WVz+Mufo5Yw4LBfcSFfH4GNdkb3hT/7AUixl4
2EJetrS3k5a2Dg1oNyWaZIkSjfWvzJPklvOwQcaK05SXbl51VyXtIx51WaWO31aNfZ2IwaZMq8Sh
kjryM5Rc/WbpmjyyEnu+wMrxbdQNaClQduxoW2o+rVM+nGaP1IXcNgJkyPMFarsYZoVNZblW4hvN
GJ9JX+I8BdvmmOISSM7TSNrKzcza3n0hHGp4UadOvGW0M29sNpcQsTvjjgJ1HgI/EBfWMHR2MMqK
RzaxPbwUuvoyzaa4UlodXMmkfgOK9+JMUzPQzam7I8g3uBm0lK5Z+LQhrPrF/ewmqbiHmEEFT8Zl
ZHcxojuMKqI6qKawctJz2HgAOJiml5SsGTXUFthN0aBAUfGLvGe7y1uOLIeYpawepErA3RYaq6bq
RUsXACyORn9DtvqnydI+g2X8rPbC71XIEb2jVu3BAwWLZdFJu34vB0aMmuj2kxW790ncflN1QZpm
TsJL1KP+PlillO51WprsdDya6RQ59EPCnHPLT0h8B+k3wWHZmU7XdJyJ5YD1YJtIG0UyTPrl4A1r
snfjuU8C0befq0xpxW0/LsTRqMMuV0T8SQrkWH1XwMqRhgwHSR4Op6s90TzpsSB/qbvRV92tDihv
K5weFPzPhaHmRZQN8An8WW2sy8Ey4sgxmvSYVrEWdS1IWttRlFDDuvxk9hVV+nE9E66nHLC0pPvC
LRM/tnVSYONF+p66TDuO0uhr57J4hr5BRGjeTWdEQ7RQxoqy6qIJAuBRlhYUJ27SpioiilDStyei
PF1ZmEHeVd0pL4w1hP1NHJs5ID/QquRyou/FE8jX9b4rVetojW5/SUFfeZySMBXlWahFElblwDEr
2+rsAJk4LbVn9jbPpBPZYUOH7jiv8RpZ/KkzdafmUiuNjv2MqRDD0DWdroZoIQ3nWNjSZabquxvD
6417VHJYY2zg8qmlpVOwtOtCphRnaqIYiuLzmnsCXYoznS1isH0miJeycNkIS4HHC21iv9sglYAx
5BUQqOWNmp3k/3WcXWolVAGdrBX7OQaRQoUFCFBKTym1ay1sdFUcY3Z+QdPE/UVWihcWFkJ+Rgol
NaU3vtK4UVZ/bKfJDqoqG/8CJmmUEabE4YLtm7eTiXaXsEE+GEpFiKLqtEFfu/m+dNjppisWPfaJ
vsYCG9UOKb5arciD3tfqUV2w5sdekR7tyZwjaEQqsQATotmmJ9i2VfULgeryPNdOFs16eRvbdCGc
IXH2E7JB1wdvt0GgRcMZ3zVxwjL3TmCZQnzC3bHzNOoiOYj9UJ0J2NKaQGlmfQksPtHLtE2yq0wl
1awo4Twua+GFdLK1E72ceDeJ7jxXVRepKyccq+lnBA3tFGH3ai9GA37IKsz02K+EpHkjSQFW/9p5
iYhEMX2tKhNqC3Q01K0sN1qfHnGIJwcxlUZYxSB4qCqOQ21cGZXOSZve3c1kZtWuV4arZMlvhToo
N1Oao9axkQXRauVrLK8Sh6r1bBcUNuYM/SHAtsHeWRTqQ8DOCeUOKUb0w/PyYBbL98zdybztRJbY
pzUfF3G5DGrSRDorZ+/r2WxQrKJCAkXInJpFjezaXdFxxF673lWZ6inP06DPS5g5jruGmTXoAWkE
NVIdshLKklRBvN/LodOSu6LAhR6uEp2WPxB2dSUpATKssJABws/ZhKtaX32jMzNbPl6y7lpvdCUN
KVSsT0Yr5qeqUeeTM+baWXQ1ErBFIZpMglglTWgp5Em1i4mpv6x5BjIdD7gT10irmDHdQrG/LLmb
h0Mj8pNUPWH4SAmqW3cV2alSqwF/tBU5jjftFljar50u6DqPk/VpWNxuN7mdtjP6kbJHVTO9Fp3B
AyoWOGupmiSP5hK3HCrR9cNOH9h0ACo8bMZbGaqrJfyJdN7JZ3VbJ865rXHuW1Gl0YgjWht8fRHU
tFm51J01sLb57gJ4EW4VQkxY4ukJXAtxjBhtJVbadBHnEqzGUek6m41frJLQgP4G3btFQysAcNRl
dAwRkDTInPswRYdIMHWnfh4gSGkhta38xk377jb3aH74nr3QgNn67vRQiTvHC3JYSW2XBJPMUvVV
OvzYn8hefKJO5SHM9LSLKnexSpS8/OfVyMwdUZN7Y4wpRWVkRS6+W8ME6oosDobGkIckUyaJsmpI
IoNj9ZW52BufS3FoWVcE+xzNzFSf8MvnSPg5vAWJMNxih3molgyXUQ2yfhyfmbzXyOAhnRtP+2pu
4PrFsdTK543GHbZKlSgIry9IqR4FJZteWHowjjRYAtNOq2va264GxCEV0Will601tTtvqsYLNNLW
0QavtfHxXetmKHtRYNuvy725heF5vLSTS1VdhmVtLq8zYRwvHnvuB32xnXMMcsLe8vaciwFonR3G
CfjIy0q1jEBfnOexohe0xBRr7MQyyTuDxKcDHTv2RJD3AYk89mejNeUUDG7bk7TrMA+UundZ5svy
TVfizZCZaV+YT7NTNilatJD1+YwPdQCT1YMr2ykdeY0hgAPyGceqB04HLEtojRFZNmR/+l1FVJgZ
xca5EhG4FXleHTldEcwz3Q6g4ujLT3OQW0ifmqJNvyxY2smoaBoT3F8zwjXT2j7qSBwIqgbgkoEd
JFKA4+040DuvOnyhC9Cv65VL+e2unTQHC4/T5G/NqA33Xq2Wz4mmlluKee6dQJPFpwzWykltKSk6
jNez2iX2jQGLPphUEHX6qnIBWti+5phttNSOxt4fSYBlxQJe2og8qyirejfZrbXPS6U+UjOnsOqV
0z29RmOnEIAwtl1+nSWQvfK8kle54+hnJgkZ8gHysThSZ8PCzGcUPSAG5X/YO7PeyI2sTf+VD3PP
AoMMLjHA3OS+KFOptUp1Q6hUNvcluJO/fh7K7RnbjW6j7xuwZdiuVGaSwYhz3vMumtTOPHG3kxRE
liAQ1qsyZ9yS1jI5VzE1SpabWHCrNvtAZuMs0uJo2MYarVnflsNPNx8jf11larz0qNPt3VDLcvfZ
1P63//+b/h+X5yVg619rUI/Fz/i9+FPn/4/X/K5BlV881O+ffM9/BH/93vj7X7CJR58BIX3xn/9j
4y++eJDt6e49R8jfOJUcFG0ErgCSwP9YXkZimOV4/1FcmJR/YbItTvZiMbSGAWZ96iv+zM/rrCaK
52g0lunCuGEMmr2TwxgwsoC6D6WFGFLYC80EE6hDKL5OQ3xGXPDTy+wGclwLpG1bANv+p9eJ/H4O
xuK7MonnXYUKz1eyvox8M5LasMuLufieOxjNmK6w7ut4oKFM+tq+zCLDAyVN8jDfNuie9rHrP3kg
ZY/12PX3Zv+elzXGSk2Uvra9Wb+VKW39eu45efcpA9L3JsPqG7mWga7fsElC3Iwkmo7Y4yAkouTW
6Y/ISKmR7DoHr50YpW5xcCJXYtQEdgWZ6i4h7B2bNiKY5capsTTeZiVJl2s8jxKoTX5i7zUOmaAH
cHbv7IS8zK2NWhYqZ5HRRqZGWn4s07m3kk3x2jWTue7srDmHqhk+YHQUb1hYADj2PgKseEj1w1Ql
4TsmRlhTJlYJAbTb9V1erWG0mesxxiVvZnpzo7Moyb3yRw1OmQ8e4tY4vfp2Pj6gppo5tAi1aMoj
MnVmbwgNMcDsmHbKaT9YsXcTGqv9VWLnHyM+cSt7zP2b64jqyCijfbInbCDipmm2UPvtQzATJMtE
OS1OTosza4LT9pnpWRwcZ+Rwp36mFliZIcPHVexo7843KRnXtTFlr3ZedU8I6djaKT/mFSQ68S2G
Qf+tJSv4WA0O47tCGXfDbCWLFZALjR4QYBgJn51D0X3N0qnS64V9dTcEtT6TCNyTD6NmuH7TEk/U
ZDK672WRbeldi2RTDEoX1PJef8loagTFRZe+64ViFjKscvZhnKMftag7vhO+RRAIaDP5TBRU4a3w
VSEO0CLjx6hK7a8WgYsPanZ4N6yh6idRWbD5dCTPwqJYYrJdRgfDbkPsp8tqY7W9PgyT6B/DKIcR
yZDtzSjC+mSbufplQM1Y71wzDwmHswc/3g5aq8cl+YBTl1ku4U2h7d4iGWMWiNjOKFb0vumHxBhT
rbrIwgPDnPONclrBMBxrBe5j+jII8CZvTJpLI6bo5NVWr7aiHDTpJoXE4IwcmQ3LFYGKrc2FXlI2
G0Pz/0UZyovuZVduaUWra8JpGSPjy3nKicEUyRI5FRJ8yOUZUehWJ0VaEP8oCxG27WpU/ZS4j02J
QWZ2V3D04f5KLlA7H/IBLVDQM7t8xLrSnk6ExiYHPbg34SewLqQ3r8kKCxlx1eppxMGk3zZjl72R
mTuh7g1okTz4lM06raxyDSjgPDFb7UhQikW7bgktXkdFbF4lgOBd67jRXjJtXDVlA5RBdM5WBX26
hdLEUuR5eQyakZFK3PfZyxgMdn7ndq2Z3Ly4mTO1kdXcmU9ybrCroRl1C+dqCW0chq5+lRyvD0bq
L4zL2h6Odt2fSGtwL2VV1XuwS2uTjdm8p6CeHnTpWxiBkRde+k549Kcmexhqu37EQ3FcyzSJd4Gt
aE7xrdvgLLBiohqvhI6uOcbaXd4ufk3xXZ+cmPHwm2xDI4wI9FbF1puL6nPlJMYpSSwmNAxy8Gaj
cYCIscbEV77CM5Lwa+tyLbgsOySBzX1syjdchsPNQC7dlomlcUkIxD0QwzDiAGV+LURbMfoJuMkT
RtjYks5cw6A1z0lstXTDKjV3ZhO9jItmh2HFq+9N3jH3qw9icGDux9YjFTplORZtoV3fu0OS3Fpd
fJPY4dJbnD34W7vcLJ/6GDwwH72W+gouFySMfmMVWc8kB9rFwYvIaJ5cAJmubzRjvci9UHQ2p9pu
ziSDhbsJVeHesnu5Ec2UakZknrnx6M9PRPnJmK9XzW/R2DQXBZFy5w5Y47GMzi53+86EcAtdtSse
TWhy+8WRdLGeYjVN5Xyd6iAB1SyxO/OhPD7oaVKP9kwpvwnjNntIjXGAPFL/JKDEPKVxKM5zrqgP
m8HP4WSNKI76QoMo+Cy/Zw8C4oaJH1pamuMtHps5BLVwukJphPvbi/plTsNubTiyuVoqfnBqA1Nu
m6x73F2aa16nOWmShOj1WRA8OFAMV5LR8cohhRoMtz+rwIQSi0L+PRuD96gxAbkqb7hZoxrPcd3g
VAs974mhVr5ubffUELW3Hom/wELb/Oo0kV7Bn9arKBkXzJxPaqXexzD2zaOPDwzakHHaYTGomIt5
2a9uExRXvFKabsZZrpV45dRdI6/sMRi7trFHjCRA7KODOdmGFOz0bON4sMbdFgfYsYk+ZJbxbKmy
adZe2j2yCDOSpMzsBknAWblEgm9jd242sNAX+ZjcYKOMJ9ps27cMCeLG6Kbq3hnEd6ev3a0mm/Mp
V/QKILJQA0qpd8CFqWBlRMyZqQvoyiU81Cm2asxbFhoMvtxno3fVyWmG6VD48Xh0W45IghXcI77i
rvhNbPTfOvnv6mRqVNRM/7pOPjMZ6z7S6Y8jMvHbi34vlMUXtAbCou6FarMUw7/XyeoLYlyk2tYi
ReARYjb1u1WL+iIYfgnTXKIlFiOX/z8gc4ljIiUSlQfaPXN51X8Qq/tXowCsUvAIWOSXNl4tGDP8
Rbplu3ZU+6g+TgBlZK3j/Oc9DAy2dzaDECLEsMntzR+JMVDlaCmBXoBCHhl5tIfay/u9rZFSsNOb
5t8IFBkV/lmpwUfjy5HZZKLCxsPir0YuI27ztNAkOXoQ7st7xfZ9788u5zGmnQ5R7F35FAtpyG0M
0tOG1BZG1TNywJAv+OkXhXhoUCLreltNXu59nSsjvE6RBuvCKlG85TC2ASSyvoKg2qMK3GRwg8x7
jmi/MTbSbQ3/MKTBvJFmShD9RkC6TxEqgJbULxHigkMJAkOIonIy/ehDKZo2YLUcDRSZ6uTXnViK
8WQ71upZ+12EmbcafPsGN6B7USUA91DrHMQ9g7S26oaEkFuwtkf8LcsE0UBdJUhT2CfZiheWASKs
KDu1dplBJYZmCKO+s+UDWMwmHUJA+xrmfhAa+zqe65MOE7HvOrv5iM2ovlcIazZu0pC9V56q0m2e
vSKGGavGae81XXsGM+pPo9EbgJAzFXlGRXfVKJvgtEU7AwIubRM4yKMhmaTYSbOgUGW5WYA1gPmA
KZfZOcPFoAJ8mLtUjfiLTc12iPvxLvTmJ8jo2X3NEAf4XBWwTgZSxHdAivJH3eQJjJKoWY2OI9El
QN93H00/rR77uLBhY/j5zelnb9E2Qu652AWGdi/JgkaM2JHez7Pegh1aOzTlA8b0oBcFfnXHcUE0
sgXbqD5hDlG73Zphp7v43onDaGOM4M3E8tkLRjIuaIlccBOxIChcdc04J613TIHMUyhsRb4lOHH0
Cb8ECxKDv2TzXC7ojP4EatLOqJ7IDJiv9oLj2AuiE3pgO3JBeeiEMMddkB9o8vXW+oSDuO5yxwQA
kIjUveg9XZAj2wIIZ0ZXr+YFV2J6O1yxJezPztB022zBn6Qmk7A1ZuzHh9jmC4FTRQti1X1iV/UC
Y2WfkNbwCW/NC9Ll8EvWxpgZ2Gkr4Cs1iHcrJG2WkA8AMh0GFw3faOOPY32Qn0hau4BqzSe+FlDa
HK3eTeoNvgsTGbWtByW7Ly36Ho/JoL+ydO5ZdDpwOQBT1bTJQqatcL5gDzpjs/CBjKyFT1kzI4a6
5mxHruOx92YMCHKRRXchZG4UTQNXD4sZ5t19sk2aPtplk+WgcPED+ZETLO0SuDvUz/NQFXcL8Y/L
N+v04tDnY1qogrXlx8vTBQ9brsJMBv2+J64ko79Rw4MHP8bZe2npHiGTvqhomH94GEdtg6GRR2bv
5Sp2J5VvKmGUV3bC4a2P8J+FkedO5ioPZ6Y6aUy8/Rqa3zCtyqb2vhfIfbqNA0c4weld+D2Dh0oy
DpwJxM2xtkhWom+j/G6JnbFWaur7Ywn1CE4Umwga0sDP7uHzuTDE4tC6py0Eiq97wG3khf24moom
u8e4tqIF9lGKDWVfGru6EfCRq3p2ry7bwTmPCIZYdUGWvyLi04+wKVuUH5llXzDY1HeGXponb+mj
4qWj8pgQZBvRxXJjLh2X+9l81UsfxpyhvgxWFN1ia0hfqqVf85fOLYSBtmFSg5T9s7FzmjT9INuH
di/+bP0Mu3ZvTTxlxrclN2Wp7ekTrc+Wkfkr7WOIIKPeyaWrrGfY/1MuhrfQj8ASlu5TLH3oSEM6
G64BP2LpUs3PhrVdetdI9cnOG/r6CXUarW0g3OgBmor1tezz+NGbxlwcGsZBN4SOVQUxu03JVMD0
8DsjmCJfSVGwO9RLTx0s3XWklYbVhJvDpQXXAOoRgxNh+eJTiKVTG2F/vfTq0EV5uwy6HDxtqmtl
QL/Vntt8R8/PW4TKnO+gZtg7iANQv1Jr3OoFI2BvGI/JghtAAxP8YNGxz/OQp1TM0H2ZeK8I9TXW
6hN8SBYcQnxCEmQlLfBEA1JBSwBo0be6O7dYxX7eNuw+o3Nu1gYBRzZfshfetoncD+gcw2bwZYVn
6Gi/0nMSfVJ53k3hSMW75h8WzTcL0Unt+9Go7qClsuU42V04+QG4CsxneJUERBjM5URubHwTSnlV
yeQ6OaW3l6VR8YJ5tO5xXeWeDgu8g5TNXFtWZ23g3NPj1fzAjMb4nizwUA1V5CwdLbOF3Qt85Kj+
o18gpRSPlE0NKr5f6pIf2QI9sUoB/+UnIiU/0alpAaqassfjluO0Ptv+AnY5RP7aa9HMnkT6Z0xy
QxOsFh4LIr/NSGP86iZtW2z1ApvJTwRt+kTTQhyWg03yibK1n4ibH3nDe9GQj76vPjG5boHnEBGk
r5Rw3K7o3ZBJf2+g13mcTPcpHQOQ80+kz0auN68L7FIvzScWSDlu3QcpyiFKrPL7tICG7QIfgqdx
v4JPVBHtQPHddnTO7wR0tBb4kagCeltvASV93Yi7hu2Mp2gBLcNP/JK6Cywz81twTeD49B3K4Ftj
CEKVJkGWLPS+6pSAwHgrnjpDrmywQLJrsmAokIXp/HGIzPZaJsn0AI8rBsDoTXuDJBRIsUaRhEF5
8xiqhcfr+M4lckpCFUseMcKMXeFsaIhog5io2oxEcwlakUX9hvxYGrBk1ExsdQW7aTbUiVZoWApM
x6q3eVKq7STmVq7qoZ6PfuJ6BHEgIL9rmTVKuDdZZ61GY/b0ykuS/k6LmVCMgX0kYeYtEUhRntRf
rcSbjIcedqPcdxz6OGGXTAbxspLBVpWZe+qTmpNAomfQhxTC1UgwShAFHK0IDPCWt/0nPHHkptSe
0aD/gGLu1ykbbaTsau+XbpZc6oj5JC5qXg605I+vNT78j0Bf3ncdMH4vXbCoVYrn+wfcTOPk4+5b
7HVTjwQ3hznE+kjMHBnI4Lt9nFfihoV3lJ8wBlaQfLzqV2Y6MoZrGZpH3EAyc12UPcHBNoL6zQhO
Z7dn15+s0v0v/fE3puLftHV0Fua/HX9cwIWXv6oq/mNn94/X/d7Z+V+EuYRI4JJoL/0bv/IfvZ0S
XzBdg0T8h+HHYo/3+7DD/CJo+jCxsmj/IMr9R8MO119YjH8QtRMj8emfA9mRNk6af7VniL0YoSBK
Flz7y/nCaGDeGVYDlXzOobo4xNwcWvzNmROLljGB0BMmthRtZHjJElYh02aAvrBBT16m7oJuCLz4
12lgjbc6RpLIU0aMYkWqAxFlCYH05yD2pm5bYBO9tUU7X5QXQpFSCmnBFMkxJRO76H/xkkWMiZpo
3tUIJJtVIm33UUPtRtUUYEs+4HY9e3zeigwJXGhkcCqdEWqyi63xHR8TmRebFZoyBRvBNwEvi86w
jxPUJ8iAkSRI8ZBNiLpAtYO54+mjcsQW3cAe9Gcf2iEUG4V49dXsgzDe5l04Aj6lkeG8RaaacBFU
g2ojpLE2WcFgxroabhqwLVp5oT+EV5qDCFVqOonwcQhNd2dmaU5BGfNk+zurwY8Dfh72DUd6Uf5k
KCLlfRvrtCr2rjbdVUgwLLgQGtt0HYjGCzdonWfbx/iP/ocgjdwNoMOiPAx/5PMU3vfeVG5Lc6aC
a7wJTF+E2v8GjNUa20IM43YotLfv3HnT8m/k3fX1h5Po/ur5iQnQbIb2gcGNeJiJdd8MQdAjP3gA
VMj2eZ2bF8G5tvfVrqp7yBE9oYzICilgpK5uOgIGdtqKxJu2i6HxTAoKHdSrl7Ry0m9wJsihg6m4
ttEtrts4dX4xijF59Jt2XGk16g1jELWLsDs4tsAYbwll4WqIopKusi6OIHntSQbZwRIiw0A7SR/6
kTC5lWeE3roY9N4QAxhfSeumJlrUusdSQ6nmh0Nw0mOeRt5mBHA/pqGbb82hzc+emTXbBk+odTTH
2UvZo/HVUOn34ViqDxdSEghfUCc3JBf6PeyFI1DtTOZVTT5TL2gwxqmI3EUZbC6iNxIL9kw05lfb
yp4TOI1vLvlc0Axk+rGceq+uz0MlEX3usPsjriSlyXD1mB9B1X8JgsZ/nyHtbFW1dO5Ew7fv9dxs
kznG5imCfZpWwxlHAAfpYJOhXZlBDNwwKA91KNMjfAz3AiFNvOHV71+FV0ANswY6piTNjlAm1BqD
hea5wX7y3h6ckuCK3D4PiPSvGQXLIQ8r56GqIsKC+yr5phGgvnFHM7zfOvvcwZE8IC9A6TnL7AN5
kxusA1DnU1zb8007bX+Xt4hocnIyScyofO9xSloy3nGOZFuxx/hCSqTNOMl0aT94JA7ZiO87fVEc
nwo3tO87+B13DEDjr/R7sF+YxJmXCmn7BaaBfsZwe3gidKEiCDekDhlj9YZmJXmte7c9t06pjO3Y
ecmJY3y2diKP6P1NFRyreRzwW8GZxEyUv8Ni0fkVEFXvpedOX8fEQjutlny/Kj+2TnDJqKc3SD3N
JUUTi4EiPFqqOk+OOUGGs+m2ZfezI9YFV/siOyyJGauCZgbotukBUQpvZ0Umtm4jMSxVQNiYqYd4
l5FKtnYLGrOkdPQ1Sv3pUNYdDOZpmL51ZTx/OIHoH7ggwT3tS/d19iax7uWQb3hO2k2Zj8lhyGSy
p4yGXp13JY1VXGd7bjtPizFoBLBp9dOGhrRHNE91OwamvR3dUa7IFGlvnugLC87W5K4TizrYbxzr
1xmPZWNF1YidgIlwUlnIjce0v0RBfqv6Vl1hgoXfLJ/nf6ZD3432ZPTQkmLz4sapeVFtqq5GmVsP
09h3HBTNpO4Ih0EZkhFsoDtKJsGDeuq6UG5muRg7B0M7HuNUhIBKSM5CH3cPLkZx6TTJi57NVlNk
xdlwneRkaSkwNsvhEkH4hNGk3ekjSoax5kv7hE12EHgOzUSQSQqMPsJsPXGWKNjNpfU96fr4mNEn
7zX13LOoE2pTr/WuTHfGldHpmeaJacpLU3TqOjrefEHsbbyjbcYDX4jhMYsJBMTCpvEI8xmmnxMq
XGg/oXYOReEMJ6q1fo9dXn/t29o+WZlV7PxY69fBcZrb6EzBZpL9jN/tGD1wslVvrurKH35beL9O
MZYxK7dtSF1V4c8hHZOtjGeFnXyF9t3vzhOQ5gZpMiT4ks+5VmQ/H32BVS99Xda/V7kv6HyRkzNz
nY3klEVSvwZd0W7JHyqPvpPDAnPcJP21kIIxger1V58JnruVZZj/sMPQ3xfovi6dCPxz7xf4U4xz
fYzIm1RdaiHEszjfENy02bWVprqHe9ZcUuI4t53flCddGu0laAllTZAqXAeiLIiPKrqvKCxI9q0U
8GoDx9anNh26hyps/Dtq++kXk9CajhDQmONacY3P2dAaZFY57puOS7aeFD9nEBJEicumXbl0jEGw
xS63vPdS6JmxGRRsS8QIwEaeoCUEjr/32vJzTYBurS2C7FBZY5U/lp7/nqK025mx/S67pgRyLJwn
H+r6CuG3zVRHEcoWTtZt0rO5DoPistzAk85stLYt862piDcq0dal89uEwCnyguqoKG9laNkvHoKF
7egZ2Q7DSgdrzqSoGL9jM+ouM9I0Zuxc2tVxms3mwYP2+9FGNblw9Nbzpht69YRgsFocYKwdyKt4
doIkkuvcqOQtDTRaUasf1UMWFrBrIw7ZwbTv/KAellG7NC/aFJdWuuNJtZa/FbGhf4k6RphYaw3q
AIyIdBHxP9l4cNYgUTa3as6q28IwOCSQLkA1nWI9Y5CzHoZZzXssIr2v1ALW8wjnY0K1a3u/+rnR
veVMd3dBWn3D2cfbGol6AHdsIPqXJsNU6pTmgPsH4+2kTaLTUNXG0UU+Fq89fLMDDm09f8RVjW4B
xuNwshAMOyXH25T6IUtTNrs8SZ1bQG0K943DuiMbJIEFWkNhtfVM/TGyCV/tsNObRteveIzl9/3Q
A1gEsyn3nHc4sMgu3WQttgBGLLyDRULPvSewK8YdLn6jQHObtZGgVNRTcOiqJFiHUQqo4Qmg4qOT
hdAMcO+4DWXVM5aUIwN2zywpX2H9b+G3DI9uvSRWzozFXXMq7hHtDjwntluzOJT3k8I32kqZWtBy
2FbwXKaYphEeyTm1zOGph473YqZl9oKWzd/JsJklI0Ot76u0VUTdu1QroRMcTY/x+io0wWUQ0XGC
rfwliKXrEfiOoZ2cknYBMuNeEDUah6o85NoKm1/sPPEgSazSdhJ+tbK1fxf0mIOMsOdPjCr1g2s0
9oXkp+mqdC02isnuug01LirFMC+yk/Db7PrnRLrPoRsPm86KrwRoCr6lPOWpJ76TLAL7mbHCWgcu
zGcvd78JcIbjZGCN0A+RvdGd0Wwre36nJf4Re8aDX+FDpCK84cnIQIqKph3ebDHsTZtI4hRW0EiL
cI4zkW9RvbxwW+AiYTSwVg1AqZ1R3BhZDPMlBi5x5JtoZLBaPOhx4EmzTZrivVflGRcmJ000y6dq
hZUujt+eXHT2JEtiXbWLwmI6+XF/HyG3fbXrIkvX6EnztYkvyE7gXYwgapzXAVqvJVW3hTyMFwn0
H1IjE/ttMqxxn8SwW8FoCdB1vPvRhRVZuUV6KVh+70bjbS3PCZ7ztnEPFamqJ8dqzAsEmXhDgqjE
l6rmmIN2dowrz99NDfLjiiTd9SSZWVVlG15RlHOyk2p+75h8ucTPtpB8c/qEqm7XbgU7+A/DyNtv
LeD/FF1+K+Oibf7P//qLH+ZnvqBjY0Mibfjr9Id/ZsFFgZwygsriYwL1khJuJGCnnn12aadLMcwx
C/1RUUtBLkF28dvQ+GP83+EvbIWLu07xxzf/i6/b55vjxmlhKMdUWqi/vPkcF7U7zVV8FGNZf8wJ
qQ/gOtG9j4XR47//nosX458bYPoZn7+X7tf/J0vIWMeJS5oLb1VZugBa8ie4XnyBX/79+/zVFHL5
ThgwSkXTj4k5ToN/vqBpiWVCnXrhYpw77SK/lkd38efJiri9aRzo1V2vIjPmpufvFXHLIbtKCHAc
REtzHUR8un//kf75FnsWxqrCQ+dIT7toKf9o/9uZLZmCdBlHPRKcZKKt2tsJDhBLoDTSZ5OcwQ/Y
htxnAr5On+/9X1rA3+FHLGdslv81LeBKUmH0P2uMC7L4zyxa67eX/q6fdb5Iwsw8ScQAmxAEgf8H
Ifnyi21BJTBxmVyYsou09nd6gPtlcfPmsfJNm5wHl1f9jizZX/ijMF8tGAImUgP7P6EHeOY/PcPw
EMCUeKLIVDFhy/95dXnwSGGS4dfAQYMQHA4VDTgTSezmrL5W47btKzKUfZMR5zGwJnKGC2RLPgVs
A2XNGtxk3MHARSBWOmWoDwbuhANDtL7IEUTgu/0zjx3/bgoieWSPFFek6/LYyg5rhslK9FtW4YbQ
xwIX3wFqOoOYxeoln3GVIU+5fAOlr94qcw7qbZ+A6K2GQvh3IrLkO+CBuOYqN4p1ifWfu+pKy6/2
Fur7etukxvISO6CHgc423SzdqtcOobO1GnBTwsmx8cfHcHTUax4LcpgSyz4GaY6Q3q6wD7sPrSIt
gavq0j+5ymt+Nj5ORVmRo04QEaHONJxEK1WLHcOUjQBhaaf4GpWSNdW0FdYHnJnFMxij8+5ZJCmX
pdEdbExSX2ZYsbfCLtF02SYaZRfTsmtoab4/u0rwmrgZv1rruEJQonDC2Fdqbn4mdbwYMUhKvbjJ
qjc70Ga/Gu2aPyaxfj/npeO8TyGvW3UhH8ARA592yHg3E37xcxLAoGT87mI156qRby1T3tNP7eot
w8olgKzgIHnrqFmvLkqqM6580dVOjeSOSkaA58fjJQniHq9ulR6L2OM1nrFcz9+i5PMxp79gXfNf
fruh4N5pDTktUK9Wt9xhVATjjVvaNN+IYZ7Gu2FRHG7G1EryDa1SGj8YucVXwFGF30JRx0+/Wbw6
yAfhugyJscjyRgM0cpgkxmqegffQXre50x8qDDXMrzXJXvYuy2ejpLaZf42Cjith9oV6nbLhEfKg
g/SD2A+8JnBEnK0meQCfVJKeigz7SuTWcyFZgAveyKqFJIvpGwPrHWgkv2kOLH7+IwduWUQtnn23
yF22Zq/tWQ1U2txZBZfb3qrJsY8+bt/yknm4OeI707D4DAsvjqC3ePS8oWp/cjIN4ZbaHLsiMKoB
zuDIDS7R/VkrX4WNizK2ohbCqDglh5286nyLGRvrTfBY3pWVcuXBSyCrG0mPjcg02HzuGPHWvMrT
YHy0TUJ+8GrJWTGB6Jqf4yh5SyKAkRn1yzqZFH4l3XKL8DG0jzlk1jfom/yyVpvxXsH0QbOICyGz
bbXFhqd6g8gSvH4uYUw7ub5pg2Z+ediTZZEGbj8+DnbHJRmscLqN4DC3fLbKs8Q7Ld1ZrlSAcYut
cFtWto0mxGfBdJTw5wz3LlbA8kh0GcZ0mLNw8Sb6pT3Yq32MRazfZq+uD9qpCO90O1c8I8ELXo3E
ZMZS4dtSrhKNfXNWezycbjmpLRpb8pwiB6XVEOd8HTOWx7gZuaHanPhTvmmywAybh5wkQK5PUEvx
3Fst39qc2UEkVdHRi0p1N5SZusORk1vY4hxDEYAPHcF14B0+fkGMCW9gtxDSjbqZ2E8xFdmYWeUd
XKeGr5rh0OHoEff9gaBceo6U72sjIh52Mx4w0VbxUAAQ1jkfCFR5fMytcogep2asLmHSqe2nUw2D
P5ynFNuzTyiJ2kK04Pd8GnSlae9vkpYtwzQD8dw6VccVzOX4WLHQCbEEs3tLzUAflGjCPTNM69nD
7e5KhO8Q7CAh1PNTo5QjD2PHFkmwnLob05QVZSgcaDbMEcUz1jhzdQpLDyDOLnAcPeUBPn2Jid9W
J610XvcDdymLcZBqYoutGTs91hQGoSzwCX0+eS1N5rybA9SGNaxu8ay7STwnDqjbBukWI0i4uawX
0bQQhAtW6QBg4YKva3GNwVWf81zwefD9wlOzV8vK8URWTieJk7JeWyEOOWGKvVwcOazuxVSNYBD1
WtMmJWdZdfWhEx6uwZ9rXlqSF5kt33nNEJ2f6HkBXeNevToO7enWNpdtrx+Ebh96JjQjiEXD/lY3
LcycyF7Wo5oaRE7aV6/Aq9zI37Y0zMdjmCfewFJCj153x8RvNLFbgIjw2YQhbtLl6coIV0vW3cDl
tbNx9/nE5b0vX2HvjcDc2qmj3efOWpaRcIEbfP0qmNYWqK3DKf3qDDb7BNwYPqjoB5wdo9Z5V9mg
tkmn8wcRddYajOknGZfqWFfVchgAUHA4M04BFqHtuw6zw0aWUT90a7/0K/TREROA6N6aounA9mPn
w0aEHSUEXlMFdnnkJ6lzjsMOWIgXjAybm1hlD3OS/ZKYceb5a9r98JWjtD6QbJlziwqTpybtRvZa
nknEmGwxWPgNUILWtq7dn2WRv5ahqE8qGDuTTE1/QHLs2vWzJX1g9eUgaiBlP2NGXJ05Y/ybKDwz
4NntbcBkO8bUTbRXx7TxruqycBG0RC+xp8kinorgu27x4bRKjTJROeu69damByY/QHeHGDEc2nY6
NlFXnb1E4cN0MyPi0TAuJQm821VVo3eG66kbnKpVknuPASGz5tfJRRPNOVEyBToKUebsqkjvbQmx
Y7ZNGBSVWeUbOJJzgSC7dVA+apmsq9LKDwKaWgTbpvLXhkztXVqgmUCDPu/MbhxOiFTTdG14A6p+
q6iiaTe5ODAcFMsS9/qmW2jtSNTPLdEr9/7YeidckTnm4lEfYtgg7SofxIsUPRAbnfQ9BrP+ybMC
Vq+QFCXkj25DP6kg+1cjfOwUjxXsds0LOTKMvRvDGd8z3KBfJi9/gbuhs7tMN/JBpxG4fwvjfI3D
p8IZxO5/beDe/4hwVoEYCHgzs8i22vHijV9PqDABpw5mj2x0GjF8gLU/Rmvy26Hc201y8XHNni5c
L/dn0voFjqNDwDkem9swHl6UAo9LGUDtvWD43gfjmkh27wfoyPQYOVMBtVNbOzuFnWW1Tv3Q0DVR
/hQoJMd8/Eg669kgmxZADEa+H0fzA4M6B81jl2NVYsh9oBCsVqT0bkPd/F/2zmxJbuRatr9yfwA0
IDC/JnKuOatYA19gHDEEEAACM77+LlSzz2l2S+rT75KZZJLYRSYzkcAO3+7Ln5qwN/KN9piMdm0J
YwVGPLcoWTKfjPQDJswN577U1lm02mBrWgHgC3vnurKRK3nT1G6Qjfs4eRW9nU0T7MCDyU3OHWvD
FSLviYhsfaZOY5HWHQ8BGCDOoPZJYHinQtu0kOJYt8GLHIXR6gN4EWbWGYfYlIT9kVUxSk02G29t
zMIO0GR4s4Bx6DOg6+zizAtUhwBcXdF9FJMwrueyJghiBD4/B9bZ+9INRchcIsRy7qg/Rznpqtd8
lTjYZYBZ4/oW8mnleh790TZuTRahEU9eH3XX2ZMQnvc5VMnTaPr+Z0OWr8BysVhZflFGg9bt3vC5
bEgkjzAQEWwPIKTSyA1kE3HzJ8CNpneIk7Q7Dcr9VqcJcBh2oZFVm8V6t7JOc67tz7E262YbV+30
ykS8Y7rWTIKZqbazNOWuww/5FDfcUbjzayAilQXfLxP+0Wwn+wAtd95ie4RiMBbWeJ32hm9tartf
GRGtF2jeu841L8MoCwtxr9Azszh80/ySxdZEe2teOsXRX9oh+cbNPwHgKBrC59B4YlR1KGFpvGj2
7nZ8oBPM4MakM4+MfT8+G7IVAY+9WOBy7C0Q83XHCSRtdr6nK+wLfC8yuxufYXoUp4XtMmntWULQ
7pYdGy/+Z+5ne08U5scxmQIucbusQKFmgAEHwY20zMKvYWgn10lT3qZD174YadhflTq48aRqIx5e
8WOJjwvmDVn6Tc/ZpTvLppmzl9are/NE+WzYnWnGWgT1wnZOVXRo9w3oBmvNqCcc3OK7GK8l0yyO
cay9WRW8xU3BTT3O87GeuX3PLPaw3GH/O2D0oXwmEoUDYSwBMwYnBPZCb78FKVHhvSCI7kVBRikd
tj/QyVeNqfn/JbtyhA5QygFXjwBkiv0s3KU6ZdqCOsgg4g0Oz6asqYv5bMJ7u8xitJ6YRQnNN1gQ
2Jsxn/3hxP8v5K+/CDMW2Clc7BygBT7/P/vXIcwWGe1P+TGuQkh5ZVXZ08viLH37SlpnafYOsQ98
tAqSowfhkofvf34BfxWriOxCqAstxw9sXsWqmv2hGWpMPRqFRZcc3SkE5A3RLsm2fWjF4tZCqASZ
SFqKqocsTa66Ol4UidI2vk1UZz0FZm/dOhXMmX/+toR2YGPAATzp/EWvUnYfV2kOg1RB7zuwrZoS
olcVM+nA4RhLgWDy6cuF4cgYkvrtb96TVXT8RSnk/VjLHPk3I/hfKshAPErWTAvvyVxwFMrxwrDU
bAE75nwg6UxIni1AYD9JPzZO1jp+K4dVLRv7phZ3jjcPkioM2SXpsVtP0HWTqPwHOi9nGGVzo/2b
F7zqd7++4BVe5vp2KEyTrcb663/4EIcQ4oNtBMURwB88v3Ce+jZKPVkzNNFP3kSKxtKdN7XN5xIW
yaXp0CqalLN8Vk36Uqrmb5IZ1qr5/PqKiGWQ+V6VUNviMfzrKzLcxlh65oajztd6aXoFpkuHJPXc
IvG0m8BYj7+jgDKIagkwHGwScVY4AgeL7UJG9UK9nsF4Z//zW2X/qxfmrQUiXkA0hhqUX1+YP5is
onSTHmsvYUIFa1qtW8lx1P7EVGS36rFOKS44zRRLoifYVSvPgyOGS+8MmJPSYQyfTTKAsMfe52KL
KO/BAPG2A+jI+J4lLTM3mB5m+FXrUaHJNxtAJWqJ9Al132Cbggj6fijNynG69MuqAqi5ni5pnOG9
GnIA2Osc95l0LNcWyGTYG65fcwL6z2+H+HMEHqOIL1jEwb9DQgydP2nVqQXJApCGgZfW5R4oKhzk
oDfWo46aePXc+MNrIC2D8ajEgngygWD9nM3Yux6nEAzjY2LjFQLiA/k+Lxz+K28W/zn57AZ27/KQ
Ler1w9bgbq97UtrZsUpQwKLMrwc4ukOjj8tc8qe7ghz81gNvyRXCgeDb+1/2v0r03yrRRMD/cF38
BeR4+338f+fvuv0+/2JkRMbkx35Xoe0PIbdjn9I0/Leh7aMC/zQy+u4HvIVUJAvT53Yp+JWfIrRj
fUDKBkdEso2uIHvtCvpdhA4+rK5G0+RXTKJbfBH/QUYNbMSfbzjmWvMVwK0KuJ5Zc/z6vRaNVjBf
XX0MBwMrgNI2RS9JpeUVhSLu1WSyR31M3BbvoJmlPWqx6h7S2hjKg8whGkWADWlCYCfM4jru7U28
BlBFPTFfEB8mGj+0JlEQZQN3aPJomYzxNpEWC08IcvHTJCD/eWr4XFgzpV9F+TQ0sfvYyWp5aMl2
VTWu5EJhJ4L4tsLfOf23G+rBlxuqGFm2BXlgXVoPl0FXdwxU0so9/FQEjpUa5bnVAxaPEqbc+wpw
hNa2Y7aYbksYzFsO+9YlXkDrla0R/miFJjBN4gIVHAYfC+oh57mATQaT5GB1u2Vsw2hZC3Lf3yi5
YObSfvqFzz+LDGOlG4/WoE8uS+3gEFgiBMFX9qdF5k7k21hwMHuPlCBxZKRQxkNAD1+4bTVJpIrA
fPVL7J5ePYQRSh92M3Najt3Y6tNg9PzpFp7OjcpZ1rdZF0ZjVkGHT7tQg7/MMoG9qbUXHh0B6RFR
J8YbETXMG11e4oJDfr/WQRuah5EuRIRCpAC2q731qmFZZ8T30RjYAqfTXVAXxg+wsGE02U18lumU
fjOKdrqt2Z0c3l9fu74qrmyagwj26ZMoOj4MhVIW+R6+uj08QEVEjk5JVItln5GC2bUBbhi1AHxD
ps3EdRJYPfD/vpNyvPYoLE6PcWHJ5ei1eITAvvkyO9iUtSAjxosBYaKS58WpToN2OvjF+dDv6eoQ
r7VhBt7equfAPHCpLMcer/trGNTynGOz3/KnZ2zFW6rKHN91HynOKJ61YRePaa3n14Z03HWg7PAp
X2DapbbQ3hbInn1Wbp9cxY2TvuRzbZPbm90rg8NoFGAVQhDuXNB7a3FmDgJo56JkqwN+OoyIbrOy
AUOQRFNO4HwhxnQInDYkMSfsH6Nnj9gwdFlWgB4W+u8SkWdyH+Zml97KouL3ClFd97S/iRG0ps0W
H71LwydjtJTtJS7D+SZbQM3boE22S2fGN6VXZlPExjw4WF1o7TVC2HPRB/JQBhNavPTILuFryMrg
IC2zfSQS/ep2RX9dIpdgv5/zaB6aEQxRvxgLJ+Xipkxi4u8t+9p9RpoVpKOoIxbaOATQD4me9IEm
IlhU9623lA+tYeMKnmdshZljnftEhcjjDRVV9DocF5pSdxRMLmfsV2vwB0NWNBau/XFi6tggRuE0
iVkfbMZphBbYSr4YQmVcVGMs96obph3l28AAzTgnyji2xqGp7famx3xzNwW2vFLG6N4j5YjdwMmL
f9BvTQwPZRHnjE+hc12ETdZvR1APr8NiZDexRbHyrPMc+3t1Qg9BHKpXL7Rn0z6VW0zUmzm3PRWZ
/AwFUCFfeiPXkzrSMt88NqFZ57sR6DaHwwGli4Tq8hFDm7lbcqANg13r82LW1TM+vfkgGtDbQGBo
DtpAEDfxHc+LRYKq6JytSFW7g0eBdWTkRmFBSR/N7eB589UY19VDOi3tS8jf3z45MafhEzBTv916
CwCRHicUnmKvZ14aA4m+pKin2pgN5RdL6qMM+oreC6In6ZOHo5yZpMA2jbrNAN7lcuaAB+fWzAVN
a7ZXt5EOh+kAOk5FgGg/VwspTp3NAn5649+CkaW2CTI1IHBBU084Tjn9a6roauwai77XDF9nXzGg
MisuD8IDU7NtvT5+e7+zNLKjUIjl5bkg7r+lmIAm3fdvEWdb9Bmi/896LAN6XE1uq4OosGLii8dN
VnnqMCXcnuFyCoevwygulrv+QZjFpi0mKl4JxIjlZjTHgWTtaITqlsf2fNtqbAbbqlooRO/Z6evA
cq/+Oy6pLuvmvxmXOPCt7cP/fnH/uNKo/uXi/ueP/j4yBR8ggGLL994z+Otc9Hus3/5gr7n19XT0
M/D/+9re/SA4lVArbrM2eEdc/c/EJD6YkAZc7uveO0jb+ScTE2PWnycm32VmwqgCYtC2kGp+nZhw
C0ql86w6ToNvjbswpe0tUorQcKoabthKOH1EAUTwENJBgToMBvx29KZqS50h5YTa7tmsxJn94rUU
73B/V49D68WfMMawmuWEXKPsLe6x1uuRl6ZM9yozBuqwpaqmaJykV247A5gPvVh+iL2xMHhkWJUh
cZ9SjdBTDtTsmjAjGqznebTYjXspVushVz/aEtAva+3Z2Uujde7eG8MkZqaVKjoYO7Mx7LOOZyKc
fATAkgw7FelpwGpGqmX2boSh4zrqBGvOni6987jQcUODi6nIwDbDm1nyonh4xt13/hRs7tpRIYDU
XrX2JqgBAPIbF/NvW1nK4TyyMF5Xgdnlxn3MwJ/5O6Ta8kfGB34E+zHdg9phDWgtWfxt8VziNBKx
+KVe0AyjmFf24tRu+6JGOpJCaU738ZSld2Mfq6e6xQTbMQPOV0C7EtoUEN2IBaZ+wFKlLGhJMa0V
krOkdfAwSV5X49W8kTQmxcBnbFiTBNcmCkgxsH2ykoBaPdrTkY4XbVrbOGQbu2WlQ8MDdt8N5Q2n
qS7rtaYvvHcxrKXXOcanY8v7tx+qJgQanTWHJU1X0TMU+ykdMEng7a0e2TgEDwarl9tcgvolQkEx
osX2tIwxusaVZE868+ng6SP13NOnIRnOjcfFKWews7l1dtpxjNAAewfMqXDb42LQgYbfw97bKmu+
jEvZvGmcGi+1Cfc4okbK9X4ri7WMMthhvGFeCcY5fJhqZHoMWeGj0FnyMDGjkECcNG0X7mB/Ahbc
ctgsDBdZOzXGzwHri0i2Vnhd1zYNuv1sJvjLc5UdY7/plhOjoJgPWdwb1wKJFnwiaFPWeOinKOY8
vrtT6kp33CQj7GbyXa68Tu2JnU5AX97G0p73UVmzc5P+pl7a71Jm8Juu6b2LnMn0rngaP/XPdzF0
fhdGm1UjNd7l0vRdOpXvMipy1qqpBn5Atki/a61xpY3u3L2LsMW7IAvRHinW5V/0Wa2arQ8G4nEe
dRsJGd/4ZTlcZavGmyL2En1Irot3ATj/TQ0Wv2nDJJp8tfVXzdgFwIAtAFnZXBVlyjfl3lxV5s4m
rN8syficdSLbGmFa3bBDb0jgdBfoaPQ6FjWitZ8LOukk19Cz58WJd+TrbTypVesmQIvsjQkZIhwm
u3oLJA5W8qqQG51oEcsVr+E4Q+LvN0NP1+DcTdMVZZv5CSu/uyW1e6mW4LrL2/iUk42PwqCaqKbI
+50/ZcXO6egCoUHwMBqO8c2FDdEUscbWuhymwMoPoHSIiNVEB1i5P2L1SLb0lR44hLjPll6PC31P
Hxq447sxMIl62oKxFt6R0bL3SBxCBNCMcKIiNO2RVeGOuuqKYHT7nejrLfiF+A0z4HicRhpTFQzq
u3yAhk6ejbbIoh3urR4m32pKxmBA8M3xFhADwXwoHOIBaUouaLYke1SDn7LA40Jt1QThZbC8VTE8
UNZ4d0utbzoAJVEtwGJIzEKHJsbumjON3Ggdg3lqC3C4LR1S3G0PKrOCXRbP8R6RKsc57rZRxdy7
Vs6zAx4GgFw4na5m2BSb3k8+VZlot+TZMJL4LMkEWYdNgSf/BVLJeCTB333MkZO4MEbjkOjpR6+9
4jCzidt1Gn19sET8yZYuLClixzglcyqT2CMJ89R71SiPNo1HVwoz0j4MSWlv6oTle91L50xmGeuw
YfgPfZ2Gh4yKFvb2LZ1lrlNyVXiLD3C1ITjGCJXlu6DJukvYNvFz2Lh8Zeny3aFWpMT3guaLoohA
bhbogq81O6a9hd96Q8FOsC/xChyqZcBCNsbmS6gTA0sbzrVqVMutCjChzM2oj6VdBg82v3DTepNx
1wbJs49+ZkZWyHIXu7d3qwVbnw0pPWmd3SlPrml5DUIKANFoiy6jJk8Km7xh42UgZcaSZtaOBfEg
LOjUwFc2SN4EYYwazdGvYuIPtS/Phk4Klj8JDWtGbzx3tdm+cMWpZpv1Y31lgmTz4rx6mDhc3do5
vb1Bt3pSCy4DhxPuJOioslLnKFjHbQbSGycd+/l3u3XK7+wg0eQwIuC+6OLR5Tno4R3yeWJH+dy4
W49yno9V2g8XQObBtymgZ6nmbHHdxOKTEdISkKnk1RMe+ZtZmYRD3I/KofuY7xRjuw0SfuDEy1ep
iT8m2jlMdv4J1sLXQIAwXCpaY+G4w3TJ5td5mMNtV1Ri6/v6c1PSbzXY5omDvdxpS9Tfk5g4iswN
AF9smyh0gpZPpczs7EB2WvcFW6qdbEf5oCzvllY6dY080u9KHPrzRiRDBq4t1SMVAtDKoX938a4u
2299nj4RlmKUYr7IFptjjT2wt8Ols3VjU9DJsN5cOSyvw0wTRJ2jyWPxlNulKs4+CymfDOFVOHQa
81MqaOirssD/ri196QfrR0w6gmwTq0vDf1O4JLaE7CiZk6Z/DmcAkbXZO9QHNG9VQqiFI/V5VJQ2
yLSuKQBu5DZIBvuYT3N5sof6xKGNVbtnfcxowbguuOY3ACetvaU5uIscilNt5gcUL/iG3fTo0Bu/
t5YVeTe4UZ/myzfW/Q4oNfhJcTAN0YoOlLRfwPkvZjWAOebYB2ek3E89iElaAL/G6Bd4DeI3s3Ht
O/yi7M0C96GxOq4r92spSuuEiYxsQJrVV7UaKtDi4rtfjugHFsZI2dApxUvCE9mOx6DmoNtClwH3
y8l1CMAeMrH4F8uYKQGAMbgnHzbdCeXH9zquzpoPvSo0xhzzFqYQ2Qq/5hK1gmQ7p3QMayu3bu06
/4gK5l3iiaA93EF44b5Q1aWHb0kzibHxBzb6lPduHB7pQFBaj8Pe8txhRFqHzcZSd2BZEhpWwitR
Vz/cLDk2oiw2KcV4cGHu1kxukXYcO1ufVujyky4ISizt9DS2/X1tdXfgT26Y1thyrAT9osNrMM89
yd+hT6IZe+XGDVZGgmtnLkEH33GvVR4E115Jm3HKnhXKtQtaCbPAPeh++d+D3/8p8b+e3th//N3B
b/uZ5qpfqMc/f/DnsS+EvgZa2HOJLgOiIlLxP+c+UAAfTIzaNgso9KV3K/fvUrn7IXQwKBJMoQ/p
XV7/qZQ74oMTrAZwqMeIRzAE/sm5T9jrue4PqzlzPWixJrRAiiC9IzP/eu4LQaZ3cdwYVw6mnYeA
Z+VucbR7KotF7vy6b6HoD+JiF94A2wIEvMVNlwwi5TQY38anmXPbld2KEgBWFxxlZg6Ujua5gkhh
5aimKt2x+rwktX10ZEc+2KF6wHGwk/XyfsQRh66T4EaSIt3QhTtFceuEUPzh2lAXYuKfpFDyESRR
uqlrAZzRTmDYj0P7hLLJjO0jMM29Lr7Bt8TBBeILspZdd80G4f5hDmeGzMpzD83oOhTA5n15yfKl
P+OAba5m8GDQXJtSHgZ6PLd5oejJQU4/lclU7vJ8IXuuKdLo2p67B/I95ZC8nbfaI/+DtYV850D1
I8fKqbE5WphqPi54DHZm7TBmuY17bergiDp6qU0LqAoC5k0prSsax2HTThhDkgCXmEzlvMG3E+87
zFsRF0y1C5RFNUkix02GISKhujHiwyqvgKDIve8a/rmEsxXFFWe63vHr/SQS5LtJ2ZYbuS0nG1ks
jw19OttxTp85toqPY+l6p8nxhzdlVQKQdIN3dLar+BbFWJiAntNMh1FjACy7GhQo7Ed2AlL2u4xE
qvEVK73lU+Fc9May76llZCxXVbtEplvhUjMwOHabzs3ZKtsquA0BGxk7KhwgUOtVgz2UGJiOxKKm
A1BOhrEMK8LdVKruYvidyVOEpkvqO4OltQcQfZl7DdEMCc1iFNsZcuEU2w0hN9gcuvKtMWd2bbBP
nVDODhU4K61vqrzIDIqrqT8n+MMpbGh92gwH0i7q7McKht9bJWL3ohdu+ZKHdZUZ2MLAA+t8pE1X
loRiIV4nd7a/DMO4D+OUWoyDw/y8zowc+byPo9m35qMxzF6Q4LbKC+p1oCYT7dkTOAo4VCBMV645
3YwZ29xm34AR7SOLorAXdgfTA/S2pUSDVRjJ6DbJQd4byURTlgt+xkDfX424g/GcSjeTW7H4zH8d
iHvSt6YZ0CjUcE5JGupyGhFfVJEadcSdhLQu3L30OXaVLG+NfBZ0DQMvuFuG0RvoP0BzjvomrWBF
Y906Q8VIj1CkDIJlmPCikY6gR42WACLc0NOLzApShG7j2Z9AaJFmTcrkrknn5o5C4GBNc0DpTi0C
fLwA84aEq7srabwA0gZaIJtVfe+1Wj1DeuBw5jfWeqCZsXETDbHYsOR5fEoDrIxB7dOZ7bYg7KhR
mNx1jdVhnMByyUe+SAohXbsDkUwp1y41245ZyVf3TUB5sA9eI7UG9y7Mh+QpLurpquZQ6TICJ8tv
hpD/Lo7/RgkVYC5QDf/9A3FF4FS9/jP/Zv2hnw/DIPyA0fXnw+4PCmjofuCEQHcf38f/XRfT+Wfx
XDLF6kVaV8n/uy72Ppimw4KZf8CEgBv8M/FzDUb9+hDEVISxx+V7SWAJguivD0HNc6fpMcaeF76v
dJkUicdjgW5oMW9qz0H+S0r/1nDd6pLV8woDhpqAAci0IhX2+c7CIviYd3KZd1pM8g5PKvcTz1Ag
KrGQTkim50711ganI/5CN2CnQ7QvdBDt5OjvZxjhVwN6G6TmkKdEJYrrGvrLPRzh4FCaYXqI/Rh0
GuU9HWVHFLy1pDEPS5bqk8R3c9O3PImWpQUEZ/dzp7HhBoJzufBesl5UfeSXguQ0Ik9kczg7UAzd
HQdVxZfqHdKKTDmdevMLlWHVZ18Wwc0i7ZitxBR0xJgRKseBajHyHt7dGE/c8iwvBDtFnso8sfJ2
jlIL4+tIQJnCdChVwMmwUMel/p5MIgZZvlKsspSuq87mBOq0zkjZFw6CzUy6tYzsXGDkrrjTu7i2
+fLa+EfnxLtNTJVctciiXyGFQM2y8DHfGkujTnPWvA7cVi75KLyDTIPhY1p33SMG6qkkLrHoL07s
J6/aIGQZ9a4zb+Cy5Mg0KoQ4HqhTYUqfuIKZQTxwQ+kDoLM4SM5s6SLhjC8cU6ko6VXxpci67hgu
Wbe32Fh+Xcy+uM5MfUebjHuWuqtRl5flqo4pUlSu39KtHbAQ16RLEMTmXuDaFIl8peqaQYZ3qed3
K40WHJBdXM2WH0caQzd/0SnkoGPF/bWF8fJIjWp6mGi6e6oU61rZZWSMoRshL81TVe1KIBnWFrqt
yUKI03O7oYNVnhrt9DdA5Jc26itzBQVaQ7xPWQwCIZxNAGytSglg24TSXeiAdPeJntj0hKBK12EL
xC5P1X3m4fd2mtm/TnTF2RZ9i9xIUN7UHektYdi4GyRgTWNtEPaRJ/A1PMcgWKivhPfxpZnGlaBf
u97BL0BRV7VZHpd6Ibsy+E6ypV3Tul1KN3xIYtCgAOc4DpZDBCqX1l73lkfP8FX5tjyZum3WkBat
VEPbI3+RLrjCuurRgxd2CjZuHr8apZcY57gRTb4LgbV+a0azxUpgjv1lAKdJhGOW1lsHckpFCR77
B6tXzSfN8TgKa7CmUtt6iKA+zpcW8ndwdGw54ssISNVnArMu5VLwVAi0pCsr07Kf7cFMMZWmzpce
xzKPVIeLNvI1yJw6UcGn3Df9G1C8swmdSIZPyyArCs2whgOTTAtY/8S2KiIxqvzsJmn4UWfOF3ys
9dZjUXKDkWD+7jKagUvA6q92cRAryhL61iJ9lHc+H5bSb53vaGBEfl6fgrjqtqXBVpIxzA2vUzF1
27rTD/iyWODzyO522kRgAkzq7IKiXqJSwJLCvtBuJ6fOtg6mXiwhXXOWleWfXbNdh+40D3gfANBQ
zsdtDcu4HxlhbR7opc8uYjDcQ5WZwI6NsIsd/AjafBMyJRnlcEcdhEm9U6jWmmAfstApme3mVjpx
v3LRbYzKQebwxvplzsCRN8zCVmeP3NFiOvCYaoMoMMb6E6ArOpocA8pEY4YJPmBzbu8cPPFfK9fH
1NJa+QDDY0aYlEsabipCAFggHdrR4V02n7xxHr839Bq8UW9l3dhAKModXpRg3tguIPxoLS2HCRDG
iCiCGIWXjswngtRIZJn1Ix6FekscfbzSHqVFSE7o0Mo/O2vzyKAU1CykWAwo8DZzDja7ynKaw2SW
T6h6/aHV0Asystk0a+lMU5giZxWFHSpDgyvm22IPHDsGiyZATDDgqqoU63VhBtgATKsY+iunaDwF
jxpVKntZDKxzx5ltjTRfA45iYIBTbVtd98pios3v4gnMkgDLfGflJK/YPiP+lYV5waeV3HNbZAwP
5HLCXPHM8UhdGhxVl95qY/oCMiJ4o/bUK3Ng0G8U/pdzOifyOVAe8F62Mv0lyGp1T3SkvKfEB8BM
UroYcqXD5F+iFQ+L2OWuTrht88jDLjhntz2q8L4JfBIJdlsCSAxNXq4nDWJY6BybtmCQxespKAvR
rQfIkZe/TJ2A06tiln+Ulz86gfZOWEvGp6Q3AlD+Q5x+txdjvlO0dZeHzmiqa5BGMaD9un5cuMZP
uCXMr3XWLKdx1u5h6tBhp7hZPgEYmapowaR6TCyacnNaQoFEd/2uoVaN46vL/ajPrOVKdKzCWH9V
UTnm901Bt4zbCPsurorW4SYr48u4xKfKy8WNnqqE/o7F8fmu9dV9svjZYX0/n3Q1WddhTv0itwv/
kDfauCNTN9g7IUb3oQiX9FvcOdmaqBmNjW4mgKmu2c3nGS7UAwm5EfUpDE8Dcctn1K7yfsApcOT7
5BHs6CtN3tin5rYd0TCRUmeKf3NFeyWGkuZhtM0SUFxu0wcKcnCH19M85k3h3PWyjG8WEqKnlgcj
6roYb4lmfzUrrP9Wa9PM47Zu85r1RUrnayxPLTDXg7JTg63BwK2Gyy/lIY2Vw13zAD7U8Vzex2E1
foIhS2tDZ3lvArWTpJfim5euN03yeSI7LOPoLjuthage1Ry+UqG+hu5SUuRXTdv0VmSirqcgrMbw
LTNi+eha6Pf3Hkmw9sh6lrTb4nnSBUxtNea18LqM51hoKbPZgOLNcHCokHe+QgF+1E1CM5IdUPSQ
ev6elKtPrYoCbZYn48NiiSq/6six05zaGemrW9suwq3HVzyahTTdnR4XneCV8jjGeTeWNU1Dd6gS
BJD+zCUrNDaRAVtv+5kl0huzL0cpaaiv+TCJ57Dr/Sfk0fpMIPupUf68K+2mPPlNW0d+P9AxX00X
r8BhFfc/nCz9nHfem49f9gsWZCYIJBrqkN3+zQ+N/Oj5QXHfWMVudErjmg+HaK+uyVLLrvlhL2vr
Ml1suIbHxg4yzE1ZcdQwTR5sd8Qh01OXCQpbh0nyFHg9tNVFLA8pIKA1Pzu6pbH5r5nk/2QmQRvk
gPPvj1BP32no+qPt1v7tJ34XE+0P2OwANYBG8X86aH+aSCzToyJd0Pqy+i+xvXKG+d1FggQZevwS
+QmHY1OIxvdTTRTuB4IVLrAIJIP37rV/oiZaSJS/nqRAHbjkVkJfYHXBz/Je0fCH7AEavDE0FWeC
sRH6ZTAcOMDF/DWgIfZ2wV6+Sw3A5FNZyYs/BjcY+4dXb8ibR4rGHwnntOd+xjvJ42G5careOM2x
7cXg4vP0nlnN+Nz7K/fXq8zm6ATA5TeuC+3oXvnubD84TiYFZQrsTPzTYulA3OLKM6uPLWk96HTo
R5WNlbKr65ug1oQxI5Mk/0Q7dDh0JQNIjKWVSFQCPX9TEy9uPhYBcVLCACSQrXMaTh5tLyIOu52f
mtCqaHcW9blzwHKyY1GSnPdmIgKGeEOvkXWmVVc8O3PSNqwTK6vi8ehwfjoEwp/dE8BM12RxM2d+
/hTPhtEPZNrk0GxTkhGfcxUH3xLqOiFoCMwWONUodxiINJHmMnGT6bzGqIDR/iCnSlwB/1gnfi9M
r+LcYks2dqwG9oMJEHm3QK4LtkGVAzqr6rcJ/gynJGV3xxw+2240A/dtHlwHWhJJlazNHhMKdfmw
+vymYSlyzMX4nFeZfci7EdJfGSZHJhyCDE2ZpC8UcjLuzAD3gCTdVI6+Sse+f2EiUOCj23s62ui8
VkOI4ybxvnZ0UVGjM1KgzFJZNGEkJ/uUTPKZ+yizbGjl5yBwviRZpXc2FKbHBUbkBqpAecBzQfaZ
4mt2OuOh9VN/Hwh1EGHImJ89e4X4AWWlu1raatzQvXe7pI0flX33VpXtGeCzOnKQojU2s6F8lwBq
59q7qhFoCfUu92mCfVUK+YyNkfQTm6QdwM7vXkbzVekt8f0YVt6mNSfKZvueiLAdbyUbm4MzOO9F
z3cCY+V2GIYVgE5CCbU6vWbU1TdBN4qd7zrmib6xbK+mxd30RkIrAnmiL5zUh0M5uNkXRtXpPGFz
2tWNayCez1TQ58n32I6rO9foHtkHTo+KcugDcjFHtqzOjgpm2FpW6G3sak0lMXDuOxT9E/eFdM+D
NdwznrEJS43wMHjj98olUYk5ptrG3Ds2lDJlKsJm9KWy1zWzywOavBJ0QpOS3qoCOor+vFY0Gx7j
yFDsyISB0RDTk+UqE/y3fIafcVpwBW/KtqZlqTNeQCCaGxu24Tlt3DACaZf9WK35n/rFR9al+FCO
1IK3Q+M5wBhNeV0Osqe3quMb3+ug2drOYvygBRWz/QDkxoXkFUD01PnAvmwuJ+PIA7m/cMQd/cfC
kQiOpihBusY6u60D4dHtgFK5KihYI4o+f2q9ku4rYn3JIcsr8f/ZO7PlOpE2XV8RHYwJHPaaNY+W
LZ8QsmQxQwJJknD1+8Gu3m2rdtjd5zvi/6NKtmothhy+fL93OG/GtK+3s6f4NgYWci08Kl/HqvO2
dqL1LR70uHFqhkUaa3IDibqY3zrJoronfGs+H1WOcFZxtoiPiqFlVsaqbbYdV1tiYjipdwfvDfLR
4bsehBnH7B0IlPNYRGgfeKiNh/A1oTsDOcGMFqp4H/Kpowntzpq4PmKRL7dZZxE47wLcduV0Fs4F
p+qsZZUwHE5aGx5CAN+A0m/BlUR23j6JF5wv0wSII1q+GHRuT6SNY/paWC9Mqc/ukpPnXZXACB3s
IKvzrwsbS1TItAWM4/wNZ9p+l7syf6r7gnQOIYP8ygXIB8kaF3zRnNq5hRT3qavcMsLF0oMo5Vft
uROrA0ibvtTw8u59L7YeSn8IX9w6yOkbxR0+0zGKijHFQxFWtOvuE/wXDhBJMBZNcDNWiYJJopS6
roas3fM5zaG17PnYr7N2rXRRVKPCTzrsISxOdCAM+hb/yxzUfDhNjk0RlCjsertoQRebiIbCd36m
Og5Ovq7j194d7kLjZxMhx54+eZHCO6aoNyQTWXvX02d+5US7EpoZIgxHqvek9f19YSnrYh6DDAn6
6Owae8GxpCWTd04jmD3YuW84TF7ncJVvFsvWV3MOoNPMY7jLG8OxYgDo16FLCrLvpscs9s3GJphj
GxcgU9Lpj7OV9qzB6ioeWbUWj7BwoFNGIsLpM4W/9UZMSCNSZ7ofI9y1ywiaIeZ05Vr5x6fOmKM1
d1gv4F8NW8fYMBPj+nWWrd7bRDZuR8eydnLg5FrULX43ceQOj3FexDtiK+Yd/bZ4N6juDFtmFIOW
fDdd+KnOw3a/xNN4sAeJX84cLzgI0KXKGpMdxrE251bZva30ZFrY44VjCBtappXJ4obNjUtlckli
dbtv7Bk7x1zZZwvU1pMVhPGmk2vuI2zTbZTCn7ci7nksi2rj1iXrXSe+LguMjCZaTyul+uq2ZXkR
yAR9/UyfMPEIU0F54lwyBgaitH2wpLJ8H0UVH4xcvqZyZeUvcHU2xYzNb4IzNPwsNOds/HhoS5Tg
dqX626R0k20GP+x68iPN5k5YgrDT59YJ3mGxfPdVXh2qgIJBG/9z3Y+k4JRD91RFfNTS+9hUQed5
7/EngT5A3KPPIroJhym7xaWquIvdVp7Zkbtc6lLxGMLy61gn9o7FtGXVzvXnCKXh1lfeanfcIHqg
Z1KYiHVd5NU3t1EucM3cno1+LQ4FcAgAtNUchmKpL13HnfZqxkdSe/O3ISMsXdNI5njFNUwYO+xt
iDhPg+0ut6U3tDzQBfe6TRaOBjJ8Kbl8rcrimWlfKohiTfTYhQH/rWdzYBqTM4GR1taq4vRuHKrp
NlBJ8RwW4iEQYtq2VXrtuy1HsTFKOetnhdyjsOJBc2D2P8F8JIkigK8wq2jvL4lwtx3e5rxpjR3L
0tHeynEoISamdSH0mQbaHu8Z1ZXT3miiH072YjAyNUH0dSoH+3m0MVqQibpZbM8q9oR76FMhlXcT
1EJDrC3w2vRtSc85yACfMLoAbg8CRoRd3+OfEtyjJR/sLaumRYnhSkKI/KF6H3ov8teJmvJO0ayt
tgK9OErpBEyZBlrvCeLMMm7xcRG7OfUeZD6DsCv7MoJx+GUQsf2tSbvzakKuvyvaLN12qfdWiSGA
2pe7r05aWDWKK0FnDbGoIQ8WSHiTl1kx7tBYmFcbY+4dNsTDwzL13VnC4nmlMwtb5UbcLqQd4fet
QFHZDszJsZaC4Sx0+JakIa7m7hDexIh4PgMd+oCIeUBEylTtg9yT+IBg/rrrO3iqWNi39z3xI7gP
8iiuTUlCECKUFrdTJUdsE/pI1XS4B3CVKK+OmKUUhyScgMFDzDYk13VU9MKPoPZJfezCKv/MalZ+
Zosbv1TIUR7KQiUnG2uBMzuYqHiTTpx3jcbuIreGBGRaTNVT6ubFfKEtojEBP/rzGBurdgVuiSwG
BD5H0AcqXBu8ro3fAI7qFB2KPfR3CmTosx0t41sgJ33Ckzi+IJ1E3fjYGH5qvaDHfn5oC4V5rNiV
dYBqn+pqeYp7VZOZFgQDGBLcCBjAgT/GuyWWHmreSs56nxfMhwvaT3W9j5KKpm8SLeJLiqPSstOR
YWeNQNmZiD3QBxobeu5+6YtrQZrlsw4n7Dew/HiolgY3sgGHtysIBvlzUgfNAa+L2t/Vi6lgETf2
GlSbRhvfL8FShnqqP9ugd3eaXz2ZmuW1r+OHqaY2hso3fmvqpiVFICwOQi3pRd9QklaNXrvvta4f
sY3PNp4duscpqsvLAtDgMJOxusNRr9pKa6mgdfcyOEx0bu8g2Pc98D6gdKHps+vCQTzVLGiV3AKX
5dCkt670kvmeOKq+vTFpRn82To3dCWxTQ+FSLNTQLrEmwvbBhVz8RrmZQ/5D5dxN/gNGH6LEWWmc
6av3w6mIs5og52LWy0VlfGsLlcDZV4tselDBjHXURBVJBYPwTioTwWf8tepxt0wpPld9yVz8Rjcx
2dkW4aiXudY5GM9s98XejdJpJ1yc7Omnhzi1Z6pvLzWxy6dxiJ1702HDUxNxe1wCQTdBgRXD15Rn
PWNyNyovv5QF+rfEHcP3um/9V7tZSbjAtao4mlo+DmWc5M+OgyCixl0N5iJJANGwLLAfhyj6Tnc/
PYmxpgR3YJETZtGHT0sx2aR8sjrvY/zoDoM7LC82hfXFNMtgQ57fdRsCp4MXj+eLi/8TSSPyS2Z8
IncmJzjHFnXaurUvd0HmYGfrZLW3B47GmNZOqA66coAhqB2kq0V77fsdKbtc4ye8ycHZjEHhSa7x
PmWvozjv5r1xe0y8q/AM/qjetRzc7+FbxIe+tN2XwDcYYpc9+bjQ8TcVbJlNmLfZMU89vetbDBi9
nHbLphyy6VsVW/qIaOnGM1n8Zjf9zZpWBaGCxop03fkENtVRSo3pZcmR1tD691eCuugA3kyw/5Eu
grtDZWOBkmf7KamxKSPfmtOIVX6FB4RzXxzWJytPvJ2F8wXBD6KJoOrDrMMqcN76hecd2sSvIUaE
1o3ylvleTtlpRP5wZXBwQBDQeESCTVa1r+Ys+y7p7F4lSZ6z0HYpnhtIaEtQXIMfNGxpIsWWHi+8
HtISm84032XKjq+1IUYd/r84lSIP9jDfWTAJNTzPbec2IgNsQ74RaDK5wy9DuMZyg7OVFHZddF1a
XQ8GjpEMMc/+pqhi7/lHv9ejHYcgIs/qZ0sOz50HBSLT0dEPjGPTNdNvNrreU5Tby9m85jQ7HDzR
TQaYHhssI6GJ0xAswlQgmiO2nqiuveZt4eFkvuD0d5Gl0W5euremqL4MBQytyh3tdj8q/Cg3xvP2
YrUDrPI4OS/yIXgpB5MQWEeQLDUzCrY1saOit82el9LPuQTgbhgtQ3h0aKGitvPzyypNy1vwB9ve
jb4Zo72Wtr4eFPV2YWt3163wD11ReRZ3XUWHSQO3F5H9fWo4omEXrk+1r9AwWp17R2sLRED2GKUb
dR7SN9qQ7YjbVDvusmymzyVFxwZslecILvTdUmYptmXdN85rlGK4tZOsuRT1WTNKXSLBHubPEJYH
7BqnKw8F0hOl1CNG6R3NOhVeZAK5U2cWCsc2O0umZaXujla/a/T4NXa6q8mZPQKD3afGYskrtO8f
pMCPbwq86HNmnBqH7R7RjB3prTsmwePSlkRWL6V70czZZW41z0qGw2kesodeOO8I6Kn/yJ/cNKls
HrLWfSZfrYKv2/hvJBb0+PD23k5a9ZOBH/EuZQ3jipaiUBtQD4pvIxEcL6K+R34MTa4lvHOnZJR8
1fYIi9poTcc1nqf7znEWaPhRAkMcAGI6BAN5FBT/UHD9ygTHkrbAPZ7RgcKsKCAzqtBJOAIhZ4pe
JXNA2GV/DrUWZ+I8NRx1kh2vStLZLAJ5o4VPYe1g2L9xlzInZAdvCAyposoZ9qOdSRLFRXTGv/BX
ZRO9u6l77xcti0eUZ+c0EcvzOWBzJSDrFWv5sTvisI7Hi1hZziEmEEFlzpc8xJnMdsjSglxYrdHd
o7tigbKBJhuP4SZ0BOTxAIe4BBLV0Q2ohEkoYkkQptfTqWjHU6i7r2m0nBsG/Ba3HdjiqXWVxOg5
loq8vaILz6Wj1QE3j3AflqI6lwHwH3LYYdtQ6m+pTN1t4neXfarv8FF9o5nCiE/mACFRc9f5stkB
zIQEr9CNCy2VHTm7ACDS7r+B7/gZxttwoRJL7mgG5du08hrkqDLFTYr0QUOPe9cH43DWqNQGuVCE
YpZYVk1JfDciGj0VyZRvs3b+WqboWEiy8A5Q5HDQUt63JNDOwxRh8y4MWp5tMbbT92AI9QNrnwv9
Iei39OnG874DjLIhaBI/hoFoH1ngLIjt6Q2X5SkWzRWJDwOO+gRq7tx8oiUcpk4NhdnOyvOO/dGJ
lxaHtFm+DE7bPgfQWOtdaS3LK0xOOMy4KFgvraj7G+J2IDKw4dGWCkODXVXRw+rjiERMe0E8XJ5C
1yYKzqvn+Rt1FlMrlfVLDlv7htBQWlIqG1+tXLwjZ5qxEMwsohmAoe8WA8syyMOp2crcnj5FJhhv
XTfzl2uYKy3WvmHdHkFBa+ytlEcu5BKjqG9zjMVEmZudRMfYb5EtyUOOKIbzQmJdO3kf6G3AZnDK
E/04p8EnKoTgoUvS9pB2szoxDxCn9QPM/zh6moh52BBL6D6k+HBuMei8iWihvtQGt0+c1AhuCl2k
TxWHdOticilqLjF/GDYdNtwX1BDKHFJMuki4ysWIcSHrz0YoBNjHNCGvCZCowkcNLIyaphbOpuFw
Q3k3tRJ3MtH2T730uwvooxEetm0Y25vRBuOb12CDmXXhWbT0uq7ht9uPmg8Qu6gbl8/jmj/CNCb9
xQOgxmqxmYcrb5TjZcjowapSTopkoya/XKSU+HIC8GxUP6ZUTPNEU9dVNXpvtVZCrDLP+HuFX/0+
wzqqHAt1khFWqZ1lOorWyI8akq3gx8CINg/BKBXgkw37HsNdO+JNWPFT9UPMlaVFuqP5BxsSTG2+
n0nXwxCAibZfOjPjwTlw8DZEG28pQWu5Q4z+PlFe72kR3K0RLRDshX0ukWDuAjlOR9rx3Z1Jtfu5
WCm+O5S6Nef1wLkdutXDDYlndD8EPfspa1l7Wy2W/mz5+XjuZR24zGoefdXPlvpcSsu+tusJybvE
f4TD6+DdDTjMk+mZcHzpnSS+gKbifsO4qDxXQ6QfXNcDDDUwbPJN27CsbuogaujRDRnitwASLUYA
PjvWOIEKbjwaccU1CL9iP4l7+EGF487BQYkp4E3XxT5RfVrgbjzcLung47gxr6FqwFCPBCCl54XP
UgkhdH6vCF99JkKMQm0RWIiCdPTXWYyIdpMWefd5FEF7mCx23bT12cwYUjsOO/neTgeyhiy0bBug
0Ys+MeGZnmy1l4MoL6XTNAOVvWNftks7faK5TJiXMPhwoZr0t6L3E5YTZd3JspPX+K1Gpzpz0v2g
F2JoB3QzniTwY2P1k7qKqtr7AnqLqWU7yUeb+u6yb7vpMCqqf+DMEJTGwqA2KzQd6xRTQnoZ21QO
9dWo4ldLO7jpOXVyElmgdhbGA1exZmrAKcvQi3hnOJlGt40Rhs5/oM+FFRL5KJJq55PlxaCJwy14
c38+QH25svqwvMQP7BvOEc5eJ7N9KKL5JZ3rbEuiFyeDqABWdJIarKyfnzCYSQ5hj1GCdBdvbzHQ
j5nGaEDDqD7DuBjMpi0bKAVxtOwyzzg7gU4cek5LLWsvpISSD7XlqLCc5t6IhY1sGG+jsAUHdvBj
3jWBq6t7E2Q52hU2myJYxWkYrZWXVgi5O6B9A8YKqXxus4OD5A9SzXIdlAt/bid3g2fmm0lB7XJ1
+RQP7hcvZbEOrGaf+96yAyl5iYle2MQpDY9pytIdprP2rgmt9uA6pX+ir3z00+J+ibCEbP0g2MZE
Rm/SdLnxshwHkaL7LIeuuBXpeEos90RhpY568fVXy9AGcT3ri2c7uBMvVMgGk+CjJNR4gzzspSZW
524auzsUvNW8sdtoDZJZD4JZZd3A/iR6y0as3TW2e+lr6w3OxHhFFGEPFQQ2Vk4bDKAn9r+oCf1O
WptLLUnN7avu8/9vW/9P2tYIVf5ogfCf1ctQ/qaB+flf/NO1ph/9H3SEmTJR6Nm/SmDY9lDH8N5j
N3CBWET8f5vWIWZRbAQ/HAkCDw+E/04sCPir1W0m8jwv9G3X+1+xfz1iGH4h/66X40Bt9hHAoNeD
TfzBAy4K9VzXo+1/z+xFFu9VvSSezSxwrU7tlCrc+amoUpifw+zhNjoMcxC8GjjmzSXtXMj3B2n5
WBqUXYSRD8fPxEazFVXIED/1dg0Df9v7UizYcuJcqC3QWd35KBircaaHggR5cG+wzZIhp1ObNfdT
pkbcrKtiTFmyie/LURQuyJijo4cfYxdsTF4Ecb8FX7NQjDS6WCF5ThYJ9cYv9IPbn0KgXxNZVq+L
355ObMdrqETE/wPa/R+fDgCM06phCb7LYdIx0ZNpmKH96/EFK69igqb5SuPkTf3eQYibHxE6sWdt
3WzsuR/CJ1Pz6c+X5P7rksIwxt7QJz9YeHhqf3hh6MThDwx9+oaWIiivaCimq3/S2CH2zSySispN
HeZYQKyCSIhrZWFkuVausi1fWrBMvBbCER37eWVj45XtlyRdwJYqw6vYK3pGy1PWi8Qye7GUnbhe
MM3l1+rYh/y0YWsc6Vn8+aZ+j6PxQ5uHHPhxHCHBgqvxw57jF95EkpUmt8qq+W5PtA4fgia32nvc
fdrl9s9fxIz69X3yRRi2+fBBAifi4UXrw/3lizjNdfFCrsIbdo3oiPeySkrf3rg2M9x4YeHfTAP2
20iZRFBZaiudNNT35JFiWfnnK4H48vFKVmMT9GeRRwdKfPAaJTB6tmNTiDdNl1FcBzRwFMVkbdE4
PCeXAHjuLw/54zc6nggRCwSCQeMSoPKB5h90BZwyS8iXOItgyZ+SOSqmJ2cJ1eBusRwgZPUv3/jx
aTse/ptQb+hkIdpzPzq69t3gRSlP80X6Gc26jTJIZ2/HfBT6PnXjFNeeJBa0OQFG+fk7vTK7vzEq
q4OzPz/tjwOMBRYLeXtdgMNgVU38/t5Xd3e8KlPva2YrZ74AAMuh5TTotrO/3PPHp+zi9MDdAi7z
bfCXPkxPGpQdHrOF8xVhWFhewfZd32tOjq9/QrpDIMlf1qjfzf5YUPDvJGuG/SBgMWAR//3WVBEt
Le4e/de+YUhl+95LFqa4g8s17zXpOzRr9KDSOYu3YRlk6bz/y7P918MV+DnEtheEISyq4Acr6tdJ
Ra+hcmTYoJCyZwJKGfaoJzEbyOLih0hjudXwIlmfBAbkvHTCvdNZH61ALczBWlCbZWfTz4dT4wzB
M1oCAunFtsXNgzpxgYaEU9tQosIbdnSHrQhZoFMqnEbDKdCMLfzpW/x0ssRW6EqgisWi2KlwTOdX
Z+oN7ANd1g3GB6YkGvAsZxeiHiUdQvM1g6ZbOW+t3g0TfNHyruKdCZn7+jEcvJ6P5/yHlf82BN9j
Yg5hZWlq0NJduoL6WNnUYCwoKsb/raghTICKpngC0tEtek+fE2CoyxQ2A0rHn5lS/8PUMN5/6Lu+
LQL4ay6Q9sehPTaJRG29zM9t1nl1f0olzgRkmS5qUAndLLXuCH9+4+ts+W/V7I+v9OKYG6WqcRAt
fRjjBXamqhui6TlOhcMbHPNYlFecAt0S7/KBpmNCC4kGPqJMBwYbhkNVvV7Nny/j47izA4+Z5gSs
Msw1aEO/j3zLSa2wrULvtRo7+Jy7bsbCkk46jnbz9JfvWm/p11u2qbWwhSU4jFIOvb77+3eBk1Sl
xH/nzTgpHfbvLoYiGVCpHNlI07Zb94wKnzYG5P/2JtkUxfo/CDA87w8rlwcJtyfJeHg1dryuoTz8
SJOFYCHJ+cs9Oh/XLptTElqzSAQuW2T80QWrILm2hH5Tvw20xOrwBCDefKpcRdG1VUTGpPLGxEti
15dt3jfC3gc6K5enYggls5NgP1p2eM3hYniHNDf0fMgEDWKuUqc9mb94e/oM0D8/n3+9GHxOV00d
bDgH49SPFRoBWzCwXLt5bdB9cRWYGZXFu3ZmK/jSoili9UjgvP118Dn/Hn0/ZgArLrupi1Lv9xGR
WI4NMT2wvrFUOe6yJRMsH4dtGCFdw+bEA8ypgBL9MnyZs4psbY7Lfc8CUVvG1Y95TWu72WQRRiTf
cOBf3eARFswX+CX6Q7T7y1OKPr5bLjAMfkwTCC0RGtnfLzfAgamvx779lkW5yxLGoV4ttwPYMIPq
nwU5HsA3ri0vyZlNQ4NM3do2gsYi7ajSZyVlANbFu/i5CJI8UwIkaIfAivefFaWfSMqlwIyp+DKk
MQb48NXDkpGKE+LA22l6JThXoNGmHbHJiLSh5rQAgvhCdzZVdJcgYjPPpEVwJtrQkoCNsUMl67Gl
EX0jWG5dvwNS2XQZyVm3dLGK+ruYRgfk3aPFsdwy/ePgS5NDZHvqgUq4RofMxoaAAUSIX4AkJKm6
ozDV8rQoL9SPuu+oSIaCP5k2WVOs+0mWgRrinJJhSUTiNOd8NogCuTUTPaHPzs20EEvpu8xZg5kZ
aoPC5TeFQ5OOjBERDrU4Btpk6k6Bw7L7zR3wNttL7xdswkUa89UW4DK/jkHc+m1WChXz2iOKqnvu
ohxRQ+LrLr+q/Aavo8kZTHMBD24ez0czGsaSIQaXR5eT9zZfRJpuJDvPzyUfNb3LbEPnv9Z3LbwB
oO1/biDA9YRbJc1l3SUJLiApF05jw/BDOL8uYlUd2la9R7Ut+Afu1HNdbAcJdv1fn9HJzoKbmidB
nm0Zci1QrZctq5XbiD0NX23YmIpz5PXcE57v61P1MYXlyQWRxErnNE3km583VT+ytToZYnmciKyQ
Y+gsE8FjkXPYcXss9OtwaZG6YW5Qtg2DpkhEUd9DTm7D8ED3cx0uMkB4gMNRE8eMmtSFkjlvPQOS
vDacnCQ8qFSVEW5rvqH+62oDH3eLRV7B9wcsjE7yEFW24Jks4RhV0xm8OQ3mlS7Y4xD65Jh1MyNl
AoHmJihiKcxV5yW6QemEhR5XHLqaVWDfI2XiZtDZr+O39zqfn9LI66gF4oGSo9i1c+szFcYC5302
yFSF7F09RqhcEny99YumsVivxY8z4m22cOKZgnPUQXbeeWg9KCgF7qg5IHserQfRRNtlfj34kHsQ
qfj8sI1RqnFZ+NWtz7jTlEDvRN2MPM4FjI1PqjjT4uuv6CWEB3qe6xBdsQL9KCNSUh47hzYzXbdC
sTZwFl5LNn/KmedzP2MKis0eeNxL0Xn9OqX9eP3QHptr3gRmeSP/IH7No5KCnc5TAKGXAylHxh6K
+gr93FpBdD0iNqo+DpfrqKYX06PbK+PFCU5QIQJDCpX9GKPVifUO//ZwXZmyCnOeg7CtQwCPTXoH
Vc6pj9gnW0iBS7Utl9tgJkWcMmyACAv3ABoQxlzdPLWwVIJAlz00G1V1NgegwstvWsy7aJMCPqxv
GI/aGVY0LLJBW+SZ2VU+b0zfKUzGTDUM1nRRJkPINSbWwLvp/AhG+0szOGsJ2yQFptsPcd0lfnPd
Qs1Z45Xs3IeKxELMcrNXXoptFFgu1EXAdMp7g0WIC/n3lODVEaQpSYIss+IVLqFFXctiO3PPcWFw
8co2PSbOGawCHKec8FoZjJcYPHAZ15FI84ACrMSQm58QqQ2MocTLO+pQYOuFv+tcPfZIUAOPpZJ6
nae0w53DIRnM2JYzdtfDJJCTHnBpgAi6bxwfp8V9OyN6Fdu4s9dVcOThM3LtHC6axoZI0shckyU7
/k71yboulbauzV2sICYhkfLHlFVK+kbw/GCIsDponiJzgYbKwIDSXe9B8uPtdzgzR8ig/VOEKnct
oI018tW+Q6agPLBcsh3pWSIU39UJvY5hH/nVuskqNaJe2xgMuVCchkQisT7MUWb5SAln/ME2LFEk
sMlONdxS1PZtj6GYu5ZYKwQ/v9YRCWRX/wArrPrrw5nazmvjI8SQqCPjICsI6zkbi2WBKRIhHNh1
ydQkoM7wvB4SknLmC3gIaI6R3k4hVxySNMtTaussZGJjyAw+ALFhXJ/gP8O6zqf172a/xVdmu4Dv
cuWitdblfiDXYnlyLEalt/fCPu6nDZVoinNIaJF7gTIyIouZvlzmhDSec5bd3RCj0MbLaXFm8dVq
pqp/sGtTPcackeij9X2Xd+eigSiAMbUe5Su5fzji9AjtYYhwpR5poAgHv6KIFMuhDJu2evOLaunv
67XD+TIhrJxuiBWHwAK/RLUX9NEnudq4N3Egtx1n32E8TFMQ6WviJhIDl7q2a+fSq9hWUfUqiDsd
7wjHtdZE3VKwC+veR0AAp2ct6Zd+IqDYD+fKjTeyt2b1HLvO6D+ISs1+ui06v1wFCZU7J+1Gxtx/
wjhNUgXDn52Mk9tSTcuyi/NqsftD4iKIvjBMjpFWY4mnsO3g5RmHqbdD8GWWx5TuScvGJ9aQLxyp
oo2HPbmzneGRwx0FtRhiYt/dVUSDvwLxYGQsnULXUzu8R6flIokb2z46E8mqh0Qap4GbFlYLzevE
C6xbWba1/2kcOvhKR1uGeKTs49Y25tEoA/3ZGlRj3fuWP+C31TCqIawJ0X9aQp1CGq+UCHt5pOOb
LlCodSjFLjb4kh2TXJFQiVVcBGE/LlsP0SCK7AGFhVMXUfOW4dSlzY7u4Nx9j3EVwUt6DGUbblxv
CJR9VEnTBdFuROdXiWNSW6W4xpcBHwF0E5KyNvueYayOlw828CX+CjsngHgr9sJTnpVi7MfNFISz
/qi+7blKhHM/ISsh7GSC5cu2JPEHlMEn+lFS+juZTH1CKqdNsGl5IoIjoBpL7IkJ06MdZ/w3Vk9W
7bH3jF63FYxF18ndRWv5iJ5UMx0yX6wrHKbna4WZW3PiJIeCaNIUIrU3yCm6WLrUoiQNsg7y81WQ
1QW7jGrwFV+OcxjymYcxaNc6RQy413g7/FehdJBNresqPo5dnYsvAWaCXIojrbCMj6mlAE8hbQCv
wSwZqOyjEpDNPWJoTBU82dRuFr6vk2QtKyLyDKeLxJrWI7pXD4GN3LkRi3eKfbeiJGpcIEzrjFSw
FVKgLokA0IOg7tcFsa5c9mjCdnxKEzjoigckm3DdOSNSmbjSPs1CvnsMl7BdHjRgFH+H1Ybhw+yi
TZhLQ9CuUMwQF+s6WfpAGdXWLZyYKwJLGLCAiPt4rVfjRLPauGokwWyiD94Sj1WEzWXaFpptERnZ
Wks1MlxLlixW6zNSbSOU8z5aw1zGO3LANBp39kOAUIg7SL9oztl9wONnDZ/XEukHfi2Get2l/tnB
fMyZ9CMxVSsEKzAh5+odL7F4kDL1i7jFkBT26js2TDxYlplivYJxsGB5n/7rSSBohh04Sm9Fw8Im
4xPbWglIp6XTzFGF8gg78XybY4zCmaU2SfCl6h3A9J+vkQ3TcZ44/o3qMeoSwx3j6uHwjsZBhzSS
m7TUMNuXqbCT+FmXYVCUpwyH03o68ylH9eOCroi7cha5oul9P2pwLolJFp9lY6JHCT6583qQj0TH
YKlpQDhmm092H2LxW7pUKambrACOxt2pD04QZQYd3cIIQUV8KZLQ5npgVa7zAGMRm1slCY9iC0H2
OkXIO1gR/AaDl2GfaPKpXgqSTCkPO+cHZpWMeeceOzck1nOX/txdM61TNk3IMys25nmSKlB4/Vpv
KrGOx6QqVrgMaxKO2skSNvzAn6+/vXqyLLfkI4dslw6EbvawLINkRodIjCvi62A7yMX8nB6Iy3kv
1Ti1vNR+YOGrLz3j6fSrjqY078lbDsuQWd0xFqptju6CeeYjNeCFV40bN1ckLqZa7dJqiBwIC6qu
PYraqZ15t6Ola76rQZugH22p8xWsACcvdrFuVxCaiI/+Rfdjvqq7SkgZLC7z5HuX/uSosoEwjxL6
vbbd9RBYyIATm40XFy8EmzbKSw6evGc14w1y4U1wPS9IDZmNPhrX68oXnTmGh5L8rHyG1MYvA5vV
qOducxwxKAz+ORFHiLMpDEya2py+oM97/JRyZun36CIt84q2CXGebWnbxsNGZhxHdNang3WKhPTG
R5iP3mhtrQnX5FuS6dZDdyjgzKwuNmhB6avH/VrIp7JlfCRDkvLWVE2Hqt2ZyFpiLHMRvVGjxEG7
PPHU1xV3cTrOvGddKAmGW88PDCcR8PX0KjAi5WMla7I4STzNVLZvkBRR0TiRk3FUKRHUvP6ceo0m
smJN8a1XOcbc4RhAGqDWKypYNtOKH1mJNzPRPTS+U3Nj+4akRB7Isp64g9hSPMjJCdcpzmk5lVeI
3X2K13kqyDZEhzPeCUN44Fk0GqeCCu9ypmBjQ6aD649RkPoOArUXHxP7aNtjnAeatRJ1G5dVHFuZ
H6dGMotLZmmHTTKLFAX/CDwMcuVWe7gX6ynw58GiSiAFgQEscGMROHRizgksjoh9Pvd1tKLcHJJs
Rv+Erp5XmgPIc+ljY9gJ9xhuJkrtLQNN7iqUgCP8IjSs5RZ5/bpgKV6jBcunHHCMxUuJxgmtzgx1
3ovXIi+I9/PPlSNGF8szJKj37zjv/wMzQjOLbo0ONW2TjwBrZGgsJBihfzOJWs+ZqwQjC3aWP3dV
vBmwMuaV/hmo+oiqAVNFHE/9Fc5zIwqn32GqWTZNZCuhvgViWtvRP4dGFcHP/huK/e+vCp2IGtdb
O+D02j8gq26WykWDTnzL/WRdn1rhe/iwGhZr1q4/39YPNPBX/Nj5P+ydyVrcTLqt72XP5UddhKTB
GZzsM0laA8ae6MHGqO+7kK7+vMKuKpO4YNcZ1+Tfdm2DMqVQNN+31rsoHTuGJajWW/Jtm73RoXsM
aWJ9V1ZGbvpZF2YmIxGicchrGNYZrHawvAWTRgcQuKGI0qeVi1mhRTB3QRVibtV6HHnnuefXzPy7
mZvXwXxEwAMOye+Iqnzgb+9//De3igaPzsaWRGKO4+Zpj0nVfkYghyMe2whHHQp1vZ6PhSyuHKHe
v9TpmLMsaetcSHoG/3Ff2t9/NJNyWeUDDZrwa0K4UHaIMowqd2YymPXRbNqL9y92+r3AYgjH4mAl
8TS5tjgZbQiRAqBcTfOtr8p4uhexM0+UcVzOE9H7lzJP+nT8dhT9QJEliVzs4fSTAmyAGyjFomLe
keKM4M/ntN8i2qbqwMYwigdu5oKGd8b/cTjfsNopYXn37G1E7b4YQjixsEOY+/flQHo12+4Jss+t
HgUs6GTnUoEIIQXMp0Clzbtmt5UFcxm44LmqAt2Ef90D3ufLaYng0QWBNhdW8UjMTVjWz0RVe+R7
0Zhucjy19vn7N+HkfnMPPHY8Oi8dSYhvGwxCBK2XyU7ddVk8D2S/oLKHCYzcwen+/UudUO14mnQl
hSMRXEiXMthpkwp1KCUIw/ZvXbt4uVYnqDQAF5hXxo7+Lfv7X733FJEOdwHP3VxU+P23usc7Qf7X
oHNzhe3Mx3+2TiUTu5k1PhtwLYnBgB4b+m8wG6IyS4btSBwYZxFsHuwmI1I0WMV/18kprs41Vy2N
TfYfk0tOQE96RDY/8EnEXEV7aSZhGJov3BsUDJDziXB+krHBSz7AY6abW6zaOprrML8rzrTZGLsx
JUIWSt/nUABVzkCjWXzQRHdfPz6QGzaNL91EsCSEpQv9ZAhXfIPe1Uv/R9pbzkNco8yD3WmKnUzc
0qYkFrYbDBLe2Yhbzl/BgM13BBun9wCh9B4DK+lhaM2thaeNZHXIsK3ufLZ7zVWqmj5cwrAzdxiG
rzMq0z/60iafRNYa9kVKn/KyF35xFhIJf06bOZzBC2GfrDRQPl8m2i79wa+HWEDP83R7xSEbP/6k
QcJtUwX8p/HqK5tWc7KxU806d8a6xzAwVmtaSOk92Cr7AKeWolpctpx+i2Sg4t0a6TeajOJsVIgD
F91UERBilbVza7I2PpYh1tg52ypkxx80DTjxPL8dHKu7jyyLTAVXJ/sDTaYovyad1zwBd6o/S7tp
0Dr4HYzyLt5QVRvLZU55VS3V4EXaAntrf0hzbOCD13O+CeP4S+dKSZHJ7xJUwXVxOyFuXzFbayGH
Y81e6lK/tttR/26ObfMNSq19F3aiW4ZKZmeJ0xCSRlLlLzr2/7L3zICgC8NkJlgebDINT+U0Bacl
p8JZ9MTzUlee6efJWqZFiya31uXd+2/0vB7/awn9dTEHodzcu0eYYZ1M1v5ko9eovfxJ6k6GRkjp
t0ZOOWKRZcl5b1uzKJrwrmsq6giA37/2m5H/8jXR6lDhZBI/7TJ2ovGIaqmzJxIU2OdZaUm6aWah
uv1gmXj5TSff0jZN2tmeB2DGO91zKTzfZk9r+ckYYJ0gKmC5gJiYGdFKhalzk5uZfxM1GCgWeiq8
cmX1eES3fSTkSqUtsi/EevKylrV3yDWs66y3YCo4hrf3WcY202zzrFyYrWFf63N4UNZZ7jGnmnHd
m6P5xYvZ1pGaDu4N6DIM4MxjHGtOJjnsJJSujYHoG732xic8LC2Vt67eGIHQH3XVWsuJ5/eBwOFE
hMeDn7cBaBu4L8DCzdMtgaE5jbLdcXqyu/nmo7gNtxaY452a1GOORvirpXlq1ZkBNcKq1uTOzkeR
r94fAmKe3V49GWcWa9q0Tw2EYyDIX29NoZtlVNtC5ynoqLNx+sRbq1wM/KuGoiL8OztTO8Ie8axH
WplRHC0ykg2Ud96XM1A1dQLtcjICe4c7j3MmYO1vGSp3sawT7RxUsHMcrXFLJrJ1S8kgvSw0HhpC
bUT/y6lVVCkxsvpLp/SQ25vsVTfI5p9HGUcXFtTRbUJhZRdBt7nEy5S2q8JvOnT4YXenkyZ7reUu
C4RUxrCxoHXgeiAE6HYgmT4GrqHzBTByeXjgAypmTlyRPOewJn4mnsI9ErpifzEoAvkLanRYgt6/
ua+7+Dxi7q3NZtxhkUIne5q83VFB4bk7/lMV2eJCq6z4voxgP6wSdM8XxoBA6IMrGq+Fry+XZG9g
erTviddG3XHyOHUzrTOWzp9xGdsHTpmkrvjdqJ1xrsebBhCBmV4E9VNJgs89xq/2GEWefq31nrX5
4Nu/HVqz5h2TIdwjlLinYsAaLnnjBnkOLZZ6HL2owv9W1BOxB3ABwDiDJeFAkBU+hhXB0XoVh1Ls
wjmenGOF5y3pD5D/XRfSeYhauJpUSqg45VoTnmPUBBdpWepCdmGwD4QTELsKjxjyB0x0bC+lTkJM
bbjF0s0mUW41bssmTlrt3JPgpjGNOtrxJdcMNCzLGf7gchMMrN5L3CPJMaMrwo7SyvoAK0k6Z8xg
bV739AjuRU+Ng71I87k1AXiEWYoLtXboLjMSqa4uJYfkK8uLcjoUCFAwPSvKsK2EQrxsaBWeD6VH
KlUR4Tdccv8KY08vd6i3ugzML5ibo4cuhzBjk4M+c3RiTPXvP523849jc05AcY2+hOdzOiVbJo2D
RA3JT5cMX4d8bC/+TlN0pMjOI0Mo5TxNzcyHyLXvYx8P8JtkDxT/g4/xlwELCZpts4Vy1Ubw93rA
IixosmZy0p9+JscOs3U4XsmpC0HxprLFW9B7t5gwuw0IMZJaPF99Dd26Lxknk3H7wYf5ywuLpY1S
DFMH0qRTxe6UdUNfqCT+GTi6/FxJo7kxU7x7DnWQM9bF7gJ+UHso7Tzbp8oyztucEO+Fk7bqKnJC
F0FyPvQYQzvrGeV8JRYkEiWfP/iUb7YMjkQeJnjF0UxzqDy5ZX2GJ8mr7O4nRaIquGNnAW2LgzfU
jQZ3LkBD4gUGwoggg9WieA4n3QFUBgxj2FpO0dwLLw2OujMkd5h8OwqKrAKbOq5TbncQO0t85iD5
Xz71fwnrt2P58//8z+NTFuWriLDf6Ef7J+wP1zvFgH9PB/y/dcQL9dpo8fIj/zBa6PDVbV1YnFLY
LNjC+p9/ZEwahv2JrRsyOrgcrqdL859OC8uZYeq4B1gDXv4/fIbfeEALp4UJs4RfN2vMyEP5D1K5
2aS+2j8IHek1n2uGE+p8HspAr9/frHKwxidyAG1d0r6eM/lomdAlJT9IP8Pm7hIjggOXhtIWjl+a
6V9adqIGp0lil26BH7RTvZgrWeYa+nFdDgSMkHdUup+B5aDcgm2ENd/oluUAJmRjWwO2+jz3RhB3
w0A1kfOamfX7ukON2TeLqe3ytjzPU1IYVjAkOJJ5bpkfhR+rAwtKr8OYleP5aJPpjQKrZEMpHwjE
7rdD0TvBUlfeyhNxeXxJGss4zRgLIRLzNiSyK18SLQ6/Fc0FifdMRN56oNgwrNJ6IlFIplLdTEkv
HvXSZM7m/NOfR3pIwdsM590JB/CIZpGFqXSbqz7d0vpL3ZXwimgviVhwLiCd94iSyL3bVppGnrQE
Q7xt6wQMmDa3C8LMTnYlp8INtFlyOxy635B8IdurZdb7/aUpfIzpw0h7UtJx3nJyaVdh07CQBeVo
qiWqjonGQIb8RFT9Q1vb470/FXQk6qDCZUWFVFHGqAVf1Pb1znygN1IdB8K4t41JvpZtJP1aBmVl
0AWrjwMSS8h7tjOsAUgCY4HhK/YS+cO9F4/qyL7Ma6CyoQzahE2tp4ueoQ6VDTTcNbSRtUleUra1
2tRnzRcKscSMwY6aONaWos96h1aSXRcrvYOUxbYz21WFj8k46Dt3Yw7DsB5aEFxZYPYo18yWGOU6
KHELzvXJZ8eP9MdJGMEmEbyNAO+jeq3n9viYGR7Bll6diW1XqPKzkdfhGS3k9AEVnFz4OvUKwCpB
u0v7MNBXZu1cZtlYsytnMYLb6FTLEpk4g8ZQRg9ZLwXJAuBpTXPIu1SiKgnjq+lEV3YAaBLH5QLk
XkKD3xIlCKOOiBuizPZAl8x9mzmwqYXjf+NtqKks0L78jswTL+vYtH2yDdrKJAgj6vZDnTkbM+VI
tfByv/ns2v0PHTHNqh/Rf/uIDmBmpGO0Z69hQcEL0IQtA+kax0xSEkhC4X51pWVuEddJiNuspcZK
9Cb8WROzxqrxq1uB5uSioqLzPW0zf0WWwngP+S3b+ZPPK6hpOhA0qDPoYkqtuRwLlV9UgkRL+LJx
PPsSI3zcTTJ3zPziTgZwbAbijfc5VtUvbZVmuKBbP71JbChNCGHKLbxOeq0u49Dx7W4hyAq6pq/d
LUfUA94GXD77O1fQA4fs6IKaE215WWdk+WANTn/mZCTuK6JfAFVVBIqp0VvkfvsjRp60skYSRwVI
8h2MDg/poPlIk+MLVAYBBCDgqOX1plMnq4r9cZAOi7IKy05eDY1G7tmwSITsxvq/q+L/KojLpHPA
SvHvl8Xz6Afujcf8z6X09w/9XhhdbIa4ENkC4RV5yVj+58Lo6Z8w/ZG7Sl4tq6P9hwXRdj8ZLIiz
LZGOBR5EPsXvhdE2PklPIImnSeNQXiW25D9YGY3XlXFE7RYQQTaTc3WcI/bpwlgpTTHGGwy8dJo5
VPQBifc7IAQRfT09l9miCMesOMZzwOtdRM+MPN4xhAqO3E08OhEic2M16rHVK1SZ5MhhvbNTOz4L
Zr/NAhU7K1CVN3Wz/eNOX/06/P/pD3y9C+aTAxTm2OqxD8ZfxN789ZLu0hgkJ3Wqz1il1I0B4Wop
YLcfkbDoF1jZOK+9f0HLZafyRxViviRFCAP7Hz0yydOcK1V/9Ee0KKUf2xUBiFDvWLSOFi9THOBy
G9PnrHR8mFq1M2q9/OoNlVepZWf36Ds92RGBQfnCKPa+E1HLnHqHuwLym2gns5Xqys0jx1ojrlVX
6E2N2xQ/C6lPfl6c0TRnXQ6inOhrdsB4pau6IgQTpTf11GBgST3TZK9u0qlCrm1MdIryErlPjCs0
gljh98GamQqYycCcZC5AgzWIIXki1TJrm67b+I3GTgM83G1tWAwCOhzisbYyZNO25tXrCRHpRQ3s
MVo6QTSSyBJ5c4D0/MkJoIAYU4WBeWsYwMkWkdPw3Zo6rr5SPVZXgRz4GMqMXLWmR1d+Nfsh4exZ
mFV4qcKMT+SNwtrjnZ9tq5UIYX/DGzVuzTg0mjOzwBZyMRFWo22kM8rywbS6PDy0NbQgJ2hSgDR0
UPsbvNjmrYb2X30pXUNp36i0cOciNn4B5D+ksXu0g1m27GvSyZaIq7l0ivQuAJ2Y8OnMuGfFUNSZ
iROb9eVXfg/AgApgzgHfhsuC3DfJxWM8BP49tGjvHg0nP+7R+M9WVSSvQ8JMSSQDcgVUBRkhhXa0
IM1DOOQcBgFCZ+DcisTqQIdY3JZIS9mVKdFW0+dxKuZsU+x0xlkwwd04TPMjAdZMHjgHNJ5faRVn
wOYhukVpq4HoJCLsPAyG6Vpz9VAtYsXLawXEC66guxvtuoEckS5Sz+BT1tIZnBXW/nQ9h9OsgM5Q
sTQHNd7K1mwJGfIUfLIYsh5Nka54DGh/nY9IQO81RDcXQ1+mV3hvg0eT2teOPGC4DdgancdZjfOF
Ug3aN2NiyIYDFel+6Ft3iUyTO46dNBkPJopQtUY07t1rsmraazOC58uC7jBsetgHwD0he9WX8EaF
tWlEAE4beHJlGdNitN0Qz3LMiDR/DPD4TNIsSnuAZjt25Vf+iBy1VIO6iTLduI0pYkTLImCMNIgM
qMUXnnFLg5/Hk0LDkkgeBp5tMkxQhlBslV+5M7xcTpzzUiZlQWhFo8PEemh8oW4Aj/MiaAQpKPJY
yjn1J9WLM2ESdL7wFclyQR8XyYbgJnVlW6LadeHEptLK6TgvnIJt/1pyZp+gNzSat1YKCBIUmjmR
HiRxcZaHiVnfJtOkafcaGrLq2Jq1Vl+NyuOTpKPF9DtRzPHuIlvPkhu/xw6gMg1Wit9b1n7qbSaI
acy4l3Xbci+VPlCx9byAG0GZqd75kB3VxmZWCQ9lhVxy+TKQEW/y4ArN4z2WtChNpMM2v0XBv0mZ
zAtoVR2dy6VruKF8wCjSmZexjwIOh52RFD8cazAuQtRJHDXSjGuCUIopx/pBHX+rjRrByELgKH+y
UJsmX2pmCIN+gT+J+rIgik+6Czo8PnbCNMDWYCYGv0lnOB2ayuGZt0jDLuJ2stQXF3Fv8lM4uYkx
HSkEMQ0ZhC/zMmP9maoFqPVA7v3cdEFxFYXUdRJULI5uaJmmmXgZ6N9Q9ZJVFAXuBco470H0HbDa
yfiMuBPGqJEV3d1YjNo6aZtwxcBoyLUKwr2Vev6K7GMqXVlEZ8gggkisQicTOw2p9nAs7Bi6xJcg
tLtmY5dCElZTlKNPmG1Z7NkJ6veNYA9pZTpSYNIxWnxtANgRp0bhoNydkZjB97TxnZ+K6HEc7HV+
2aby2AHEGUlUrNW1LIi6FpC61hmL1KrIG+sGgVz+zbDDbGPmekCNmlijhd469ZUXEMbtAEKxZjxW
eh6VQXpnYhlDB9i0Gxp0RCETIrmcZQxr0i0gaqXgXIXdd+uOGKJrpvXyW+x1IXrG9Gqg00Rab9UQ
P4uhZlY15nQ/CnjtjUzvhsxugk1NtN8RMbCxIqFmOqR4wjaoJmmDVAPoltQh9yrqreKWRad8yAXw
xlU8NfkGxlzxJYTnyq3NIo/DlICdJ51OXeD1sOit9NmKXOXmGaohRKDOJih6ioPNkJrmhQgax17R
sM2xCYxsB1ZNbfZnVQOFyU2rMV3GqVXsHRJ4N4EwrmO/KLc6WqBVzXd8iNGVD6xSvdznqFf79Zg5
3UXV2v5njx7zVmPnvxGaJ5darE3uZhwlbi3KsGdM2ONOz/NxP2iGt5/aZFiPTV0vWxM4UdWN8S7M
G3nbR/30pOtpDNXTm87qvPbSD9okr0tu8/5kltIQp0CvxpzLla/3J2MW2C1wUftA1AtrmAOeEMCQ
5zPPgQ5jpqEDwFtPdYE/w6/kJX1/i/RmN2k7Dh55x2A2BMg0J87+uUGqisxy47T0D6olLIlOfLrU
B2JDFjY5PrhIkPigafrIhjhvu/7VHJq/Ns1QgaNfstWmTz5v2/7Yltn+hABjEN6hAhb5NbIjZqYS
6Y77QSPytTzm13XQNEj269xdKlevr9OHhewaop8OwBrnSV2vWTRyVX4VymfGev9W/u1iDsp3bqcx
15xPbiUszkYL2IUesEJ566Igkp5DcLoE2vuRzfXtTpo6m8t9Y/T8xVJcYYYrNaXLgyVH4yJHKbsV
cL+WjYudoHGKjwRZf7keElzTYJjoEmnOiZSBZgfzRpoBFlWhf/9rDczD2TGFvpvtUBON3N73b+fb
MUIpb64DzoYA8418gjN5pas0kQfolbP5TbP2NOOKD3ryf70KniNPUvueA1Fej5DUN7GgRI08BG2I
NjjKo63jfuiH/ttVOFC6oB081CCnb5lsLbMSGAMOHkbwlYzoWpmq/P94SvRdLN0ip2Guz548pQT5
MtEOhTiYhBlsozrkmcxOGrUe/da4aEvVTx8c6d5OH8zpvMx8LUq0XPb17cPyhXk8lfZBK3z5YADz
Pkw6wuFFlxYIc905TF4204eN/7fvGv59DwM/3xYe0OlXpR0H3rQU5gFOrEccANNUK3sXOpV0j++P
w798RQYHEdrswWm4ns5VTjrUXCozidgIqXhlRkFWSFt+hTjLhDmf4NQ8at6/6N++n2RxoH0mAC2e
qjd6PSIni37iIZUVNofMtsifdMMtB50PX7QTteU8S4KjIEjEpnEHkeJUqFTQ93J1XufDVDeei3oq
E/hbHT29KbESXaAdCNF2U+C9UgP7OqRSY3PRV73yN7bW2BwusPGlgdk8GWFjseuc4MlduYks0w9u
y9t5CDGSNTeiLRPJ42njO4/EQKvWZ4Rn0ESWkR+VX2OlsVz1sc1Qiz229e8/iRPn+q+7gwwVtBHE
HZqlJ0t0kFIvwWTIEEdWWwOlnQvRMJLbJ7c2WLHC0p/HexwZFxVdvK99LyZ64ZGnbqrGrOZQDYRQ
G3ZJ0bYdDbyW73/Av90TZkrGCoJZXT/Ve+hVE6Is563PJpdNty7ibziArUMDKzQixEv/qIzzZmwi
OpjfBko5DFE8jK/f+Spq5k3/OB1627cfGz0OYiTqOcNUlZzG3/92f7sYdSMoMfQ1WQ5OLkZmhacH
lTceVKDUFZlJ3lFvwH7ivy45Jb1/sTfT9CyneEEjoJdiOjvZlgDcNEqcVONB+oKDJdIgRhYvIqfE
9y9kvu5OM6hQRyPtZEXgyyHhnT/JHxugFIO8kqUzsIDXYYNRweDAq7lNm9z5WjE1ZyVYXfohge0e
obNT0U5LxyLhHTEebZRK3WAFpE6gwYGxlg0CmK+TU9c7HTPVV1x78K31dK5+DFXC4XhA7HPV5thG
Puqzv30+KN09wp5Z11CBnupGI7xBJXb95kBOHo5PUkXOsiGMtoFOqtX7N+3NQAdDxRiwIbhQ0rNO
53wIt2YLIKA+IJaz9q6J3WtRFThLNVMVZ3YOZu2DLci8ev2xTbVZ1hwX6hT/NQRtz5OnlE9o1qpa
2AdZKfunlGZ/AFbp3b8URLA5U9WpIAHfFUqZH8x0hAWfXpzXy5ISKz5qLnZC9Gf/HCJ2CpgAU0R8
MFCNZNNKjyHHNtsREYOF/UH57ndpJIm96ovGaMjQLHgDrTqIdmB+ER6ZZjze6EiHs9VEQCMC0Joe
/cIGLIoL3WEc1Rkg/W3H779yINvT1Sygvu48DaMShUvXKq5FjKGynocXWkx2D1BDjPIArLJsFqZs
1JUYFKUxshmo+6EBZaGPqp4IMjcYTCA3upYApzaS7Hqg2nBRy1bbKjuSV8VIEMW2wAy1oIqdYyN2
KlMnhTPW82XjiM7D+lyXRzJsHGPpED07wACYA+zzKToMbmQs7T4V2OU6I6y8fNFVkSCjDBXgUDxa
U5wjjkkNfLfQ1Y3UeBpqN6EorsW8L54q52Io8aThVY9KJ1g7WjUVe1lQotyimvTDHWIHDiV5RYrA
eqqc35vPPqHbu/FIHiLZreRdC/NUjM9UywHuJ0ZQc3CHy+kl+8DV1E1JYlh4ZZGcUxyToOrb68bC
x78y4ejWxL1mZXJTTDrrRd21RrVB469uQOq7x0DKOfauNJonhZN+osIbi+mnJfPOPq8rYy5FDSmP
WekRP8hXF49i4ON+LlEOeOvEjO0jWW4cKouyozYXJS0iTHq+XJ46CJUr2HUUwt1slHTaLJ/f2CGF
Mb5Pg5XvgW902mdVoNVbVslMCPDobFLCCVOM1peoUUR7Y0Ra2KywAFF45bhY1ICcnaGkhRfZe5Di
jZOsuhaK4VTm5Ry0wBQupoARlOc9R1zTgYwAptM3hj1edeKFWrqd0UVRp9S0oF6QLa1AHpgLE2ZS
fRl0uqqRsYo63cL7YIDloStJ+I5q1oaXfQA1+zkAL4CdtYNJQt0M0os1nuH9wypNta1Qz15LLps7
9erqVwlOpB0fxkLPd2vHpniM/JAubNM1Q7n79VpJk7lFn98Z1Mqx+5iLiNLbIEbjlv5sGO2o9lKb
N1ubabyWglFUuZKDUZgK7qvZzDVzK54FhhFulI2KqMP/as1gt3j0hTVvJAKbvZ1bODb943iuxNaU
5xdlzPFHgc6fli/LnyNBzV+F1K6cIz3dblokeqTiDeZivTkjaI/XNCs1Og3paHNjbYyMFsHXZhBd
N3nFBzF0aiebEuTOTY5jTX3rlGNpPYUekSQ3LuSF7lyo1LiVcZzby672o/Gnq9HJWMduZdrXI3Ze
uQpH9sYQDZDeZ6zHtAEAOIdUCxgrJFujUgjt1nK+sDFPWqLD63YGIKQRXd0Y5f2UUZvXUgFZsW6o
1o8pRckNFbTJpSIQ2/4h03VFqY0KeetSIJs61GK/Vvz/qoc+UA9BxWSx+/dtUhgF+c8fbfSja//s
lP76sd+NUqirswaI94e9EtIfg+3S74BRx/oEaY9iyD+anqh7fgeM2uYnOqcQbtgB8SH4w78apfon
CmkSxKP4pTwy/pNGKceXkxXUBSnooYVmawzM6c3OWJj0e7D09LsiDwzYRFG6DjGOYiNrH0aZfHdR
dC/KYmrXdPFIkIglAZZqTA6ukZREqLm3bu8mBxgNybnq0mPv0mdxNHlhVjUDWddyeg/oH0YiLMj2
yacNWHt9RVIv6Q8gLzalp8GUwU5E28C8LgHOrJDsYFS3XWI9KkcRzMY1NZyuyxh1/lLXK4jNSfPQ
p95tB4yDRaYANyni71Irdegz/PNkDutEUVTvy75+oMJPVrHorUUMWmud+c49Lpyb2DK+9zWXx376
kBbRM+pza6EKh4agNK8NAB1YOfk+slTtWq+rBwlUiz6CQ8SyxtfLA9TvKiNrqNecfV27+yDHg+k3
3Jre89dBm+HEiZNnKHbgvCW3Eqdus9IrfmnacwuYze74CtwG3d1nUdOs/Jp/1et8hr60tXXom82i
w5u9i1nqN2SCpStZEXPQJ/b14HYAxPlJZgLyoj0SWSeT7Jxg5BaUqdWuRWtM10GRXntj2q/TZp5c
8PadCZtFOB8sc91VfCCrlMkK/eFd0niK1PjOXXlF/jzmVYHQtybHyx+TFQwTRCroF3/4qWZwH7xb
TwdhbuUzpJ/WIvIoUDJ267rzHsMEv+81t77rJ8fKIwi61NJpU7KU7waXu2dBPmd9cPauod2+DJKo
Yn882lWzKh3GgTFa11nvwiDQvdvBNQgCSfhPpovrPuJDBXFi78lS9zYG/m+SmAh1crzWRBMzj6KW
f8u29SJqDIQlRUNQaI8wXfpScZsYWHSvYKcJccF4fmY/Qj8B8d4iHaLvQPt49hN/i+mTAclh5ze0
LjA2bPPLLOMuNQbFKdMpp3OOl94Sa/DDy/POArj8fcqwage+L0gXbzZK8+grEgE66aYH3QieeckZ
1ZJ/64aMTtdhqBTzu4BUZ7xLQ/7KbvC7ZfBBePPcRV9CYuq4XWi9bseJJz/QIlkQAu6z18um89Dh
7fCc5sEB00uHgSfsshwsXN7Gl5uRl3OCrcY/LZPse1YQneqzpTywyAmapwzaNGn8w5h7xk3WxOUS
0Wq8GIinXFqgGTbAbMizAKKwymqbW6r3fIYgbM7cRlPbgNro0ar8aFm1pNQnDi/lOFjHaIjzOUmR
UUYVET9Snpy7Ji8q+QP6yu3DdA1kKV2z4D7raR9d96FA6TAPEDA4O93ozLWy0el1KOMWRReT34EF
f2XjSD8EoZ5vlW4RsWXMryHZjRhGeLYozmf/d36UvT9PIQyBvCQU1xq4Ny+jfHKSaQMDwds2bCro
jJBtiIAuJS+H4fwyAOYRzit+HdlTvrVGpjFSjVuy9ryJzF8eXduxuLc1w4ikt3ZNzJf/CNNR24mQ
r4rdGhcW6ZA737OYvcihjUb+MBjJczC3r7BJM69AWF5mVustzdzwD3rd5Ucn0tWFIEnGHeLvYHhG
7DJDfiRNMVmnDm8EmB9tFwje0wJx3XF0Qm/jSAZZnln5UWs8rg58ibk3Ax7F5EAHexEpe4vfl8we
XOJHNpRERzSWXDqtbq1gQZCfYTb1fpDUX52cSiH5A/pOLwQQfoDdqCTovfsDj+4FVOJ35nVIsQBH
fz5uS+q3a9Q25Hyg3aJ7y0eAocdbBAhmlyGz32VOSr9rnptMT5nrl5e2j2S/1AKNyDjyaUXNkOAw
eW3S/95CjHYXoi3mZYdEVnpz5aaREc+vAKaPwSQ/Kmmri85JnpH1cmtG3oCXe43YKCGcbo68NXiu
do7Q0VYkoGquYAqEYoJwXPOvEJYg+yuoQLl+9Vw5/M9ZF4OCQyEYRMwntpZGbLjqHy6uzXUOIXRZ
VM59VpDUmWhs6YfuwpntadZAXXeMFIUeLW1SMgkQWNL1xXNFm0qTMw97+paIFF4/8fK2XHtkmmiL
iczp72ZcqJUBUlAADzFvBaGdK2ioZXxO0HV3AN/BI7R0P/AXfkATZR3raOzCImoJV7YhLQMJTANn
A+8C/eqYtPoa/V3drCc7LI2lrCrtUPrdo9YWxVPj9T9supKg/S2VPLuVpcFSh9dA1DXT/7Br87rY
eFkCHwr4JZm9ZVzzzsd2r60CliLkOK5/Dt1l0jYU0IbmgoQal4Aez26yHdyeVnsAm0bAYBf06dEP
PQu2A+cVuazGpIouRA+Wch2Yua8Rk8T2IXTk7R9bsau3OqrTsgT7Gtp+LsUB3AIuDr/XlQEC1MzJ
LmoCiqKRjNspfIa26DIFubeQ0kDttbx1dvShLf+kAGO/XJcquE7dDzamflKL80bbhKJTdjtjeJns
eAetKHnKB0T9UNOf3/+WJ5WlX1fDkSBNQLJzG+j1t+TcraFpyLtdOjJA5p2Al/jaOtAaffVypf8e
Aj44BJi2kFSd/v0p4LL+GRSvpZK/fuQfHgJDfqIjAs0KUd/LGeCfJwBq859m4r5LL4pn90oqKT+Z
chZKIgR0dAuZ5b9OAMYnj04SLWmOBzRbdO8/OQHQE3h9AuCgQeUMF+xLCY1xezKGkqZDhdZ50VWc
eFbMCmnoqkLCnchLzy9t+9qmvdJsmXJzKGc+rhixGJi2l4lPLUxdVBgKyoWTVHilWioo1k3oIpVX
X2CzaQkYxKTOFmWfJzuYl/pwNbMRnzK9HHTc500euUuiXojFMTujCEKEmWbiopv3yK+CGhcfMhBJ
z1aQc3D2ZuSYZs4qIMls6yR2hRwmmJYKDtqNAC2yDeAQriwv1S+TJCr6ZW5BUGZdq4lzntKSnOfJ
srU7AG7fXUVcJaGSLJrgmS9k2Ef7aJrio0rsaO/0ovs2xGw+bL305AI6cXhTO24SrppCjVd9BxR2
VZpDBrK05Buz2ZoI4m2qtKQOFIZnlY+QsY+CJaAL+T1COHbX9DKML4SpNNrBpXMZQbUcFqwaYbRM
5TgzkUO8sdC1PHIP9TYaPzucxIgt8svxgRhvTHG6hxlhVH7wmY6MDzQFKF2yxKHV7yPph2fToNSD
Hc2JbSyOOkcSq19D027yJflkmbFxWhnS50dn9oUyHJi5oIobNqB9dtCanHRebYapLjN/ci9dBIrY
OlMyCjk7RWa8cBTmL7wLTYOuKnXGr203VvKKb2Lq7M/BMq6obqhVpHfWutFpEZDYET47dWqvwyBK
drCuIfcFJP2KKurY1YXOdTXZCuUozdgVZvPiOgECeIBmip6DHKxrNHzDOido6+Dbzqixlgj5NJSe
sVLoiy8cVnFMvCMMxIT9Bevqpsq18mgHejye63mnO+XBTOzBZX9MM9512XsQ/IljI8zLKzup/h97
Z7Yct5Vl0V/pD2g4MA+vAHJOJpkcRIovCIqUMM/DvcDX94JsuWR3u6v87odyOEqmmBzy4p599l47
qQ8LORcTfxZG0JWhnNKrPJa9eRZRXhECSCrNddfaSciDdMzy3buOfczPatEm56FsqlSEzkpU/FR0
E9cIq+YIBpCPwb9Tk7qEFySdHnkv7usj2LTOO9tNnHyQ4SGqnxUwqfzCnUvlPFlpTFEcqJwLcMb0
PFVDcrKjSrzpZUJgP+/FuIFqU84HCYLfItO4Vvcoha0m+zkruGixICyYz7R50GAAgSIiXU1moYrT
FEVtJiOZtIxCWECjknd25DqRbzRgw0LQgSOpi6iZpvOypGMb6ooJrTHhpxk2pEE0GF1KB9FEqbz4
DkNO2gdQoEvnBhlX0C1vqbsudyiVjOmj4DfOVLj5OoxKheKkFzI1BYyKKKJ/zULJ7cKycMWLnvb1
bvBkGx9Ntb+ngjhbrvBl34FIVbynFMjJgWtls3UZaqNftkOblJAhaL99kVGtmr47j8njsnDNxF/c
dNWO/xP3Cl3ew7DnJJofzNbDK6tbNpJ1CpfB3lE1qouDk0XGAaJw900o5pPFgEYTK6GMh4nYfLMX
+Wpw7qJZhm6jaCej79WbhcjI1awE78fI9LIS9DKnmTWqFc63looCabjHjNr1PHSFIuX5uyvDMfoK
cb7p8p3rRv2G7EqkBCk/K1rwiAiHXFmMq9LM6rSFPcCg72X6qbYrb4MBCXulQgIEy+4qwjaLmYYq
tmB+zoC0sy/0T2dvmTooTwDep8+9SrgJkCG1mgKAxhQqGWGRUrOV4dDFsRnA9sr6jU3itzvxH5D4
0BQGdJ9wZjNzn3RR5Y9mr1hEyGYqMBqVqvfCpCsMBRy1lhZ3n/Jx0Bt4gCf6qTqjpkcN+hdwAatE
gQfxCePSxS71yBrB+DSJ5dnkVxhj4HfzMjRLfW+7wrmCVNXCeIjmcNCT9uB4wB9ArDHJA5aLuHGv
BliiNualKPVx8kvivtoNzIqaJsPFznZuWxsv7SBfWIBOKDSExbQQbHbhBtOkDkzQE1Gym5L2NvBe
JEvLrKYkrub5FV81yRqRvbhZzMu8Lw1ngLsXmCRPoiOmQOFekKK07T/3qf+k+solmvH/XafCr8Wb
eOu+/qyo/voxPxRVi0imh9cAfxyyKlek3+9TjoXYShoF/xieEHu9M/0mqBreL4wCqK20LSC5cp/6
/TpluDRmaSwQsZBgFdNV4+9cp2Bw/fE6hU2ECyMLCfbWCLUwUv54Jc8zDlZt8dr9bM/JC+m/tV29
MUgJckASjnI6Dq6mne+KGmJsUCSIVCrdvFWkEpGfUuy1i7FoL1E60rFZVbkdwAgQX+VgK6takgVu
ZOSoeMNdhdnCJ3r5+t2HaJAP44gn7DcbKtkI6dmzzzcx3dOObj1kAwICjozlUmTWQJKLvrm9A43d
XPtFuiM4ARZRNWKJ4nA4D0nX+ngcupOEJ+vbpcEiXVrZTvDi2NN0dnNwljQ6QCkf7nkWYM/s09fM
aZWXtCiZ59uK1vdWVruRtcqGAlLDb9y+uV0kQ1cp++vkxh8YvvgiQQL7QG2vzE751vO4YpEOUPwM
NXUHwPVb0xmp8FVvgCeqIkVbDUlCvR3gTS989mTSr7YhVUIaw80AOsAfdUQbzX2MpvGG/kge6FAn
RLtoZ8lQ7Rd5Nfm6K9Z/0Dwxl2fTbV4gkkFH1gZ5RI965cl9sNuajY9hXPM5f20ttDSnrh8kVtnP
VEupYQOQJwRUNG5HFZEMrl7Ar+CjNKJN5JBhzCN7fQkg/C3+aq+Vxs5ZHPXWyBVlS6iwxmHsFZ9q
xPFPgODRmFYlFfu3saUlRZJghTWUqOW3fmnusEgswPuV44BD/K02te6xIa4KvCRiXWs0xUYgq90V
Ana4u3DwEr+4nSE6vpi5+2j3ab2rJZ43rZ9jOJ+08S7Y8djK2e6GGOwTXfEK7nNDPMVmxHOYSjAH
yacvr7oX0Rartl0VOK1qXAe9MC5l2iZaKGgzQOxN2mWDAerBUDTiMJiAk1Cvjfu+GEgHulEVgi4C
Wsk7x89oFliLCCd6HGTr4bumufIQN5qG4DLXOKss1x/cya5pOZbjCaDYwH2xU6wnh1X/ySxt9ZWG
1yns5wHhLM0oggW7Xtdbze0iKnHh+9IB31rDocbpQ3w4G+ZvSmUtys7lkRF9mz1H3BR6B7skhpaI
opYaxKDBQ9AFqj38c9D/Jwc9vS8cfX89N//I6/9X/e2/groYyy/p28+H/q8f/+PQt39B3sDdRELt
+xaNo/3HGs35BacLQRUVzt/3c/9fp77LpLx2wGGCxLHk2Iy+v+UNOfVxB9MxtRqmsM7yR38nb7iq
ST+bYFhz4H3BhoJcwIy/fuU/+1BmrcphqEh1T5ECSehvmL9u5RwdMtcNKwGyLFWPvRpteCO90Ovt
Z0b/qz7zl9ysdTX5v14Cahe5R75mfUUL/OEl1FgkG9eN1X3dzeolMl9mrzn3U76pym2c67CdhnYM
vYbpBtvMTdPE2Q5qTrUR+meTXc2SIJAr8Y26KH5au9vBY9ohH9WuGWXTIqXX0CkxMaGrzbspS/4j
thkVIKf8NWO3sv7rbJo+TLCnfgFGW/Z+r2xmy9ubNdd1ID/2mZUBQYZFHRAflQ4fZKjmBIyN6tPM
cNXxO7FnsqcbJfaJApxi0hoUnS1gyOC2uQU7Lle54Q2NGDoY/abPz6YyXjl5xo2sYl9XvOFqe581
Q9n0sfO29LwC3tI+Xr3AtImBtZ7PaL4Z6yKcZBl0Y34vFVAEreg2eV9upqF55Xml7tJivCN7QVNw
9WWJx2DI8qC1RbGDiuv6YqDo2aiq91Ka6i6n+cafVfFemXEY46Y/V72wWH42QWPT2F4vOEuM27jM
4n9W8/9ZhJnfcC5ef3263ObFG1P1H04U/dcP+u1I8cxfeMOy9AYDBv8GU/jvR4qmGhA8UI45GVQd
Dyd/9OMiubI9MHZ+zzz/S5MzjF+wxmNaR4ilu4PmtL9znFgWV+Kf38waRxPbbkRDXgGJqz974Tv2
WLQra+3RHBQJk6/YDsk0bI1ycMnkI4UdLKqF2T/ha7U2eYfdhZJTK/soWFxjYJNK14DLYE+ZRjtl
VIzuEZWmOLmxl2Z3g111rxOBtc/WYlfHRIuL00DXUOitTrRWTdOSVCPqlU0PB0jlrDpnTavUn6uk
qW+oxWtwz8zajoTmRJEN9P9tOYkOYjnrLXdPZpNY5tDO9ssk5OjezVzMiZylyTmjjMbcGPZUVQH9
Km76Ng1K8jJSSQbYrKvzeNv0IwfFYKkJLFNK3qi2HglRJNIvReoaSAwJFbTO1m25sNCB0vPlJiQV
uatUM3vwPdRDo5MbEFKU/xwri6gGHkgdHJgV5qNTRhdXX6JR+FHB97NdWztGQdzQ4pYdjhOZUIqD
Ik19F6LoxbLJExzVpKCr3iJxV6Hd5KQ3YSlT2TBWYKoqF6wsEqRnYoBK3KU1wTlkjbkEuU2zQgPY
o9ETKEB0C9RL9kGX3NxbOaTsmKgdYPTUpOTHnOKdnsuouwB8Uw6qqLo77IyU6niKgeBqdn7WJ/Cu
4BbvYhJ3DzlLpZQtOr3RLD/FlcoMa2t7zfzmNFm+EcVYsAqaaUSv+3Y7uSUt4HRr7+reLA91PcCE
qSa4EGD4bdwIxXhwJxk4QKW3ZVmBgkQmvLUAokNpLmRom3FOvzfrs8yO632/eNG1K0X5TEkuBdM5
w7ZPy3tzW2T2E1UU8dWI2/5OJJNzBW44fU5KV4axx46zaxJ55fehhtdRp5+KXkZ36FbzM4trBd/m
OE5B5OhRKLR0hbLk0aekkTwbElu5VWQkB59yH2+Lv8M4R3Qn7YivpUuoOV0+f2pa1/KdqLCfgEhV
D/0sc80voySWgUWnEDR89AMZ1POyHKqOq4HvDRz9I+iag6D7egdVOf5E+7tx8hYHI7vWWOIRlHHP
PNV0UUaPRVd804Rp8xBwFvwBbAgq7IQ1gV6k/Dvco9hBhMVzxQn7bDQxehjSOWtzQ/8OlH4YPZBJ
ptsxjvWTJmW9N6lT8ods5mc90s93TQq7+sQ6jyRi5DRfuGc/Y7OdgqFw3SM/6RIJkDa8uW/cm2Uu
5DWC3nWsTLx/sWYsL6OxlOWWogP9Pas79aQslZP5bWs4R1FINqJZ83Xy2mjPZNxuEsp/+Ak62YOX
u+MLlU3F80wf0LMhhtRio+vmzy2KHxYQ3mFoSMDSHE3fcJEetnDUTqLOQOrDaN1lNO3cVl5lHYXs
PRrB5jwjO1t5yq2WkTJdrIWKGNAR6R11RvIolQYNuo5xX0way9PEcmXhU3XPhl8hIFqLsQkot+Cy
UfTgvhhOg1hRg8bqxbFWPWaL2dI/mRgPbwele0qX7iGDPfkhrTrXGRppsPItQbYj0NHYHp0uM0+l
OkdndTCBwWZ9FDppfGB36dzMomt5a4z9A0/5IrQ6tX63R5XVmljqO9T25UsraiZjjQXHyiFqTnEW
m0+kYy22rIVu+qJsqSNdvPjGpE7m8wAXhnabOIjyUg3oPUZ8zWR3ZFiP33os7l8LgR+yn9qzPkZi
A6Rchsk0Gi9QbtI93WU6OWIh5vP3MBTFTaL3h0EH1pmbCSBDWBfbrl6hrZ7qopxnPSbLZtAoXBul
dpn6FANsAYWHSbEUZCP1ZJD3tTBxU+axMB7oQXO/YEtG+6NHl1HyezQvipL5Hg3MPdcTbIBxDXMz
EiPnIypzzo2qIe9ijXoPf3QTNvrCVG+YJ0mja0p/cWJvnP14NATtDGBe/B5qdF265IObWXPPePmR
t9OecV9YdTCo8r3lmXevCXs+kJpmH4EyicMn6g9W3tAC0pryrAw6XjG3cd9Z7VrfasX8SJtWP2sO
1H/8AeVMLjTbIFggq4JRuxEycW88I8/PiVrbGSuM90TFoEv3Q+1TB/BUq92DbBeVFHgHzSpavdno
m9sUxWinpot3bbWu3ii2nnCD7EW/j5XkUlA/uQXeFoWMutozZZbmLgNYuuX9/p5hvLjHSCEQ2Yv6
kcYFTpCka44iy8tN10VWcWPBuQ2svpoQSdV4r0ArSNFY7GGHVIWjvAaLUKmeuGMi7j5a2Svsx7Bo
c+0x3U+xHZlHXiHcaDqRgtpqcCsUuVXelZFibWksqg+UA+mBigoczr2anpUudny7qlDZ6fkLzVEO
n/WOMb1w0bDhdrwOvfYla5s8QENfzpMoY3qMetpITLeFZ9TXeSjLBBeGIftvmsFgMWrz+JCptrWZ
TK7PdewCQnbJVRqdEj2kE4Z7uLrDTnhGy6tIu9sJNrm2yRavW+/3pUs9bqIcxHjqUjMhJim+sA8r
Xlva5ECAuPlHScfeZl5Ufq6u+8pe8WuXp/3q+XICuHp4kCz+jX4qz5/JFe6ndFAPalZg+E81SNLA
5c/IGtm7l7ks14pE2Q0WXEgT3PY1GwrjqPdZum2GrD2MXEhwwxXe3oBwsXVgyIRgxC3Iacl0oh0G
63UhGzomNKiEKi6HQFJ7tDFYYr4PhK4CXjtMgVgLxjmx92IyWDRYN4uJRboy2T+yR9S34J3fW7W5
jiP+ISolUZozTP6dqvjQEF60FJQgTZEpI8PCDYPuwE2u1hen6a4OMSVWoLtFQNeEliBwSlb3rjLk
bJSWeFt1jeu33honTCvdN5Pk2C9FvI3M4sYoFeXe66XYFXgt9+acxeFilFclr+7mLk22Q6lCcKkV
sunFfGXHqIV5msMcGxrw4JjTQzOuseMko7arJmPhEHaMW7L2us/Z7jxi6073C/lzVmza1xYOycbC
R++nLIewpjcWD7I84XlgjFcBD/c9LSFlOwq/fjWVI7acqqutTC4P44VWOmtk0+Q140GWnbfPqlhB
HlrcYznM1yK1XmF9PP0j1PwnQo2Gjv7/zlKHD0apn6WZ3z7id4ODhiIPbYm02xpBMxlmftNmGK9+
0Q1kESav70ynH2OUCVdRVVFNcMlAdKCg43dlBhIUMSnPXgM9lreK9X9nlELl+eMoBZ9RNdZhjlyi
ZpI5/5M0k2tRi2kysi9WYiqHOILIf6qcedY3igvqwonBI5S5UR1pQ7aLh4XfVO8LgfyvCc66B9PJ
DUh2tfGI9CKfc0dJT5bhcAEtdJcDoQHzUfreAswbpN4yD/dKoceItjH1Vk9q1UYK+zGyZhDTvbTf
TRNFRyysE6/1RVu423S90wMVNQInGyEXzVocViUHGDsGa5twiukbSBVXnoEDE4AqojO4JpSdUR92
QGHbo05l38eisQVgOvwwvV79TFeRs1ObtHnF9qAGplXaB9vo34wu0/h63WRGydbB7S1zIvdqU5s0
UrrKpcqUSIaOM20TEF9dFHRI91MHbGPUymlroeeOvJdFdqskif5MLOhsjkbDpk1iAE4T9X7uq/p+
GFtyUoP6XFCu+SQtOd/KCu270b1nKV17M6k0PhlTeTUz0FLm2OmXriy7w+gaUaBmaXqmX1kcLDtJ
b+gAfPOG1hr5Xjco/3Z+asvc2xW1Mn3pcyc6zERDtizpi6/0RYN1ylztKxsgF5BL37EM19Ov46h3
G4923xdLowqIo4TdcNu41Oywf37V9THfWA73UunWz2VactnlUwPCJHOViOlzNGD+Mwz4+WaeOoFF
nA/nrSCg4+PnszQ8Xl754CzSXMGFSXNYfyOfWvI7WxpgIU1HY5HvHZ0Alp9QC8ern5ywUqbJ2KkT
gIIQficrIpt41L2Za/kdI+Jyy61XDZLFbM+JoSvgXVRp8VlYtHrgr3fQkLsZe4WRPuDZLM5AR+Zz
MtvGDeHgbEtQSdxxoe22Vd/L94HGP0rPVAOoZ64032AgZ1gAhantSkokz93CfVNijzhzIVxqii5F
TLNfoQRF04CG1gYUNmZ/56Q1HmacdFiJZDSP+XbnLQUGGTqz0cjYv8ZgzD6hwzNkt8asb3Mjb+dA
YmoP9Thh/5/oVpArGEP8utS901SWMqPTFRp7MLV1t84t57TlRTmt3fAQm/unGNd96bOTT77V41Jv
XJcnNQWw9rmzlA97sVTSSdQaYPqNCSp1itDZuMUYLxpjbclUvWe6V6k965xTE1XpXem6ybbg1vZl
wjxJ64Rmv+dttMBvwBcS2BN8lHXt4HfaIF682jTuiPc4IdRtSv1wpcagC8V8qrENDAEL/fpI+FA0
1IYqyWYe9eWOPHlNMI4J2rZlFcJR1A+9nnf3BQ1x8FvE+MlKrPrK4iiZcZqjDDtenJ6Uxph9q/Tc
MnA9viS7hnPn64UHatgRJLS6ad6QcMh2kqX5JhXu8jRJ0DWTaLVtYlEGk2D4R4QxoxuKFbs7225D
DTTlI4lY+94zxn1XGcutGFXBdt05WiNvax/ziDykUSn2rrDru6zUlY0mtJ7kRuPOD3lfNDdwXvVH
OEXZa6pqbajYOagn0YmDO6dJdODW6rAha1l3UWlryEa9KR0F4mctrrHZducZOHrA4aleeiZuLq8V
9+4yJV6ntl4YG0I9LK32oQnLvjRmWx10bdIPZT/afqr16CwUNIA8iuJdp4MhJd3+qDjwiPxZN4aH
xUvmr5jLiHsozowdpjSvDoNByk8R9jmR5iTQUivfwd9pQtrlB1/Vl+EEWFY+VYUKAqip4sBm/3RD
sErBXsZB5MWJCKPccz8b9WqyaQTEEll4m84kExpmvWV/5iG47FlGKF81gEmMbAwMs22O3zLCyheT
kMd9jx4RQPSC0dmqb/FSxptWKwpWZdO0o2pb6XDetMlnfYmHc1cW9z2jKORSuwqMrmtO+rr0XSoL
Sj+th3eqlnq3fdIBch/GaCEIbXe70qzTQDekGwL/nMLRScyv8VxNG+HI93HdNuecmYUf5SJZU3jK
mQLblvyjJZ4biWfb1JrlHleGFw5GbX9muOO9YdhNuKCjHYjZSgKFo8KBFQO6tlLzNSf977sOvl4t
qqrdotbaG+ODGbJsfopGjnRdzPoe0y8EcxUywQPmNBk26kLkxSvuF1U7cHtQfa8ztPW2C8/MrwBP
MpdPV9Hk8TObZ0DG+LH82a6Su6zoqTtQ2lh8UmO7PTJgOMeYkI/LCRp5e85NJegH9dyjCtwvy3g3
klMnGK4W1GR1OaPXOD5ms14eozr1eUukO0IPhAUWkFieq9zns8evGg4TNg0GDhSzit09cXTmEnco
Nr0xloHqRgAkm3xX2/14iBDr/GpR01A0pXngDZVs4euT8h6I5eiyaMEiROU5ZpLmURSJtyRVIeNP
qn1apt5515yi+NL1jXKx0H96o7QeFtd8UmcTf7UXgQBGxDjQu7vs3NEZN63lTE+EAsejZZdv2ZIN
hyRz4m2L73E3jTPNcAtyMFpw3B9TumGoa4nN+56u17uFIuLQ5ck1UU111dAnPyuiEmePp3LiG1o0
PWtpquyLZbLOZUPAWk+tbW1kbYDN7za3zU9SEdjl3LLYgOGIfAen96Pnxs1uHNz2tnGxnsmeBm21
jb66ecwRiFtu58LXpEq4L/Y9BU3nxDTFqbHy+GXyqBRx+qkOm6VoQ9O2lm9WWzwmkNSwFWbOA+Rg
azto+YBDNWIyyoybiVN10yTaK9YgxceTn9xmTX0u4GTeSFueQV6ZT0WbV8c2M8wNNolpRb5421Tm
0Ws3znJnyrR7lQpeBRQLiESTPh0cbJ/bwu5fhca54lErzDQ6obdQs1eMyZsyWnPY4bLwHTdbjp43
Y39FQ5fDyaHyjcmrLqeLWdQx/UNqHSSqUzxlil09cKnKT1Xr8qi3KI/3Kdhzs1u0WG1HUXBzKWJz
W9rG2sKrdjfCoBqhkpaySzKz3OJWi8+A/Dh29Gzcx1GWWmsvgn3XWoCjIVZqW+mOXThnmRUIU7wS
UcqC2uloYBBCW24bQbcwHGbtWIOV3GKYlW+jG6GP9y1DV5T3tuXnBdYN355bM6S1Ub5XiLKvNvYG
lWvuWxnDi+OFfGOsa7dZWXl1MOMIPCAzuGAWc2IpS4dpxWnzkoS8mVc3jdTzwMiJPAjaHpNAMeOP
aOj00KwWKiBhIw7UMYI7zfPslntvMKRqsRU61dBq1PAEFZF2XDgHAh7CTZi4rkqZuaJ+cyG1+APJ
Nn8c6JqtqT/baKi7oNLGbtMX+dWCj2fgpJ3lKYp6NWgrPTuo/Khfa62P92w5oo1TjU2Pb7TPsbCM
fRAnaI8t8rnpt07kvLQJ3TRbbXQsP13Uq9PwQPKpaMwumhi0d9k4BaYWtolE3orAIKSzjSokXu3B
ldGYRWE0uUn9jp9nsk2/rAqvfHQk1Y3mMYKJnJ8G6Xr1o5gnvmv18CEVVgtexU3ZzzpbW1iGFihc
QUUVVWh5ae5gLI3pgAJcPfi0YcivpOyTD+HxCrkjWC98TP2qxBAWZyyMh2iOJP6GCfkdLkh6HCe3
vWkb/uu6t+vPBu88I5+7LZ9Ruck9rw3HeNZ3Kaa/Gmq5rD66SNVuKJ5xD4S88NqK77bb0X5cyK4B
TcCOaxZgQWAmLM2JVQpCJirPPXUo67oAe5GC9+6qCvwytlHjL6RAbdybxcAuNennkFufHtYmVxhd
9KUfr0Zhe7UMO4Wln9Sqx160eolTSzU27uovtuy5XHvt+HwqXMsnmU7mM0k/1His1aXj95oCf0Cl
V0flO3cvIELh+xzmz/Bib+OMbnXqjjz5IIUXh1MWA8weiFXdoNHrQTYQxeyoxGv9nq3fSOymwQ3N
U3hFW7fjAX4td+QeG+5Rlln2GLvF8Hng6snM1E+XuVrih9Ja+q27frMxOGU7ltNMX/gpk4sSsS/z
oaxBch8b9TBnPe3uUUllDmt1eBOLZx3yvqvuh9jr/LjV2k8dUfcXrXHbl6qOP0X0nZxNAnqINhVZ
MENvGkD0nooeO6knxyubB9p3+iqMIgqdb0aZmNcqad+cpYPP2CySTb6SqEvgCpXHfrrEONFVirXR
GOfiOVOb7MnNcNQDK0asnEdN3zEKDU95N4oPgJrEgnQzPvVl3KBwx9U26zLehDQrg+q0B2v2GT24
69AFr4dRYokvC7c+bvwKQTMatue79rubvvKK9L6LPW5iuLloG149972raBvdWbwDG4f0kKy2fGs1
6JerVb9YTfvOat+38fEjYS5PxKAiixQUfay+MXNoqFbOPomjgiz/JJDeM2e5VWbSAcXYRLtBn4r7
ar0nwdHE3b+YVFS1anyM1ngBKCsU5NSr91UWaeBxNfoF+DZykdWs7mwZXK7TSrXWEyzeeHMrnIRf
u6xsX+qBMOathg5vkEeDXXLTfo83QCBJ3GBM7H51Cpv28qHMaxxC85Rsb7PL5i+clPl5gBAkHxeh
ZDxflYGBd7gb1R7gExsqhzAdqcFOihPfks51t3WMQSMweq0ec/+/SxOm/Lozviyx3EWK0z4WoN4/
/bRK/z+yVd+9JD/ZXdaKFgwvlE9wK0PdsdZIyU9kngaBFuykJi4EjShv9aj80XTIjLI8KDheovhV
L43dlOlHI7e2itltrUTb4DK/acZl09eEySdl5+F4Jg32b6AwLOF/Xp3/+tpsCjHwcxCf+TP+qtSm
tlIh1l2ahlVqw10x2qfTv2n5/L8+CYUbdDTiRVWdP38DcJRJht5JXFId1yH/sxXqLZ36H5Pwf2bv
MFSDb/lf2zsuX6e3jz+aO379kN81SfMXimVNg53XD1PYD01yDTj9xFkgpAeaD98WYqWGl/iHQQyb
MU5eV8VnTOrbAgj3twxiKKp/+LW0NWf9NNhWMM0C7v7TWyYZ8OCjzxs3ztrMQSG4dZgNTQHhu5Bl
nRNa1UPWCdhwPYo9aq2dNuTx+40gL74b9b6lQ0WlDASOeH6pnQLxrpUTG2Cdd6MVjp05fzImk0KR
tVpkWEtGkgYcHYlll+4RNhxDyIFJI8m4lpOMRo+dYy0sWSD5kK343mOSf+80oTRDbNO16IRdKcCb
7+0njNjDzvZ4iX6TZDInNQRdhR5K1oDmPDv2NpGuiPfUTC1jCBJa/ZKxsGVxM+f5Rws76DaNqRPx
BZTr2yiqewS4OOJr52KALAPjO3cO9dyZy3bRGM53/azzp8YKFz7CTORxkVjtuhysrCykCEQqR5cX
CNUqWihaq1tq2q+629RXj+THPdiF6bZdqyQyh+Y6+GCofVFP00wmOmfP4Fm1QWayN2GuG+Rd5445
dyqzA/J6Y+T6E4n3gdtMKCIV/9o+0qx03JWRHhvOzrXg/2+dDsCiGsK87io1yCtXXrADlJUWDPOk
HMxfD+Xm+wmd2aaLmXuT/pqN65uC6PX9lMN26r4H6FwrjSZ5ydvJhByxKpke3I24K7cN4kvsjyjw
NktDJcmi20ibFVI03GGp1ehJXvPNHCdnOMP2npIwblXbqfdqLyjrQOelORXixLT+4jjLfpFQkraK
zASc5hJP23QchpFryEWby2zACtv1PWGN0qcjWfTaSxwlur58lin56u5jEO1Qlr4F1LuIrt/fxf+k
TP9NyhSP2UpV/esD7wDXvarT/o9rmO8f9NuR5zq/rF26hrv2Sq0VGvx9vx15nvaLtZ5lAHchgvLU
ZkPzrxOQ5AOnpEmWYi3LYH3y4wTEc2vTwMoBav/WcPU3TkB4fX88AQHM6I7hcXEgu8qKxFsXNT9d
GlIbYFGhYVKRrQYsWzQ13uxstk8NpwPCjqSVyBwz7wGyd0srYcQbgpHKtTAN9Shm+45u1Chw68I+
LotjRptiqhcKbyAgXXl3lOZOy0gHXnMv657bCgkhmBojJg+PF6jxJ72fkAZKt8UOgTxDvE9dTAqj
R/vsZbxf/F50y2HRlsFcbV7eBvnE6DaTlskEbkQdHXuamSffdJX2C91KzjuDCP4414s38aLiBEua
YuiD2SVsG2oo6/rZo3c87L3SvsEf4fjlNGKK15Wt02vMH0yukBdwxacPTZbNV5mowwVwN02fGYiG
jSNrOrYyV8aWX1lqjLyVNfeF1Uw7/np6hpd63hMu9Y5606Un7pk7mcLXX8kA9daqLJugVpLzzRSQ
U0JpRS10Fkd/LjysMSlBsQeN+gJK4M3XeJqbW6uevbBaDONu1LPuMNUz8HFNv0vspQ+tynY2ypwi
KREUuzMcpbiQ/r+3VIZ4qyi6wm+kk7zblN3tTMqwAyT7/ASGrQhhebX3U8ctFphNGt8wZ5sXkVSk
Shi6xrMqNq1e1xeie+W3bLLxduXmTFkC8eC4c6gCtL13i8cGKrZGUZWSEKro+UdiLc+QtDSfSFgV
NIV1hG0H9y31qocMh/G9IT15MsBI3qW92l6bPPkC3i55s2pbwECTJ7T4ObTGNeSiRyajS6NcKSIs
H4oup+wsL/qLbuQJ4HMSY5GXX7siGy6KxLgMI75/yuWCQbrX5WWmTjFspAXagl7p8H/YO5PluJE1
S79KW++RBgcc06I3MUcwggySEkVqA5NICfPsmPzp+wMzsyql26W6Wb1Ns2t5c5EUFCDC8Q/nfMcA
mrcxhzD6oH2PN1QOF6yHT1YxWizTlBisusZPGDfmaTb7t5z/HnqbzO+JYIMPhsU3ePASp773EQcy
8w9T9o2R1rfSYIeT1pTQmTlVe2305YNp8USDPVNnK5PyZs6tFa4ZuWNW0V2qydYvLD6cZGsoha2P
CBKytLO8Ybo5yE2TETTOpALBZdPfAADtTmbsXoaha7wVEtGFIeljPAIfd8CiQr46b2WcgCZJV31I
Oryr1ZNBCYw1+MFPZnMXejdyWCA5Tfk8j31K/kuLWCB/EnNLwlsuH2i2cuDH9WtXe94RP97TbMeE
Cljd5wKz8C5LQDRi77BgFTFuL5ff1PxmRAiOKoHeUPfmJ9kH03qYg/BQj4NxGf0AznFfRzDZ5QuH
YXdn1cW0M1gDgraJKLnw8z1J1xjXU4obtwhbk5RR9BKpcfLoUVdhYr0MXthsEYq2+xzeIp3+Savk
rICJrCDbrOYyucWLmICdDxCxywIzEw7QcayTXYbAai3p/R4waeX3te9ExyHlNs+MoY5B4E73xZTr
fakya1PToeyJAXUvsh1Oc2uPx5ZgPJhIvNbvR6meUNgYOCtxvbKli0u+YGg3R/ORPa3Mgw3SJCu9
zuFoF8TAObdF63+tmsrZuq4OiNeb6520KDBwM4dXlLnJnRN3X0pZM56Gg73Sifji1kAKV3Frqs9d
y0c2i7jetHDvbqIc54BpOTzSZpTj1pE5DW2cX9FsUlxiV1rlSHarRXf7WQMQWGHrDddDzzOYzNP8
OZinJCJVwmwem3Z6LE23YTNYFqRjxJJU4IBG/BoR3nO0a4ZArIcl3W3uDOaq0ynZEhkVDl2xyvHM
lsGDSr3vdcXCKrImsRtRAzFF9UXSgFFijlS7JXG2MD2KfmJS2DtsN+vENXZCx3rnW6rYzXEz8RWH
s5hP/VOcz52QhxmD9QmGV9zzbjGa18xIKyQ4Mu2BqMRMIe+y1sevAKLFP2Q9E9/zJFv3HqJ19Wi3
IV+RbOTRYzQ/OM+dSNpTrIsZlZ62na+Kpz9ZCwLcWDwZoYdAEKbtA4xan6mIMNtTZZn+qZlDHGEB
OpdD2KjjnNjRXYyA99E3yB5ftfDF9jFoj3Ed6DF+qX3ZbQdLFgeRRPEXCBNmsCr8FgRXNCt5juwW
z7ona+b/eiRIdqgZ7Y32MJD/PWnjvuZo/15mklkEoQvjRQ1dRyiLBVqNvFWmhTB9aqSqTm9PKznp
/pMZ2s2XpjWTF97JmEjQIF06RKZ34eAE35fICY2tK7QfjCEbPhkk0twWJrAqJjLfqMzdN6cMHDIy
YrvpyYYZ8m0UMNlxquFYcNqC5RfWvJnzdtFThNxFNhOx/9QPs3NmFp+/GamZwjvE2rcA2ZLxPmyk
+8R7JNiCEI12PZoOg2m3V4drgR0nOrbJNL1mjHEkhxHZRgF65+uEhY2nco6NawLMjtxyu2hfUhgK
t3a+yHOHUElvbQWFPgZ9k71J1WQP9Vg+QvWBQgRuJTyyoS82Iov5stY0B3e6AXy1Rh6IEcTq2KBu
Z5jMlzqPxxdnnMdvoR83n30ph11ppEz0jCiIgtXUzMapFelwLR3OG7TcrfEqzZlAv7aE9WNDOz70
AALag2eM9ecgmkp/PaNeP9ZCoa1Mk7RhVuwV6aeGdD1s8JWtHlDBw3w1Jru5dVWdH/nOJcwULbOe
sXJPqFezGEu515ov5N2EclsmZgZ/aDCIYsxl8hAGtblnc+9Br+oxpDa+THGVxmy4HDGwUs8s7zyP
qjmJWLnYWyUt7ACTK7d44BYQ7XryW7ltTKdZuylkLEwLgVyJrr4Xfac2HdKfMx5ApGFeWNGZeml9
7DzZlivyS9uXrE2XDMqo7xDTwXh4hjxXl1slGbXR0DX6m0sBdQlN1u225X6VURx89OKy+EI2UrWD
4jXk9GVeWKxmrIHGegwyTkSUKOYx8UzvEmjpfR6cNj/UtMnR2oocAFmzPdtfvZHeWoXCfgpUHCcr
v7AnNgEtWo+yAq4Q+RP/mmnCtQ6pjUrWz8JmWE9WLL4MxBiu69KpPzOOVPdOoNj9p5NlvvSaAnIL
JaDnWTK7Hl+8J96ChkX6lvTliGa2SsPnJFDlR6SFbrezy3i66bt+ZpBmGPFGtwh7C8/OjmmUXU3d
J89N6d1G87Cp4gI7pW/gAO3Zps8qwDEVmICxFkNSUKC7cILaunNzakNfRN4egiCaUacd5NfAgxnI
yqqOnojl9NAhFCPbNGHYYl6LLjH3EP+i205ZGq+YDo9Wmg97LR210bWd73rT7M/oj5lkt8W3OLX6
do2G1vtGinyLkq8r8ci6qv0YIcP66soq3A0VxLYVv03dretW9pfYmvCAUmZ1QE+hlq+SNkolljGZ
vtVIuEu8YfyjNuKco8UeLxV78k95OCG4xCmCUhfmWivC/tyyxF7AzK5/A3eG3E2TGhEowQmegdEh
kWz6g58E+NFKK8qeO98TLUDWkbUnPg9FynVtuVtkIPpmIZ2fRvRuZz5hfrZgqryGOlG7IoEpUdTN
sIuCBQOcR/bGyvSnGkxyvxaWaL9EduNd7aZBDWAm7fGfLvnfUSpai8/zV10yamn15cc85z9+5s+5
oMlc0LIBghFjYkIqYkz351wQTtMyzCUs0hSmx9DvP5vkX6gV5W82YS+QnSwkO+/ix7/RJGNA+7FJ
pks3sXDyP5vgH9yuOM/+2iTXGs9CGM7xnVeDt1nn7xop+PWLB8PN5oNHyl65I3wtJuQVgs8lehdo
UQS8QfljI+VFhQVN0qTSYWvSIFPDxu2+6tYKtgWwJQyai0qsarCwfEoWaVnVafMttaMpWIk+m1AW
kyo2b4p3cVoCeeWjp+gZj10TDMNpspN2vLQUW9sYWDZnppXPQE/c7FKLQFLphCxzZ+Ns9nON6mbR
2Im01NammTGdLTo8y4rzoxzoHtbzotUj0aB3OHvZfQc+oyYQg6UT49dEgkeLPx77vPcORtsvDWmB
maRNyul+aIw9a3C2hqgKx0VeGAOhJZQvIgt3Nc86/TQ5HSDHRaDIpv8cBxQVh1SLlrjdEV2oAneQ
pxOQRLulBhYcCCurArSMdijMNKI+V3KXOWnFNUH/QNuku2sHExO/i/CcV+7IfANLMg3bD9qt9VG1
AFPkjddGU7ZNW7Gq5egyymx9goq31kShVYEZgfhy8PJZCLPcuRoZBpQexNrKPqSQoAguWAOQHXrv
RvcTeVqaU1jQp2/HOOvTeFgFUUuk11EUmQiGG4KUyNQGAS3QwL4z1SmBAFM58mWwLfHQYYC65k1g
TG9wVer0e5CK7vscmtZo31q42gpC4opQ7FyVeJjpwK57z1TIy/q7CIbzGGXZCaQ6O3LsVWG8nvM+
PSYyKO0tq8R7DAu0ssvWPYyz8a5b1vFYCLFg5FNWbeZlb0/upTj5aVaR0mwy4E2SbJ9V8R255dOD
cntYNiHC2U0StHG5zhvFee0rT67BEWAssvDBHUzCv9Q2x+1zLFBH7IBwdl8qq85fLdUIexe8qxfa
Rcig3jUNkcKLhHMhEKfOhngh7Sg/pZRC4iDL/jOaikGtdSWdq8EdZBku6+hz1EoTTw9yi2IRXjBh
Lzcel7vkiyxDaDHdl4tcI35XbshFxFG86zkyy8xuLBE1qKKYNG2IdimPLB6d22QJmF5NKpdniK76
VIbahApsztgR4y/8HdOdv2hM+jwCQob9cdNL92x6HgGbi04lXhQrhGgO+3pRsQBaK0+98OqP5A7c
OqXn3C9PNjNhiFPs68qt24gL606amKRGmWjXzs5PaqvlDtTm90rM5l21aG4iMBo3bSMJ+RsyFDnL
lIzxTrRPUwKvSXyCNtnU3Zs1ZnRnLLweI4ke0rV96+xn3pNGClQumiDPCN1ztmiF6qQxDmnajZ+c
psKzlWbTeJ4S23opnHkCuUscaLQac9N+YCfTb0XZ2d8Nz4+LteJu7LJFxtSr/JVUFZi6SQgrxMC6
GqwyxBOPcFSYxVlAeF+lP0cfnBTG16rKWhqtRWtVImrlz6iNI/YtMgnt2lgG4/lxNN3qlE0Ngso0
peICB0SBhaZrcrC346LBeNC7EOKVE8Es9XrFOC2I+w9wULI1at3sQzc1CDXT6sG35nOwKMycRWtm
4BAEtsH7/uRjrwxWgcz9t2mRqQW5nxzoYcs3eK7BJn8XttUQ290tbDMTy7g4hm76oGjc2QYN0ybj
6X4URoVQTiyauWBRz43I6Fick0c8Obh4vEVpRwnGyY4J6zPesnGFCszYTKNgI0PimfOCsifY2IuS
r3rX9HntiLeyK1eOnVYXCzsmaUAIAhkyDvSRtoJHOxrrzIHjUeX04hP2+2eLcI87vagMh0VvOC/K
QygZ6motakSaUfOR6kln665BhLir2Omw3EXaCBGl3cipr2hFjApn1iKGjNMe441Q0Xe6NfNQDqX3
YltKGxvNo7XVi6gyZnECinSRW5aL8NJHgIvICjGm1ehozTfS3slIWB+jJqhv/NGJT1XQ1ldW7Axi
oQtwZxcFaDK36tEZANutcf4ygTVnhjCxQD8aTqSkikVTqtt57tfSauhP0Z+KqQpWRPlWl2mRqBo2
YlW9yFZz1v7I6YJLM1h0sN67ztV2sZfFiwJWLFrYfFHFpos+1luUsiYjHEA6bhw8yGBSh8FX07Ga
Qpy+VShHDLWJeddCdP5UBFXzialIey37PHyqUbnd9BM6mHgR9QrWelusa3Rfi+Q3nPErm25Jgidd
KcqySVmmOpbI9MDVev1Hkp7xSiUS2YeROGjuFgFyY8bmtem8yN4iXa5OsEgRLGMfmm+YvxfZOmmx
cvqLwLlZpM5yQhnkLPLn+V0JnS6iaLHIoy3+fFrsRT1NFNxIa4eqetZOdzCl5kXvlxTKqy7qkp27
KLO9pK4/hN6A3ctwWhc4X0iXChJtOveLzLt7V3z/Uxz/O8UxCUM+K5VfrJCq8YeN+R8/8EdlTGw7
sAFvgR1ghf2Pqjhwf0OwuABmWY57lrvsrf9cHdlslcAQQZn0A7aXS7TAH6sjaVIVe4Hjg97FkbP8
1N+qiinyf1ieL3wGtpuWTX3OEslelut/WR3NhVKcFol/MptiujHSjq0sKOyHyXbwCJaDPo7vQxvE
YgxwsvdZzvtU533AQ7aqcaXpZexDrz9cpa3Cp0wz7L9plglRrHCDHMFGMcIJy9421s37PAlw1JYO
k229o8b7nuU9uiUw4eGJQUj+NiyTqaHp/ad4AiYHXXQZXan3MRbBOrzQGOjGy4xrWKZd6fvgC5Yf
RwiQbvfNXyZjJSOyKGdWlgbT8EkljXxgyscorR/q8Lta5muRMVwyZKcUtWWSvuhlDgegafg0RbzO
rLmLvxu86GAdRk4DuHXyrjUmjGIzzXZ3TZ1ouhB7JUbk1XL+7uEDvK/KFD2rNxTR7WBYcK7eB4UR
Izj2cpUtz1acZilOHC0YUo1UKRpuzCF3gRY6Qxi/QObHTW/7hb/vlmUfVmi8U+TTxne90zPUI07+
kIx5BI818E9gc4a9WU21vcGV7j4WcaSTvS7j3KNSp/lnpG8R0hLj4sH+JKvgbYZCW7NKaz0cMPnA
ViJo1doKs+bUhxmE7k64mnK9cikXp+Cm1WwllnViieW7Btk3V0GyCwevfxi8ojlAyqwOmWF2X2NM
zWodJEVerSVl+yMiAXWi9eRksyZuTpDnamXUZX4nKIVNXkc6vUvcuerXjDCG57znjKVmVT4btwrh
1xKJTWpC5AUnDHL0FRFG623ele0dUnmmIRPBBnQTeEcl9Qv8+qRTJ5UWAKjceIquvqq/Q/KY+4Op
dJMAKber79TduVzZJHmPnOhavZYtL51DiFz3Keyn9DjYZbPVwZzaR2xowxf6L//qji3zIEZQO7AR
rQdpqLF3ogrYNk6JGO+06qL0qTGzcBruNXzRKmeNyFZo74kheRghyV+x5JDB98ZvF1c3mQ5twr2d
ZIku9mzy1qySW9NdQBoRHdCGsEckdlINCCtHFxvI8nr2uUbYNRuypR5lN0XbsURItla8eMtDWIp6
RxgmtuKU6n6gWT8xtc52XZEVfL3tdo3teV1Tk6w88qJX8AArWLJ1QbSACHdpnC1AfPCQyQQ1AQZl
QSqzuLFUgErVFB4ZHvKBZv+QU39jAJbhejZbxvlmOeM0bbjv/TRRZA1yDjel3/IEyrIxCYuvZnfT
dT1AtTZEJ55qdbKKttgm7HuP7BLHM2QFNP540PaNw64DB5Nubtyu6U+0o8XDLEoJar9ywe+mJX7A
oLvXMV/MrEq/a9/+KAx8XjnmZmBkcpO6LszjJO0+GL2V3+YjYfUkEMXA+h3xSMwCp5aPZhj2MTsT
wAwTJAH0dukYwba0UC0OfXalS3kKZJtDY+GLbVR0kip6cClC4aCIdB02qOhTGADOaupy/9BqF3sD
lF3udjV+AK0Vs6mcg6NXSb21chc/ipVaD269DHVzTTyCbJ0jfiby3nFtQryQXX9xgszckoKF0h6t
6ycwwfKZ5PB0EzNdYEuMAZlK2vvgeU5/U4/uwkyIOs4UlsOclYkTGq+mnirgvVmk70xaJvY9UUrm
FGdjFtX+odKEVPU0aOdRGMG0jbpo2oWWhshUmsV67BwoAUnW3BZLwC9wxWXuZ30xXUT5mD6IkQoL
jbq8UVucS6AgSAeL78c8zrahZpeJLSHnblt2yhfVNwJ8yRCAuef2wGIpQRm0jkOjPCeszu5SmPxv
g0mEDDhrGDhUX1vTxxqdSq/ftZ1fPLMo9a+gaxi1R/z6n/Gd7yynx9TBsORODH3CjiMyP1iBlX/v
ZqlePBHJRw9Q4j35INF2ZjG6yymMLoNWJLuYsoP2mBkYFH0r59CNk/4xkTZuM4JEv4CUnQ+23dBl
WU158UXdHSbDEXfdgpiZYH7xrRrnx0gUC1jLEMmtGgJ1NoNwOHcO4kgzhnY6pF2G/trnyMyjOxF0
6SEJjQTHW+/59F6+x2LJjjZ2qixrFapYn8y8jndFlhaIIPPwY4yWP14VtdN9npmWAPowhuRsDVl3
6Kyw6dgoTV8L1QMYsGv9wWY2gdsp9doV0heir0BRfsTQY50109gz03JUayCNU563Jn5w3F484kW1
drpK682MBmleu7OKP9V0qFdbkxUWd9UShLCc9rzRpy9xhn/EjuUSoIJ5lw2tjRbcgsuT8lSeyNq6
V/3cpXcRviOlns3GXWQRs0s+h/k8GyxAD3jj2uSTdKywVGtVuT1voszEs6ErqJOLmR1wjMBct7Rv
xbY2J/3mK9qQMJvLdduS6b6KbSmGVduO4SqK534/msUHGN3NPsnIzeMhDY/8KvNNX5b5PRhmhdLC
O/WRUW8at/0jv/MfidV/J7FyGbz/qj6+IQjly48Cq99/5M8KWf7mgBn0HBNcP7Hii1j0z9mx+R7Y
ZVHuInOSchkr/1klI4P6i6AKpdWSDcEEWrA4+DtVMXrmf6mKyYfxsLWTe+lb7s+k2SZUfp5Gk3vD
xNcXa7hkgvxA5gbQrPrOqOkVvd9JV1lhV+FtVc68glvHNJBgaMVT+Zj/DsnqfkdmGXoiuvPghzzR
694e0Ol775St7HfkVtEiAhhv1e84rtnyqA4YeOK62akuL9zzIJvuFajMvZKJxxbWMry1jF1vl2OM
RM3TRMwl9fxo+BoUq1bMp9YNvjt2NJyHYDBYnXTmuZxE7qxT4PE0/y2UmEPe+H1zxZ2ePbZNGLx0
ubaxL/LSFXzJhrS+cWGOhlvkS88GY9uKSxACup2C3Er2CEwAc9tzWWztKvHvMtC0L43njUjXq/Ez
xhHeOI7ydlUPgp+lFX6kdLDwhlZ2TASNqox6n+kiPyJpjT+7ndM8W51tVStRJcFrFfiv+TTf+mbL
uHjIALPzj/Ay9K59lziJeSDlQWxVagfridAj/hs7aO77tKSFNufZ3KiRnIAVRXiAjrWvOBJlCLx3
FM5wKA1dXHu2pk9TXLB8a+dxj/wNREdnzSdejE3L0I7Clc2ZkRziPE3eeB6ce/SvA67ayjLuMNGh
DHPcFtfdJEDaq/JDDMN+r/2+uvKK9dYDfhDqYV9ZF+kM1iejyju5chvLvqtktIAjKZcLNM5HyCr6
JsffMWySfhnhWdAXjeU0HKEH7GwAwYdcpoAw57DRn425qBk/5sYeI4g+ytjSr2ZheccYd9qjNufw
tjea6lwZUV/sJVi1u6nX7iAwsw1SWUwN/vx/RDNyiC8gyfG6EJTDXhOUzxDIsj2ldReN5akIuzGv
Np4KmzTYIYUDjyJwuOCTe4e5ES0H2e2ficO/M3GwHDryX52o129luYz7v5Q/ol3/+ME/zlVP/kZg
vC881/8965BT+o9z1Td/c0QgREAWisuybsF2/3muWgSkoHI1OUx/5zf+5zkb/OZBYuW48wVieyYT
f+ectd7P0b+4XQjZwUhge4LSwBOCI/7H6UNeEDhQ1OZ8cJAzzhtiSqDVO8R63lohM8MtJxdmKGaI
aLVH5TKrtrq2PYJCEuZON+1ILh5BiMG66VTu4Mx3XGPVZXyp2uC1Br91N7rufAP6w9zIBGjXShc+
TAn21d02FUgwtZsDcDVw+RhbT8+1WgEHY2bXprHeLyitp7abCcxIm/h2QZOD1dFYry3IEMBevXjb
4gtLt5iMmscoa6fygNe+8TcCJMMXnVISk8uL72xVubaLC6wOsg0qqnDD1OGQgPn+ZggRvY7aSC4T
P/PszFXKmWAE8hwzEGHh7nVmzyIt6ECDOZG1rYzRueIHzm847Gifq1hdhrEz9iJM9To0YRKtKjVM
W0Jbsh2+5ZTgMG7KemLegKzOXcgaS8xeUId8e3PH/ui33GZB9BiXsGLzVLpRvy09Vx7AEURbK+DO
y0SK06iD4qp4D+yUq3Ed6hyWQe+3d3GI2YNwRRYogDeJ3fB1uMYI7+14/ZhqzQDngiwjMrcYGqhm
2wxi3Brl7SfcHercV/KZfkM9iq7jQIU2HWDeN9KoXhW9n+3Ltrefphz/Z9rbPgGzEd3aoMPwIquM
ut82IUeSzXxxnKF78Fw0lUj1QudkM0r/zou03MpCPHjDdXEnbLpRNnv2G1fZ90m1xHzYt7DVeqYv
dfSxRZZyN3Q4fZm9bI2OmYZDOPvKi1UBR3zKT0HehuegTst7x1TykknrUwKzcEOAX7aZ3X7elTgw
Hufeabau4RQHCtM15n0FIiBNH8K+Me96o/M24STHY+RWgG5tf0sJANqsN6tNqCteZsFQhYc0CJ1d
7xYEsY3jK5MzY0f0BPK9WOXigYc8WnWUvMdOi4JJWcC43XdG9h2W3Lilc1/xtK2Rtd9UZkgX4Tfu
xoi7Z/JvCeyZPGMXM6Rkr+zzt+xiZx31yKNEL5JTPsTGM2lJ0RG1VfPgACu5zGzsT56/zB+MeN62
JDysc9nGt/aA2LbksR3Bm8zWvp5j6BVlnCyKUbietds7WxT20wPqJszVUSKraO/KYo7ERz/Mp2TH
OnG0kc4ILcl0S8c4iv0Htrwsz9azEfj9o2VlzvjokJDhSCJ/yQ95EqwWUyyJaXLjtqZ3r/w4jD9N
Uhdq1RPAbe/wUZNjnLvJzPWJdw782foUAKE0V3kqAD+2oR0Tdi+wTz5PyE7S41hZmG9zkKJ8mhQt
e7lvofEPj0NCKPqjypIejQ/89NS+zWxzSF+yTLW63DAqKz2mbQ7ppXPtBnozIF/mZOuTKHopkBTm
axTCJNpkRlXweI4VUXbTrEWE0S+Z+Pg+g6Jok6clWToN4YVZdJiVL1/6qhzVq5cFKHBeuEdBD0Af
WMopUaXN2KAMM4WisIQ/T2tbOTBsiZZR4Ycy613iYhrUXGsLb3jIF4ue7Z839b/zpmbwt9gx/uvd
wOVLUn77wVvy+0/88Yp2sYLY7Ipcm1c3ycN/YSUTcIzl0pNA3fDP+cvq4M83NIYUxwdP6TG099+D
Nf7shKRNvvHSSXlocExJMNrfeUNzib9uB3g/E+sBTIwFCK97+qof388zmR82GBZ9QGA3B1DnLvTn
f7kb199f9v+r7ItrhZy4+z//+18vQb/mICZe8tiEI366RDj2uRFZpH4OoY30z1/h3V35Lrf0P+75
/+Aqy9/iL2sOXifT5MRcxSs/d8bnavqmnPX/3yV+siF6SSXLauASvQYneD8nm0Z//fUlfmpLJXHV
75bYQPqB8BF8/vgpOAkt3L1+exilj5vbgJOUYMorimYPgq34e3bfP64GGB6j56K/+uk340EXUw6I
i8NcYZIxO/6RFN60zaM63/z6g/3LQ8AHE9YSyI1/x5FLKPdffz1mRww0ynM+WOxHH6YUbA5Vi7iY
JHmsfn2pxQv1Q8n5fincXAwaFhT4T/cQigELa5tLlW3ZnzPCtQ+EuwJNm/S0aqKp2DMem//us8FF
LWGjPfMZaGFG+PHzYbeiYcfRcpixSqzw9iP1aBGMkcIq/5vP99NC7/23RugC31yPoB74fz9eKrON
Wte10R7QYQOPyUM88Ebjp0dUNBMDwba5gomdYJHo+NLnbFd+fX+Xp+Ln+2tR08vFJ8fR9NNTQzhp
HZtZ1B38wpi2bskHdJvx468vsnyIny9iWzyYeN44Ij3rxw85iUqhxLXag0KftPfGGFZD5NnhbW4R
vaNnlg4DBpZthe9i9+tL/7+eH96UjkUmKA3Ucvj/9VENHDkJ5LTI3cjs3ta2Q/2VGui5PcNcTD8R
Vpc5Ru3668sKxJL/8qEBtFBuWRYvBVRpP93ZLjfqNBqa9sCrvX2tPBdnV2KSNO2NnDpOmOUPjEBC
psd9eIJd3u+mzuZXkE4CucEw7pO6bZ+sWNsCqX2Xblrl3WNCGWicBrREQQsalfg8nMFqGrA3haBm
MT/F78G9H+bMnwg99tKbzh08DB3158KvN6nvE7dWieHQY+JiGxDj+wkEtTDynQslIxLGpq/gpoI5
dlv0bbGZezemr90Xo2AHRbE0xwR9G+4NCezzWptGt40NZ7hREZ3SKkPetUES3p97jAMfEQjnm7gG
l0sg0qtrFd4pTArIJUZDbg0e4b20urPMLPVxKmd5PzJyg9Pv5dsKRuNRFiwq8l7IHRAvpnhTLS6+
CT0Y/de04hAaHkgp4w/JfHX2dAolG2rvvBowtFzCkAFMlXLsRlUf34fpML4GqpjvB21Dt3FDNkwe
SdV7iOnfRiqx5xi5DpbqINcf3ZFh42bU4lvbTkZOSybVdwP2coxjKldPwBSh5k2ukvfDYPIHLTfY
kazdgHCrVaGIwnZnx8XVHSp8GyHJv4mEmxQy06ZABtACH1Z56z5PjVvQ2d8UikloOqp/S/X0UWrr
W8CO/GWyWOzI3kgwtLPrNGdWlqs25otUjvKbVlUbIJFp9CFtODHSvOaX4ITY0HqTP6+Y+Hukk5ed
isDpnpLl0Yfl4t0UCOQvdTGGW9tpxb4HcMwyCCZQRErmBilRuxuhlOwrDM/sk10c1wH4nK2PcyBd
AwWPTg4RvwctKPdTS5No3KQgjgs/O6ROOjxmle4fFYuNtQYEw4PhJ859HhFsBFslO+HRRYFrVP12
IMblzg+4nTASRUikem1tEBl7twpBZ3pMLRfrd87QDJtIguexb0PxIPswup+jxHxMS8S6K/gvzp2V
i3Qfo6zcC9mGX0M28qztLSO8tcYAS1QWe16P9KrExBSG8m6OYS/NBHGv0TnIE/aS5twYnngQiAyP
blC719CwjX1Xx/bVE0V0HqUDcabR9+STYjmfnME89HHjWsemJQml7yc2U4Q0hF/VhAIoqMdK4V7p
jX01x/53mWb+d6x7at0Z3XjTojX5Ggem2EZ9I0lnwb5EB6sCzLjBcj9CNoEboae3nHyydN0NU052
aG0eEMLOhwJ19xlLgvxggq1HFEXDxMUcsfe9st07oxyffSscPpehE9+bRWPChbZyd6FeA7oBKmev
CiKcX0XGGr4BZHWLy4lQOgCfl7KPgrsJgNKHPFBwCboOWwWOZedmtGAQ2AOh8VHd+lfMDeUX4jfH
e2Rk03VKY3U7Qfg7i8mbLyzGnZusJtJLkBu2ZqnjPtZY8CApz/rQjIbPuMMk7mzVoHyIsT1iF2m1
6ZUrbZLNRYfkOhvyLips/gwHJArfYhXnVYyXbkjfCO7oDhh2OkLIifDk0XDAOwTOrp7rbq+qMSo2
XZ10eH5jue1N2aATdnWKM7ghJ9Mq2JRBbOPPdMLY3aQB43rLK/WJv230wRKVPs0kWSIQs+Z17oQJ
rATCPlOolGlwJGsPGhy7+w0Gk+DoQL9l1DJV7L8iY9/GWcJq37V5Jnw71TsaBGLuZ2ZiRmvmfIzG
n3cha9WtF/YhgnA4TGtsV9yHCeLYyoKkcC0pAr6y5lMcY0N2n7OcBIOGZlxxCnzG1IVScfC8A7bc
4RvzfQLhIt+5sUpR7scqIYwC61z9pcsq8VV5zClBYyXh9y7o86e5w2obCDM7vf/nVuk6aFIkELMJ
+TwRBd54N+p0usPPpbaDn1XzlmdYc3eVv5EiQuz8fsn/y955LMmNbFv2V9reHG3QYtCTQAhEpNbM
nMCSZBLa4dDi63uB93Y3GRmW0XXHb1JmJVgIKMfxc/ZeO4FKRunQkHXe4fgi6ztv1e9ss5sXGMHN
urdQT6zMmjyiBAXJFZ66FEt2pN+bYgxfUzMun/ukKHat14mdZc3hhuRKkjaVZbZdqZ6vjh3q67J7
J+Sq3bs0UVHRdYDA3DBTl897xuJZ99deq3L5RMxsuta85MrOxv5KU8BHEUlRjkGpeJO+cqVm7Gvd
YLaquuT9oqIZM6bxdgsTPp1not8lP1gd7TkANGY/aGOjfmubfr5DVMitk2Q8gL91BfWMTcNilh2H
ZZAZHsaZrHOtJrqjdCrlEevlMGBC49a7BtOeEpU9Sn4j/kkDJTxkpIQ8FLVtXYSoU3aRDW+LLh42
HJDJ7o6NaL1HvZs9D17i7YSo7AeS6mCKm7Xnu0Qi7yKAyktXZA5oyTQrJXXG28FGq2loveeXXmPg
62EsbGCqfdeKCrex5AGHnZ8dZp5o31FNRAGmKj5SvuF7vVGbxyaz52ceJKJtYyW6adPOw22Lu8o2
Gw92oBS0/Qz7W8telNYNWEWQAoJSvIGEt9NDZbxt22xGWaP2Hz359k/F4kec2xb9rqvY/75PWTsS
Q6fyY0cU7lvVlNq1xYzkMWJufGtAYzvAYmWsYo3Jq+ga984re4zMGCVejG4yX/paMV9SS07XfKlg
r1Sxsp4gNq4VacaBg1H+itzf+h5nmNjoNZMvbFPQRZar3lqEyJakIN/ombpVCQXgw9ekF4ApNYze
jIEEbjW/5EHcEqIBTKyKxUZ4KLOLqTU2sipgO0Lq5yV2vOnQ6VN+E2Irw5EQT+TaLM/y7Gok+Com
UY+0Gi5mNxmvAeUvZBMHRwhyITKSoajcqFVa7LGc2t+8MOx3baia1mqRq6/paHH752q+yppyvtKq
BjsXYQI0KacsZgnUtPtYSb7X2TResyhMex2w741TzzMUNauDr9DI6RmLvAU+YUaSNTPu3zpahvcQ
2dSqy5yULMZY2XaGnh3MrrAu0mEebzVnUDYhVrKbymn4dOMsRB9VlYSzjHPhZGvmlCHOQA0bJd+m
fk+gwUygkNnIq6GF/OcLR5SPHU6UbceCQw0knOZCM/X2pooITao7m+SkOJ9JHMFkBi1/2OLVgPuH
uF95bFQV/RPGECpmE9VhTnCCr0YNryZAMAJCmwSRjdsD16tIVt+1msif1Y7HqZAzZbWXaN/VyJyu
zKIiRmUY1O+kYutEkCalsVJIPzjEpItvEsYo4I6H+a7OHOdgD6iN3XaqEXHBDWRi2stqVXh2P67a
vmSlQ60/36n2yDuvGHnJhpS/eTQhsbaYduP+smsV1Eb8p7epQSjeqpyJmGm01NwlqjHv8XEAVYb5
tZzRjROP5M55FkMLosUbv0uKB4yAREm4qUAQ/jutoQR7bliT/jaJyQWkKqoHtCPw17JEuYjC/raT
k4N3A67kkCofbsUcVzPFN6MjAjvH13vJaWSI70tWTitq6q3r1gMq90jfhWHSrzDatjCErLpDSag6
GyrE+CBngLNtPN3qktY7zpLihyOUH81s3YyMfrf6OBRL3VYh3YBpwYjkcSjjmQmCEgWsVjsuRO9r
Ku6RKGR7R6zON0UgbGMKXGJqb6oQGfQiVjXqdq26JD7hGjWJopScr5AW45FOBxeJuuhqlIDTRBz5
xI7g7khymLWl0XfMgdP4Lep6i9xBLQdN0AEURKpfPkjT1mdCYlWEN4UeX8SpLW/hD8lvSpSJFV/1
4hWJQMf8ybEXFb85rnOXIE781jOwVy/bmXncBUoMUHENZM68Nd16vk1hDD9IBFebvsCYzLSmLtb2
bNsbhDLIZ2sYrzlgt21fZXTj1Dw5RIywCJduYabUc4GrQjGCOcstr14PZWQMTIe7McsuGvGd8l57
xTrhXmle16p+rQPH7qsUHYBOLvltOJNs0k6xt6Ov32xbkE1rvQD3vMo8ZQkdq7mL6zG0vpuxWS0y
+3m6MbU2vRNWW247bAGv9N9DRsrEzV5Prte+ZnnsHGAMipdwctSQNCyGOOryhbS1gtTE2I2DUYju
IsY8dxUXTfsiWsMKkFYNB/TG/QW02exHa6YMLogKL5ngt+Ft78jiZ9GgXu1tzXyHtV7qvCLSOWhM
sS/rlh24rbDBxqAsTPa6DaP0SWnNJ0M4xSYLLS1bJX0fX5fK9JH1jvtNLx2xAcIKESXK54XGn/pp
T+YNNd7MpzDGBbLqoIis7almJUvzNIASApXFdsiByfnaHiZ2FdiFjRlxgQtXR87rJikelTz5NgoE
IxGr/IqeLbGV3sSmWJMv+JMMDLw53QvVdMiQtKiMd6VnF4/E1JSX7Zzre2JtKKU2UTGFEUE5mXQ7
UCHNoBQB2yVb+ZhaaA+rARGh1tnuc6vAmGXf6e7YxQwENybhU24o7SUfRQgTdZ2+j5pRPqVVVn2T
HVyZnVSsSVslYYV3rC8taI8ZrnA2U624w2g5CCZkyfiW1TYowo6p66HXu49ocAcmki7Jv54rLgwq
2x9CqjbiBAAgmDiu57InDKgxlHzXZk7lD9yqy6wHSbHyKtle0wiMrkmusldY94hMd12ruqrJ4PGb
Gokk7/9PpIgoSvmmeSsQjWgMwxYscNl0t5lKk8GM8vh5rBuDDxdCEE0U4V0jjfI7bbA3E7PUmzmN
DzOUN3Pr2DhZgLFpO1zurOxSMUBvLCAIzxlaP46rGuAOcXl+iEfcZg63nfseEAZPfKBg4tgRHuMA
gbGBrILqRGdReOxNUz36bk0oeoCcl9iAlGjrRqPzyFaH7wke8beFKLqWkfdiMu67UCW8T/4v+DbH
qn1grvrTyRmh9jS1vkdzCMQ/G9yE6zalVx5Qih18Ga4Y8sddxdwTxIHHRTFC58XpY/Mx6fF7pF3C
C1t78WoQ1FSk5HhbC+hAa8T6LXuQZxbk7GaUs32oKibALeP0jcxF+F562ezn9eDSJjTSa3sMsetb
UOBXek11OyLJ8aN+EPdibgA/6Ar95qLdt+5U3IWYWG+dSo3Wdmrr11iFjF9ahCC2TAe5qRl6HUJ0
2jfCGuPL3MpI/ZCpBwUe0ILSvaZQ4HE2NruC5XbTS+ykczuqd2HY2QiMUaKUbVbupt7IH1pWXKTF
BFV45I7t6rx7jDrwQKOj2gcjKqddO9RvMT7MIAWH7Q8UgiAtHCWAa9pfUsoRz2Yiy2+iKqP+LcWv
riUUfJ238rtRpfK1cVugFBBh4+x7qaapeqHJLsQKtcTSKYzszKjRHztdGScfMKflXSc5RCm/FBWm
IqMG9L6tBG1kArZq71pMdf4oChKy8ed5uzhpkGjRwnq09eZjHIn7UNHi+HVl1Ad1Hn44FrsGK9cL
wP0Wm6SqJ84V2Om+SDySnRotUHQ9PfD+WyiB7eciojZmDhwFVIX5mnbHj0ZPunWJ7gd/Ad/XaRiC
brTfHbYgI2wVq1bvqKFsOme0iZTO1X6YXj5cmKVlbOzKoJGSIayPQi3oPSX8FduGdYumTb9rRu9X
NZrKc8Sr96TrDvFWFn40RtQ1WgbcDQ45dFa5U72x2+gJISV2G/WQGOgAfN0I/dwFBfRoqnygaXEz
mUYm82f/1Wg8u1xCpQOnSvMD2SlP6JHnILLZ3XoOjfyvD3dqMmEwbFFNxC6IXo46zVFdqRqCNw7X
tNZjpVc7dgAjFANHPTNu0T5R3BgSQHHTTcpwJi7qcWd5nv/d1LbnbvjR/G7ST2H3E6E0hrcm167o
K6k7253V9xiKQtDiNvsPuvcGwc1IO9AHuJ+mB47RzkOk1oHhROad1ZW09CL6pP/8onILlx62yuDz
d6f7j2mcCSmoQ47BZGkZh/TQsXzwIyNWh1SeuX+nxhGmCpDKNGjNgen++3HBdC/6KR+YLJEJtNaH
8s12y7evT+fcMY6mO7AtdJu3tQ40vb3Ccbkz3eLu60OcfDh4/lBd8ShazqeHw0vdoWZ6H0g+YFdR
p+oHHdWpP/dD8o3gUh5J0auL3rpfQ+ZT91Cyzo12Pr96xsImNlzeP4/9y9EAwrRkZyilh+NHw4PQ
lq3to+euoM2Q8UaKklh/fdKfryvHg0sBatgCNnH87lXUVi5RnFVQCKjMpj3dObHmnFlPPr/gBjN0
C4ee7S6Ix6MX3Iu0Fqh+XgUo5QmLlGR8lLInDICG5tenc+JInARoZ9PWLAPv3t+PIikMyTxNbhmw
tBEMqDQXYIAeZZ0+f32cE7dJA7IBagNR9TIx+vs4tiRzy6uBlM6JCkbgXXHRnGTCT6rw8PWR9M/D
RuOvQx0NG9mo2hB2OFTXe3TvCOkmShimxWok5W5T9WJ+miwG01A+wnpdmbT4VFTGr2gSlU07Qy9K
GQHt9Ia9dAETvqB7PGcHy03lATELoWJDPF+FOcUgeTXkt0a0jCmugBXoYHcPTp+P10PZ0caaOjv3
2WunUMCS+cyJLkFrRwNHRpk091VeAA3H5NHajE9HMTzRcU2buH3xYJpda717D4Q8eS/mDk9BDh29
zsPXelzwtdnExmkkGszG32QxntGW/Ee9eyrIcfFbG5RQWYArcq/mkN1lUWbVpskGmg4Jlr+wTg2d
/KgSb0OPg4sI3s4fzdIMGHAN67Z1dZ/jpGv28c5lRnIwN9gLfWzh8dqLBn92onFtcoYeV0tfAkzn
Rv3uQP8489E68azpcIdRcPDN4rt/9KyFRV8xhp24LikOth456Z67PgYRxHpyrkJjCL5+5D5PfgkS
QjVqYRNQAdIfva5Vafb9IAuyx9zW3NN0KTZVVLeXtiHbXehG7WVM/+XRTLzo4usjn3h9GWurNjEM
hF98El/U0KCUuLNFwF53+tZjZXmraPo+Wpqdfnx9qBMnyZSX1YgNzwKYO1poGY5QdE6dCIq+pjXa
a3TyaQc3ayUV9d5uMtCdDVM2dOw6nbuvD37iPKmrsASjoeMiL0zvPwss4lY69p5CBA0BPrtqEI/R
GDHvTaf6H5cB5rJIaQ4KIyzNWJn/OhIbwSbCQpcHuuu+TJMY1roLJKfODeMfP6aUGwimEEYhw1CP
/RxySXuK+i5nuNiBJrXpvhjpzTBYNlmg9s9/egFN1eDEdA3yLzPdo0c0SnIpzLzitKzCCBQ5iZJB
Ao3dJl8oXF8f7PMLyMEobSgNLKZax5+vigFxbHcFZ6aYj7GhvFSz+zMdjcdosM/UIMu7/LfogkOh
z7EXuTZPx9F5YalNiKNhGmvIfGPQMPFKKwdJ18/kZPQHehXnqtHTR/QoRXFx8NIdf16wbcCN5IiV
1h8yT76Xk/ZoLKlchD0QCN/pl19fzc/PvqlSeC/eH49P5/En2mrYd7ShkwVK1x2Q3wemmeFPVs8c
5nNhsxwGjYzhOlQfx8qq3lVHdKRQ4LGIK2SsCXMvR76IX5/M51WEo2hwBFiZMWUex3OOij5iAtay
oDbY1rLd8/O0++UI+y6tWqZq7uwbU3lmlVyMX5+ekmXhcCxAg6yWR8sHltDWQ/+SBZ4FKH/IPfbi
QmbzFcpaZUOAc7NqJrxDWGlN0L/kkEh636qza8cq2ucMk7YIYB/nyaruvY4c4khKioOlLCDIxrpA
G2M/efpgB1HbWGd+/ckbsyAXmAi4HikUf69IzCXjnPYm6EIAypt08tKDMtLs+PrGnHzKFoOZh/0C
ZPjxi2RWfEaiMg9E6yDVL/tAzbRH12nPVS2nboVnU9uyDoGTOLoVlpMbQlaChQg8ANPsMN6Ptjpu
vz6bUysQhjv0iDjlUH19umaqPkadkqEgaEjwcfhMjVbXbpom/96n5j+votkzWhA2uNFYVI53qG6b
2D2qi4y9Y/hzuXZ1Yt8Vdfjy9VmdenlwE9oOklw2BseP8djAS5hLXh4Skd3bbNLos4fWTzqu5baO
LPfHkMt0j4qlOfOpOrXm/XYwoqA7semhf6Liau2zIIr0m1YomEiirUyfZTo/8CKeOdqpB55tDxB6
Aj3cT2rBnHN0bNlkgYxI2ytsy7kb9FRZf30xSfT4vChwER3IaBoGzeMNv9fpI9aVKgvcblCfSbMt
t4AYEKWkRp/ToHeGp1RzS7/Dt3JTTSK7tgDE72IAoRtMOTbTJazJWkXSXj64DGW7Lj23u9VOXnkC
m5c308CAdfS61ISYWUNR8LUZTXqFbfWutUsEm+E2kE3dF8AQkrzemE6mMJLnbOibfeiVbzFjXWAX
7UEOpBPSRfKIeFMIE4o5j68v5InryGCLEtTB77PUh3+vT7nDb0hGyu1BzD/lrLVbVaKoCnOG2NP7
18c6cTkWWONSV6BYper++1g6LDMV0yKlfaj9VGk4rAtLfceUJgLHE4t53G7PVBgnXjrIfJpNRcMX
61OJ3dc5fOSo5PRS6xsse8WHCpXTzKznlaFP1VNVD0tIvOiDf36uGma4pSNFgXi8UpoLpa52mzJg
r3ZdAfpAnpvfIUuGa5NFz8QORP+8buOASxtAJ1WCpezo6tqMHBqzKgNFjSp/0npGk8Jo74bKK4LC
ZiP99Rme+OZwPGoogw8bxeLyZP3RcgPHbsYJiavB2EdIuM2ahPuqrNYGsrj/5FCe6hkuSRWI7o4+
CNIxk7YAGB5oXilurbwitMxp7Yuk07Qzy9epZ9TghVp8CIvk+egZ7dHFCECb7FWK7rGLyw/LIpaL
sAkAx9Wd20EW+OeXkeQjXbc0Hcn68QuojTTc9WYWwUyS7Ep1hnvYmWtJH+DMgU4szGiLVcsw6Dxj
41ju5x/3S84DMpCQLWAeWS/ROO7cuXo8cy4G/4+jgv6vYxw9E6SjZalJMHSAqlfD35eQB2011r3e
Ae4L84FUbKjKK2uo5bqx0+ipJN4HxQADGyx/Gc2/DkmUSBj3mBAaoBprYJKnPEiMtj5AF4nvdLja
UJP78DWUqtgVDQoNdreTjxYu3MeWi1pbHcdbS6uXpCJmePc4DFFcCK3JIDM2YPN7bOlsoMboJiVl
dosCDcxTBpYxJhJjh6192ucWOq3eiIurHpdW4GbeY1Jmjc8VzrYFvSJAxKiFAhRK2MCHWZJlEFso
BjMAjaaR+ENCLunXl/fUs2liXtR4Thbs7NGzaVcNIA2bZxOt4Hs1tu9uLG9MQ9kaRbmB8Ff+B68d
NTfFHu17lPFHx7PiSVQGecRBW8VLz+maYJL90Iozxevnlp9JrxSFP73MxTp8dBhzzGJC8jxQQ2p2
J2VSIxxyf1TZE5OoK6bSfmfpoD7FmS2Tcfq4dGm5omyujwsyTxZVIQeLnkg5zdA7wQ7AQVfuULuT
dsHgnD1OZRXhps36ap0LlEKEd7CQV/BcLaS+Vjooe0PtSC1oTeGHqMN44OQO4wdjLC/9Dn+djfqI
Hihz5mhNpKRN78WZ15EWPhD90fjubAEbalMTwjbYrk3K71m3ufxA+K3dQi6bd3Icqi2OLv55MVt+
3LQplmFHf64M69ytOLWm27AkHEzcLBQLNePPNSJRG6sQGdQntX2f8A6tpkHdZVrbn3myTq1Ffxzn
uDDqZQ/QyxtE4Fq56gv6DX4Rx5uvX5dTpY1tOOxWdeZtn6zgaqXLsoJSHzB0AsRviRWb8ZcywzpN
iukZ09nJg9GvZM/i4W473kTYNYuRIHILEY5dsBOdd70pt8jAEFS2yZnLd2ohsGn787XAsvep+M2n
ySAEpRVBndZ3euPYPiHLL9CQP9oE81Zsn7mS2qnnwmGXxAYWL5VzPKeZG5lzfanT0jGPsXroAIJn
YuR1evHr0lDiwJRV64/SM+4TTMHBFKFsjjDwXbmRm2290pyeHHwBaLTDyJzPXI+TP48FkTYS/Vvv
eGEcxrBRSEnAblzJD8OLnmO9f8gNhslfP1Enj+MAs6WitBffzN+vR0PkZywR5QTsRCXdHPjmkzKs
y64+8yE9VbbSnMK9pi5/cY7eQ2PwkHEjwApahONxg85tEHd1aR1AcN/AgXkscu9Mo+LUA/zHIY8L
1nQ2wXdbahEow7iLuvIDNC4KV/tQl+cCOY1Tzy87UoZklI/shY/2RYSumhKjeMEyo09vbSx/DYkH
Wy4nTpr2LQhqqSQ+4GixSapFcKxoizyrRvnj9c0LvJL4JayWuA0d2TLWFswGcVs/wC8s167Icx+0
iLsdncF9di1WzRUYVlQTSjOu52xpbZb6L3XQ0bSXLkmO6ltadtd4EuWmpeRL3B5K72Qkm66Y9AeJ
8pKPvW6deZpOXQVvcerS4uC5PR7A5mQwQx2UVH7QyOcWhnmrmi+WtC7omYKXnIYzBzx1ixd7Bo5B
h2br8WWXqRZNFcVQkAAYRxzT1XILsJBUXbIdQzKYEaZ+/cKcOEW+64vbGGgIlfvRnsSzYQC0upEH
mReZm7ie7CsRU6FNadm8wFyfA3RI378+5m+9xlERivZG56LyirK1PXq6ImXKmczmRWAXs+fHQ2c/
mLFGJDe85ou4zPNnqRcuGDgkW791yi7cg+eim9tNi5ZopwxANM9ceu1EExNVAl2fZdWGiqr/vXRE
ozXLsOeNbuYQPdvCz0eVZmybsG52nmMbK54U5FNWvoEYD7edmQzya1Nbf311lmjW4xJ98YUjxwAf
y6Dt6IcQyxPZRZsU+JZTg9HIIm5OjHy+Q2AprAtul7OHxW5d4LMgaD2niawpBXNUUEv97WAM6naC
R/8tNim8IUKr3yiLxS4eeKSwTcCFHD1rhy73A5bQiiW735h2GsOCV8x1rYg2iO3KIaypc9ZudKGX
mfFATMJ4w2uLE4U4lfkldjvvkKvOK7kE2ZmN+anzZwKGBx3uDNd1eUn+2AbRbktzQjg5/zwbH2L8
ucFoj8lLoinx9utrfepQqC/RGuBG57OxVEF/HIqhU1UVy2fJA021lpW7WHpGmR28OI9evj7W7/t2
/NQv3V+D3SufwePtv1DsvBuKhM1Bb4VgsBgY4/iYTW0XyrJfCyfXLjSAHbftqA/Xuq5Ed3oL58Yk
SGknhfrfuSf/4/8vDpkWFsvg/0UJrN/b93//yev34uN//dfVez3l7+LnnwQH/V9/6P9AlogzZula
Rh1sJ2kO8Iz+G7LkeASHsodntslESdN55P5NcDAAKVF+urzTS+nOKPv/MZac/0ktwfaKZqtJYBL/
6h8QnpcX5M8HjdSVheTkMmJFRvPJxA81PK2LOAN8EGnWvAp7U1wyz52eioXcEkXWOQzC8pocHdAx
HGLMdX75545yy8CnVWZ7CsaRcpfMXAw+9nAuivx4N8hpocpdTPwWS+Onj2PLpK6vrHgEjYLlYdAJ
EMhKUC6JY8qNqgz5SmtocZlVqtw3gzM+/fEM3P7rdP6CVnjHX4ilqOTFRQrl6tzj421w101u0k9O
G5CZmo/bEZ3KFhwUfkiEEgBD4/oAvJWvBWLogrSS0AhBXMuESqlhyvpQIkmKINa7GBoHYH2rSMOX
4M5Dtp30jP8WC0hBHFiuzP1qlDgEsRM2MPTQ3U6/6Cxk90bqZusZT0IQw5XzQ8euDnTwq29YCqdd
2BeYyGRE8DABzqxtKxquM3SqUXtEkyeva4JaHvE7Y6syMIwPdiPfXVBbKmLvfvoVQ03ekpbZP+ed
mHZNOorLUMO3jD0HJCKEHHEZk9/8xlRYvgJ24g8OY+JdNtVISifwpXuvd4oWAI5Uyz2XShR+pAFx
9EFFmcYO5CinqToNBnY8Ko9TOblrYlnjG6ISBG0ZD5EZVhJE9k5S35V5D2i5X5TaaQs4tbFRBs3G
mNCIKIa1ERIOmHV6ddcUbXhAkjPu7ErL9+RK8nOMtn9O1aJ/rtLZfuDu6BsUMfpG6Fbuk05R/ZjK
gffBofJIBjE94eAvXzt15s5UrLeBvXjsyS/DAtQK79LWAAIClZ1+DZhkntSaPwIHuXmBPOVehmNk
7jHuaI9dPlM6tYO4HMvSuywKKqw1YEEzXZkFEn5g1ySWZFSXm0aGuT+IHsBXBYBdknCw6rQIta5e
1j/MkL+NMgSCwG/pPQbKyCRVmF31Y2x4nV2lnXZ20uX70uXmTo4c1mOXEnbaGJAuNio5f3uJM43O
hZVhLlXGnaKF2X2EhG9rk6F3bSKA8nMv6j8ydVJXArcdvTNVZdHQyrdkrPpnxh3zlVeR+iGJZ9vJ
gm+XNnLG3qDI6zBbXnalsm6USO2RdHIu5Px4q9YjhKTHUwAWOhb9h5Yl0w6yonkTmdyJEPEYkGi5
JCMZhH7iOOe6wih+d3LP8kcE2Om6HZVE4K8Iw3tbDasfDJ/nKzHE05POh3Qn8CCt8bVmWyUT7U81
tbXHxES0HS+GDuIhc7+JuI9gJrnUyyOai7H/mGrOfsbsQMr3zJ0wbYTkMGWnXzXylNc8csJD3mSv
A3CwQwyG7iZyf6mdp/arRCngSzdhocNbtN5wHIOuRLn+HOk8m/gusmSnY41am2b+ZhLV8EH4obyW
qcVDSciQP8bcKFyV7TasTHkjC8O88drBuummUHsUSSNfO8su33Cu8LQ6eGRhN5VvBnLyixRT9sPo
Ti7sutTFtimG8j1ysQFSHk4Ksmw4c79Pzo15CZqyUe7HSQryAAFvX9GlbV4k2/D7icQdFxoX10cD
AH4Yc3Lp7UFNgrYkuMAfwzHZYZWsf9BUULlNRdY52Avc6puW4PbDNuwgHtcJRGxt3J36C83XhVDV
/8ZVJXVnvibYMqBY9cYsTGSWsyI2CO2G7mqqBhBtQ2R05j3GTCx65jg9aTiDfXjAYPnBhSEbrGZ7
y3NoqSsIyejpy7FlaerEdVd6Oll3qXcwley2VRsQ82p+r1jdNVFcxRYDiXU31/SSLGc0rmsregit
8LrA6LBW6fEFkT7H+0LPnhoGlxtSQrpNZ07fE7foNmbf/cxivdgrIvoxdWZM6BfzIKF18rIs+mFD
nCpxUmHU/tQwnW2ipLnAuRRuURtrWHYzb00iL3AExyIpEGPXtTnjG1Q82U9+jZfQTt2DkkGuT/JK
zCvphdUe3c3CvRtNH1OFRcJrRk+yyPNfkZwJYqWH6EBWMCcfMuf9RHDDRi8U7yLFwn9Fi37AtsIL
i+9Tu0gmdOodnMD9TFvd17Ve3atC6YPCwV0oW3hz5aBAil544b1YOAcqQkVdKdSLwUq8oIu0B6MA
1U5zpbnUhGcQtMW1/0FO12D7FttSlIsz95CNR9sH+Pmcra0NbwKIyGXX6EQL62qHhtPT6JJ64Eat
cOE5h80Poxy6XWRFfPP4gLtb7GT9KoYLu0mFXd0zntXwtWXNFtVWTGILybGwDMY31+oReBrZeCHG
xV+QZ9krVoXS8W2oczsv6ZPBZ6LtronQQF3SmwZwY4NZkKa7W7OzDGdPn1EnVJNFBEd0JnVyuXiv
rsy8kRfDHGJ+11V9j2aiWRtxzFvVEK2F5kjQcFlNrWYdCGwan+bBSP16MTAzhAqGfG30SnnQant+
lwRf020r5keZyhJPbuMF42x5+6ILp9skM8DCwQA8ZIU0fVvPsXzYGTQ3cgk2jWmYd05Di7kMF9VB
VGOHVKW7rZSeGQskkdVgGdPa9Iz0m2NHeGXVadia4YQ1y+uVbQXKAKFscZdrCt9yCDH7JDFGY4Vy
ch2RjvoMakPbEZWmbWyjjPduP4YbbwjNq5LOX0LkrnJftKN7rVXzdCAnAp8b1D9gBzCziw8zqq6x
HziXpO9AlDOHgQyaHN0YIp2YqDo4hHvJtKXyk9iuL3JSNV671JnMlWMNyHN1cLEX8RRlrp9qqfoh
sRPlaxNd0rhWU7Xfz1Xl+bJQ6l0HrPiVuLQkoRGUpJdmGzU/CiO11SutMXsmcBqpFtYrhiAVdFRG
crRaClQohC9lWye2+u9lqpV+mw9LXSCrO3w3+Rqxvig3mPSTC2VcdLvYE1Ng4noR79HP15de1ZQm
Clsah4R2WAkuRTdsoPyX1s2kh0kwx0J+16WrNH4tp2y5NyQrLyVSmhp8h9BVwCxpBCH1ocXiLNuf
BEUPklkJW+itmjV8cFD/EhSc5y7zQyW8l0wdeAcyygQnVGW4jqyOgihOiGaIpXVDsptyT36V5HQT
IyapMMnwGTIJ8guKvHhtkof3fZQd060YsQXOX77OyKKrw7+KryrRtUcco81PCcXHXetw96mTi6Wb
NJLwu6EMtR/GjHQJ/LdVhbu9N7N1Guv5nsa9uMyxfwem2gzrooT729ZplIKl1zHcxlbDx90rSuVe
RF73nOikLEcFlYawbHkdzb9/hVd9M5SFbRBW1bIok+X8qwUgtEo8h/LEqyrtlmVQ/DSkzS5Yieh2
NJSJB5scinBVkNmwXoznu5ikh2eCnrh3WqW4wleLetpFBaxXYIycf9cP62gxhZUUW6/oTElBnpby
F/fQq9OOOUwCToHGDsKrYpx+YTRIdsTNlxuRkjQGoRGsxWQR5bcqiWKFngVX+utNhHbcN172EGhS
URWjKYe0d9Tc6EqjLEjcbQMzodom6b2zbhyb7I2oBeMwmRRhscfZtJE63joRUue0sXD4tuVbFAoe
BmFUh8bopwsxyOpb15nmDTiW8Wmgyj3THfnUp1t+7OJ/Ys6OIuoTwoyOSeb0cHIDJTGgxjbCfpgk
D7eqpfGN0nGnWf65qVrPUwalA6U/34ZDJsbyPZXUqg4UjKuvr+DvHujfm02DWaTJTIX5ivlpjhPh
19O9JGoCYrArw0cnsJjRuoqQA6Xf1XUXr1kO581EcydehR1VSyrZMDrgalcTKqv7FBLsARsD2L7Q
Kn/KJHfuXDvCZdhCQAqVuoSD3VpnFVGn9o//uvsOmoxPGsBa97ISfmgbRIpeHULa98tWyBF+lVY1
SJZla2fAESbOTL5BIMY1PAhetK61zm5mP7U70dIhAVt0r6BOluHx360vMjSQ9E6YpEYcoP5EtlgK
ehSsfDmNrE4JymwvNpxfvT71AeScaAsZ+R2TBumgRJ8lFuWSYg3RukOZf9XXOvmYEnd9MhvZhaoW
xpuO1nPESkYa4AVGdpdwPi1bq2Yyb5ORF7pgKQkiD+KSqsU4R8eCejUvvEsKyHlLBOl0gX5lWNcV
+u1yWWF0CFb3fVTbD4rlTL8KN1Ih6wmTfGWjYY0FjUfdO5T5viP9ZR+HJTU7m2X2JWQfKyvI7Dyt
NVAajK5LrT6KuboT/5u981qO3NjS9RNBAW8iTpwLoHwVvWk2bxBkqwkg4RIm4Z7+fKC25kjdM9Jo
x1zOzd7RajarYDJzrX/9Bt42ewpa242NSc9LUAKr2noGKG3lcmtOscTw1fAvQjXUoKt7LMYqw3Oy
aBi4Iu4rXltL5e6pLxZvuDTxmHCTsoyUtqnrp62T5KkeKWnFBSJuklHwLcDdS+vsDRdUmc9k2Blh
11j4BXjuUiTHnJIGO+D1P8QU9PFG7xjWRHEG4XOAF+ebZyacHRJii1Qne6Smb/VUVJs4TrniBPfb
7cQmjBHSRCnvTXjgaDNFPu20jqqRRqTz7e6Ljv9AhNDciTpHwyKjDCSc3ZbGzU9t+T4Lle/arM/2
aqC60vOR1bH0NBRp5arnPitevZb+cZkM+dUfCyvbtHM20FRy74JVz3xalhWDdlLtHnG3dTQ4OO5y
smD2MXzOKvKdvjj2jl+/TbNWv9nkJFHvF2SisIXkO6v321s6Uf8yNzoODiNNv1tU3ZeqpJeZkLQf
9YmdsV97uyoNSDws+2Ekh6qYhhAJoNoZS1IesWOha6k8K6R28u5Kq1XPuqHMrVmZ9ZvTtdkeAd58
lgbd86atFk6Avja6L6YAUGqaQl73XoYeO7bZ2fq4YiDj93RGsW2jqq2dhTXS6Qpju8ngL3t9ab7V
1cRdKZc1wY960yF06sAcvTk1sgGVMxmohVOwHqFpydbtzASrFKXZvECF9i/GCMyCY1hwSQzZnrLZ
qy4usQZ7Zo7zvtKJMK79anhmFEp7P87Z3l8RICaV8rrMwYe8jDaZoeTy4bNKl23mL/IrEUW3w+TJ
9171tNu6QzhNZeNpMaZMqG1+aaWthfP6rSc7AMQi0YoXo2bud5mtsTga61Kd1rNGz/NxIwFLXp1m
wnewLQWafmZ2W6KDQEbW5jWbdBr4dLKbO71qeTK1oBT5PItllVRYVSYmmb+wytK16AXXsdCpA6xy
dYU3n5cEl6dpAF37fA2xC6WQSIiWOkxKw48lAfGwurm5+0R8yMQqVi0aKURYyRC3SxeMe0xGfgIF
VcGc86JiF4LGCg9oBMK899CyydSwWfCfQN6SYaWVSwChMU0/Wn+ZrxaWWxVNc0IxMq4efn4CeqXL
Kb9vJBSokAKYlFJUPTBZ8UxqFDYzGNzwiJNRL44T1mIETTEWIE2KJQipAggudvGaTnLdiaTS6m0g
eAVxszLGbYVpXIQlKT50OT5aFDx6C/DFUJWZD4ggLj7Ny2KRThU6/dh8wzPV3OI+Mz9V+F+EsdkW
R20FV1C0sa3R0cenT6QGRTPhaxw3bVQtGb+pNAF7moUtzjL4+E/85vPAnnKw26pO7aOma991DN8p
lz2Nx1eUFEtNB8Hqt1czA7qUNtBQVRvxvW4U1UXWZr5BouJf/L5rXmoDDM3oEjA16LvVZURScjPY
dFpkyfds7prZ/YpmrX6dEg68Vm+Cy+ixz9Zjyi1Mnab9pmMmiLY/VwZ6uRIox6U87wVren2fm3bd
hhEudeeiK0Akg8yj5s1b/jkH+nzOoNM8pivqTY20ngI0aK+GzythL6r7VTVx/ZYacXLjKQls1K7v
Dw4mWJKAQxYulxOv6NdneesHIKRYvuT35TiAItkcky50sMfPs8Eg3vak/IS8cbZ8cCdA1EFz7Bsv
0RyOijHwL01ASdTMufk4tvOA2zxmZ25NJWzTDkepK4xH6WJSlCkeZABAfJwLvbpgNlldHJMitlyf
QUqJ8LWD9Ch37VJTnI/kF+AxOzzPI2WyzMHn9LowHzVSyvcx+9gLFlXyKxKa+AR+4UafkODQA1r6
+DydEtJTNmKiBOnYTYg81+DiJf7EG1JPFEo9zU7JwsZcwgIFrQsWxawP9WthagDUI5ixlcW0Cj2F
s4X768YEXN5y2PPyfG6zk8fdADmazy0RKF/o6mfykc1y7Se6CRSqtabbFtDmSXpU7RqZVXM0dAM3
U2d7SwfWUR5YnFruIOnxLN41TY/vpxG8jCivMjtWttOcRlkAIq5bJYItQh1yK7/BzhMHUDdbPegx
+bMa4iHxzWM5JksLOo0oY75CuoHSqPHUd6+Kp33PVw8rik0rygKaEBJb5DueUZQcTbcQXlOxyDKZ
pTc4/b0Og8NdWzzNOpp+ylIZcu5BX5ANUA1j80JVIuxQTTO2NliGBNQtysmuR5zpjHBsKCfqOqaa
nYd5Myge+Oyjn8lNIPXPP34uzLkUHDGaodpvDonJ95JD5Vgt/XSLPeW8K0mx39djzYLOqHATz2GT
YdaY3CCqgmKxONlyJd2Fjmz0Zpxi8w9lL7W7JfmM61uBYq/DQgWry/txrQLmqaElI2NI7QESuOLx
6BUCgwnf/rq0SYpzB4V1D6CyVQ7BzYTyKf/Ux/2/eI7/m7L1NylbKO5spoR/Narsurdvqeq+9333
53nl57/83XE++AV6hwvLwwHtMvQ/Os5/5s5aEP59xmo2qTD/MbC0zc+pJBYEeMuvJtP0CL9H0hq/
mOTU0kTQh7ELMQD9BwPLn8fwqx4UAYbBucC3+4HxEFgzzkFSkweCjT5SSv091jtxmPkwkf9wd/6z
Id4Pk0qfazHRMCD3YOD1E0G3IEzSXsvVg2/iMIfV1askXDYc41RF//yT+AyEJdD9MRJZr/kP1IKk
1+KllbnEsSNXUaz0m24oBdTU5fkffxDNJK4aK1dC57P+/EEDtIGgbhd5mFnPeZF/kFv1Ifj/f+dj
HB/qKU/8p2eEfB0ZvDNJ+uORkB6f4WLHaRLlU/Zv3DreVQgSCIQZof+oW0ikXtq4v0niAcr2MumK
8qM2qQEr8TcX5f78Ovgu8wPop+S+rdFGf3pIRPYyQwtGeUjHMWcuN9/PyfSMceCzHAZ/89d38Efo
h3fPh83iuijJAVN+lD5rhlOzNmt5AGoE5OMoOQi/iUOSSt50H7Qqw9k0NGZ8ff/6g/+T5YUsY/VC
+WRb/bi83LamGwa9PACD1A8K9yESPPECxcLD+pv19SMT4PMagWfYFaDLsar/fEMXJdSMPl8ipsW0
vGROuhWmHj/8Gxf0h09ZgZY/rK2VYTFoDPUORJjiUdtOz0NJWlnV/nu37g+f9MPONOZlWjMQ5wUp
1LxxJ/G21PQAf7+8fmZ9AbYhMGHKsfJKfnrpJbYGBAOo/JCWpX1SQ1d+1BbWX+HYj51ekhDLaKco
CgFDSRj9NZGuvCw5+gJpVCYxe+VbOdXVyTdBkGaTJ9tlkvF7QSDR2caC8FK1oqVi7oJtPzTU4z3o
1yFZBf8Wltj11iaD+AEbGPuNyD9g6YD/2ZP35t0xm/QtEPMJkUaWidcM26yoqnDLj8YlJz73bx6v
/vMbizDR91klXmBjMbGu2z88YLKMHb+sZQlVyqw3Uh+0PJwldc5CdtA2gIKwMYLW2GEL7Rz0dqpJ
RrYC6jq7OsERQZkz0othM469S8tQ8tsnpO6J2DquiSQ75eUfM/ZBx2QxhivpdTE8jaVzQzMA+6sl
P0KUUbkF8jChCuBP6E1NeTe3gfkl98z66MQifh1KirWxnJxD7GFvXs941o6CtZ17E07n3awY9gOG
gug11Nl9j75Y5UW1hcFXPWDtaZ/wHxy/NTEnntG7fHdMEu9mYdfn0e8Ggs48P60JCy70d4GxKqpJ
vo8Gt+ytJCttkw+93NVBIm8YatabHsMOOLpWvCaIqYK0r8bqg72L9equ0Xl9BPHqG62VWlTqXN1S
somXGINFEDVMyCRstGmS4YmJER6eq5Oxg/lb99GA2uVkl5TUqPLqs6H3kHhLSj8/KLXIKyDtJ+ng
nKfEEK+JXxfP7gi61nSW/Nq4pfkl5tpl6I3gRLK01cJ3GmLE/J4M+siyZva9ybXp7TX62uduxHma
BqS807Ssf425NThuNvLGVeJDN3imCue5L3gnf0zdGD8QS1Yfx/WYSLuuPs/FOm9pKb0T9rmgSDEX
d6d7zH3sI6dbH0GTyfZDwvqhJMpWt3BVnbIED6TQJj/2OrFkcCPcpPpwSTW4NnD/37uqQPdhaiNF
8ucWUHR4vWMu7l9Sl1uWZ9wEBEYY1dvpHJWNTB79BSNGMiqy/DXAFjYsm5GULycV0B0wgF3wBG7d
Yp8xMZVXBhhbsHHTeHhJY6kFW4a3nY9lTJ4toQt6ciFMZPniY7n2yKSr/DC9tD5xjfMWp8k4hDzV
HGxhBM81DmqPFrk0IsL9zcHKEqpQjjQ1HTDtnABYW7ThyF9MHkEfTzkp1qZM6hAvUw3hpRs8d03L
srP1RYsGm+N+we+Wzk+uzoh49KXPiJSTYa/8SrwFsLR3QcU6whQIflMWDMW+G+KJHiIYXpZ2yfe4
SPWouLTWzHZCWs6yXSAyNWHbJSPx3VNuvOMJ0P1qLqwtW2MIuilGp3savF5+TYTtnL254DwBFHQg
xGrWCWJexkB0zLTIyHkSTprkr01iVqcpxtWVOZ4Z5a34oBkL4DC51okvYuzwGp832tzRm6VQOa5x
vWZgnhSrBSpPSFmUARheAST6oBGkB8UPYmjxRU3llH6vZOAcqtwFW3RTd7nYhnqR3TzskXdhJhwo
XoRl9CtMB7OPDkpW2Gj4rnZGscfS+HuvWm+TdtND1ZhQLYZ3lc7ZqaxcILNYumfKAu8uVSxKBu/T
FjhluBr6NtgmOescXW4cmtLLv/iGXM647u3KBawiWSbZR+WYE2zNwDQLrb7gpWZXJMO5gGBTKRHc
WBTYjCxZ9bkqaDEHGYOZE3WxtOxu5dgPe2OtQaTNdZuleMs6zb/xEeW+FROG2dbQG/DvR5AVO7ZO
k+KNwngpflUBNBK9mOvNgCpw63SEsockzgUI2RWWdlpbtCHOqFqUkq9xZ7htA7hevDkOG2Xbsn9g
De7dLRnO6WbbzpvYawAGHUv5dzgftyChpLqQmsNrqIK22Rd6SVDcLNjETFVv3JGPbgEpD5+nEgZ0
47cU2ZWsigr/1Q7HWHxitm1W3FgS19p0tHweQilvumbtMWqzPheG5GWiC1dZWBo2WjDuThYH4CoE
ZW8/d10Ie1/73De+6yO71bC+I46+GNd53GfXwpmS3TCjW8LqWjShpvUOcRzOrmMAFuHVaUYOOff7
pq/XCEO3foJaFdwsXlxtJt1rI5sgB9w5enbuQm9bfC7c6nGQSRz5blWd4kWVd51i79ESdo8xYNHn
Q8k9D2q1swQStaQi5s6KTf09MFR/BnaiNq/VjZ93xYHwvGEvUoQaZZBoV32b3ViZNbxoQnQ380SY
JDGSX/CUHqHyQMnzZ6oCezGcwxJkC9B6U96QLxTfFvlXr8GjmGH0R52sHn599sR6fm4HPTmYOLeQ
LFE2Ua9bCB9n+CAci8mezf1dc2oVmh6H3io1OGpZWjzjDlyd2oodRy99yFu6IVddPQDUb5ssNvEI
IHgGO/rQMcxdwlY4t6sIf79JHVB82O0e4D80gaXHsO8CUYH7F2xmgoa34RURQRnBVMyP1djoAQbQ
3qokJSNoMw/NQjawtLKSoXDT61BVxmY15TefutIsT2Njlafa63UJ1g51wyo6tVEGipMCSHDCReE8
j+ZULhw+Rcv+V3pjfN+A7CO0zgV+23Y2lOlpFIGF5zcpEYN/gmJUV2HsKsuzIvoS6P3hgnXbRzeL
lJQFso6/SwfSEbmB3nECz4d4OQftilo5OuDrxL4++yt5nOyGvr+tXA+rZmHjjM5Uh1zEXqYtIaeW
MgYm4Eb36ud6DrtqKh5GYU1wKw2XupJGA+KH9ObhVBUi32RSf7d9dZCCElObLZBtB8K96bK+2DiG
O8cR2pVhVRrEPK/EntI25z3r1LTCWjA5V4XfH8wGG5Cpid/y1MlJKTJz8iiYrBFiYLwgXZiuFWc0
c5KEzKHKNpUWBYW1XLNck29J4cF+yY1OA46fAspsTTtmExHiOy8p2d9sl+3bTqhO6BxJnRzxMnU2
kgs+5EyHmFvNzrD/62r0Z97+Sjz2aWcCh1E4Bk9/Lka7hVQX1enFAZSO/cYchytsA3UPLSp1AhEu
2fWMwA7630JdkQdkHrHgnXNvlTB1jODvmtafJDu/EaFXF741qfxH0YKXkJxCQGFxaEvjWengqTl7
6uhlb1Wh7uOZY+6v78BPXTKtCdYMfJJBPY5e4ocbYA9OmQCrHoaGIqwiZIQDiuO4qtL6rNmYiP/1
5/0sZlw/0HNWJRQmFD9ZM1RE6ua2m2Ni45PtErJL1JusqwaSp2hzevwot3lH5+M6/nj7eeyMxCu4
+9QcjR3cRy0iGMt5wy1/2E+Ek/xNf2KsXewfKQg+349EZAOevetAKvvhhiQKdio7dn7oUcjjm9zV
YT8hihst+6XJsB9mtg5RDRbNzmlhs2JW909tfnCNRZYH4ZWWkUfzwzdAZD66qN6yQ0C/vXe0pD5L
e/y7V/8nxIJPAajAGQ5vSTTYP7RhKlND7FZ1dnBtCkbygTVsndw+amAyYOiek34wCwpmJmDDy1+/
A+bP95hjGaaHvzp0/OycORu5PbTFiG61G5OYER4cKS2Og9dSUQ529ejMN4HmBM+VPT/nwdx8aNIZ
t/08kHTV14TQrnsM0fNNoXwLeo2khLLz9kDNyTAYytivTWzE/VGLsfz4DXH5X7z67/Bqdkcgkr/A
q7Oq+t7V/dufsOrf/tW/sGofAY2/8qOwe1xBuT9oawLvE3VG3YJdDGCxy2f9Ho8a/ILyhPeFrEVs
cnhv/j9WbaHICfB0WlMtnYDf/E+wauxh+JQ/Ln98cNG6YOLlIWReLf9+ALksXvcSOwH9XOlanTaK
ybmrbZj8xzCdjUlucxJU63C2BvLPJiwyIEvDvcUAvGDGXy5ZFcJ2764YBtlBTZNO7TUthW0/G5yF
+WbsjHc4HslTOTGdzhLX+TJANLiCHtzfLsj44l1WC+xpairnq2TkL6PBnQK510SK9VsvqjNetgv9
EmFpbW+9ayNc0bMOBx42t2v2l0FAJn6y8lh5l45MGPgphTsqzvzSWqPj8H2szG7CFb/WQ/hou2WG
Arjk3byxWt0CmLDUV5qDEaKuQnVylVsZ81ZKQ0/ucp7tA+zy0o0skwYW0WScPRnpTJWawkiI2kwM
7hGVFFwAyFYPrq3MY+f16d6cBClllLfkiq2qmSbDXmwwzb0ws8eZUd6tK7xYHPgR6woGZ1wiEmAg
SRwyfh80uta2N7S3KSfYz9dFOcL98LRogci8xbU0oPpmOrdZUq9xtgt7+L2hF87VEDjT1uiVZxxV
EDT1uV+C+Hkpfe9Bek782Paz6R+BFy1tIzrpFIya7a6JCOkQLwOzsq2Gg2mUg+1xD9j7G1zrT25Q
F+deetxLVY5ZyEQ0Rvgxz+MZ/kXiR1oi062Xuct9UyV2pu9jorAOuQFrum8RF5v9iBB3JGPa8+ch
xfm9ETt/juODXZfmi1ws2CNLpy2PQeEVdtgnVAEHW9P94jlrscJ5Qh4A3LhVVFqTtsUIPui6vanE
rHdHRuIV5ruicDLjLekY6PHkSHlxMNbYlp0dmRAcrsl2GreTHoMK0eQfs2EhoyF2t3CDaTDyehRR
5sAGtuumZHwd9PTnMAHD1T2XPAPHhDRPvgHMWh/TP817zCdYw455TFR75awZNMu4hCTpXtvN0uAk
QlTKRKKll1e7ys27J01L7yaKobDlY3Z0u+QiDvNXQx+JQvOyeBcP84NOlATheThUwDoVl6bU9KN0
7HzXx415ChC1hjml8LbT6NFKe8pOtirq3ejX8IGLeTnqDUvTdAvziWCv14rw7agxEi8kh06jyRHD
rq68vj8h7BPHLhvf27otTi1hjOfG9dRmWUqMl2G1kQwWdbZUO3uR3B8Nqn+pVVHSaIFG5S1SgorS
7w5DWPA1CO5xLRkK6XAV7BZ6NHM4iHdqTi7kJ+CHgdBqD9vmoc804sDqzAgH04kjuxXGLd9enIUz
a20YT708EkWrvjP9njc+kSSUzOl4INAIOJLTu0oWhGtNQx/kPDRWcU+U4mUxYpAJpa/Zi4+ZSw6J
3hH1noz3XcA4fSnNDUzzbQJTmoiONPIH+6lrmr0/T1cCyQLsNzXtWlkQ6xYviJFj+9ml0V0DKbqN
URbfCxv6ilmNhOIRgPOQafhNNIYRBT3jfEiWbIKZf2VL4BNR4nkPW9EI8fCw7whgq7bl1FaRFwwj
75ZE/s7zcPdmV3aRlgbq4LfFt8VDRgu7PzgRpIQpc0sCLibE4joNesGoGmEvq8K4S9LmbiBwRPO5
qKWuriffFm/FupvlKvYIYReddpbStO8zs3FPtezTiAfW7iSuGbS96QsppTD2zekj7UvjkHgdHVfW
FCG0PNyNtDg4UY1Z245t/a4niieEAx0cc+Hdx257Nw69vmOb8M+10EYvIhyt/8K+ojbm4MVDKK1e
XAtTDVHT5/1e50Ht9LpR107ipPfWNAVX7aTfL63Wky5H4FBiEogaKBr4ckceBXF/Qnr4snb3HaE/
3KGV/qqLHfR0i69X22+pnUFlTDkdGpyjcwOjYdE/FkBaO7Nc4ocxH6+k1rTRRMrPk6eJJweCZlho
w1u3BC9ugkYCfRLvsZLoxApUGua4g4ZyrF2xD0wRcxcb+9o0kmY/+u23ipCUrdMu3QEjiUeJzSov
cE4/WKbFcHaaUb9ODeteBfJSdOmzmxOzZELe1Wt7DtlptyCwr3YwdpFlO1G+7qVS82/9ztp3mZju
Jx4dHfuAnxrbqP+ax4nxUhC1sGktj6Wm2WBm3nBFl7slQ+nEaK7fOUNjnlukOGEzSKIYUbilUT4X
/h5QYTmmdX/oJXk3WZzvYXBkURJg7Zehs+AwK6IlDuj9aD0RWZJp8I28rn4lWmn+9bzo9l1ariQj
r22uUDFo0TwOJDkKJ33H79WORlNdpqzhTBiLJ8MeDhU6lGBYOFhFAOrb9g/kzl7TRpTfhqnC83p+
EV5ebAeuB6S0ziPMI7LzMEOnpAPc2fCazSgh7fB6gvIFPzRu5EYtqXF2MifZzZo1h51KrK9xrSRx
wQaJVVrbk6ri5+xMQ2lVt4k20F7XLTTAnnNNooc8zDWpaIZhyF2lpLqY8PWizDSZXyodOr+lPaXa
uB7PkIBrNwg137keGVA/a0BvN3oih2ljz4VNEzwvQt1XQvOPQZcvp2mwnuxJl+8YdxHwFZeEr+5I
ibTWxEcDJzfbrmFUcs6a26EPvpXacGukHoCHPfb3nVPdjpWmRU1OLs2cqhtm0F+61mpBt936hHTs
i9/hjTJlJFJqRr81uLyNCc/3le3VPoxAH29iMdrtiIfLEc95cyvqId27UIRCn9yuqMxtLrYbvgYJ
BkGV7mtX5OHkz8wrxhCHE//Dxdxyoxxphk5qFW+1780PgH9umCv/q5U7MkL36T1DZco2WuzqEXi9
eIT0qIfTqK+OEjg2WBZTnMleFxEPTIRIdiBc+ZDYRMDXS9qu3JbiV9nm77OuefdBUA1frG4gt0ql
10w4HFAsjmxPSAPwI8PwL1pka4dSb4szyEUNCU3Z1AhVcmWYxaHP4zyCPA1hRwX1vQ/fFCq0n6o7
9HH+YfHc5ou2BAdiiabHgRHHjvRLgiEDtDgX1KG/Nrn/jd25YPTmBhtCdNVTJoyzW1nBXgbAt86o
ZVvQbA4IHGM2eIvAanNMvYq0WpjXFfSxCE/f5iKMjki1vpsvJSOGw1gbE8qX5luRYJtNAm6GLkQO
xgMbZDdtLWWRQer2Y1rs7SrpdnZp5xxenVZ9bbzAOsMUdXYFteDzCtDOIHaFv2JUs/VQppbxXhWO
+04uGfqvZY3xjFNgWqOgYFDcc5PpCPwoAFbGXCdPLRoEPAAqy7yJaVQs1m3VopiGY7wpqTyYD2RD
kkZlbMCdPbdq9HZ5OSQPxLH1rXFFoRWV0HPbYDmCGP1ax667b2BhbcpeMnGAgXeMKzLMlskJQg7J
PU/t5Aib4L8MnKOoawEDV70Ovd1H5iIVKXaxRVgYmHUbN5x/eY0GvIJCF8s+lL5RHKweN+60FQB6
xITHrXUtUmE9ZTbxJIV0/XOWlvVZ9DC7ci94mJd0VwwEYGEbYu91410VKQWTgF4oyvjJSNoyLBpz
E2u2xWBKYgjotACUIj617lxtvQabnor3rmTaEmKyYUS1VkloDMPGJx6a7QTCHYEzA+R24JAlT1/H
ANt+CvwdWeBaCN/8iZl1vYUdJGFIl+fRBYgXhl9uaFXAwnsNkUTiSc7Eoj7WtX0fYLi6Rxv0rajU
Uy1nhMcuQcolfYrZO7DaxgoZl+w30p4JzJJOe6W1RJu3i2Y+I9MkBqsoy6epJ/OLbCWOuplEHWEQ
imfVTPaJfGUQIWpCy0geZ4437RDSBlFWx9mveWtsCCQmkBRR/3Yq3HDWcRd0Jz9+8oziwgTBvm5t
hpqqqT4ofqEspt3WEEsdpVpu8kiHmwnhD64+qnxqbUEWFTPHHYPrYGtjhUbR7RMmr4niCjH0au+W
lzv8Jppr14/f9a7FpI6QiX065tNdM3uM3jrXiObCo+oxwCN1Ka6raVbXwK5RWRPbt3Qtk1Fbn68B
w08antFA7LWFUHIYQi/wxotveb/W9BuoB7+a/vKWSHfvGZ260ObO3Ix8NxbLMfbzYbto2r5IPzS/
wRzZ7fSL0Ql5aPL2lhQLBJop22Pa+BFUUX0nJe3tYLbWHi3+3qwdI7SEOCM54gAVOtNL/wneIM46
2fI2eepbrJL3us55f2rrTvVXXh0/1cNCNOxUJa+ahnBBwYiFmrlEieVdlsB/8SXznyCo9zmHY4gc
GVE6hFeyqXTjYtvyTqC5i7RO6FGviPokQzzRGdvUI+WZdotWbvDDvJwWjgQRc7mcBE2oazLdYbDX
HVve4Ne5Tb9bOVikFY9zmFpm1wI+M8WFoVx+LWqBv2OWGSUexibmaVNtFRR4NfM+fAequ7E3e4zf
p2Ydr+Z7kWlJG0kT0UZUM9v7Cm6ZoXkfGG46snkalV8cBzQmR6rqHMpCWu3toLJ3cl6SM5Nud9dW
6nFuUUPivnUT+ErcVplmfDhZp85LmrknJL7twSzm/KQQle6I8W4f7Qos32/NN3p4cZVXNg1+ot8A
cA8wbevkYk0MJRSmJlcAwmg/F0xIrRoCgyDUbzfgILDrA4+5HeKW2Kqq/VBZ9iaZUOqWK1cl6/o1
8AwxemURTGTjP+9KYW3NtIhvXOb4ePrM7yitA9jnHizdgjtGUUtOONZ1rZiPmHpiHTsO10ZZU1Z0
qcdZHLwCiWebxvesjSjTIQTqqyiD2mUz5vz6LmB4xtpJCLLjdS2RxpqoYfDRYeoxiV2KQvxI3Xj0
ykpERVEOu9UTaMtuTihj6VTbArqCAFGmmfLvldDsPa0wiIs1ia9DHhCxF9t6fsVRzSk00i1cz11w
xrLMDyWGqhuTlHgCcMtIg34R1obZMLHudDDTIjt0OYmUbUvSLBo5/dznTX/qauujWZDDB4xH197C
XLJrg919S4h8eStaHmOdI6gIcqwsimKMtFEzQrfO+k3e+Np5tMVtZhKvndflVeJ6z7UfdHvq6waT
P17/bpp2laHvSdMZoBs49DLYha4KUn6Vr8wwy/rvSy3v3Lq/miX5ve0cbxakXaAMa6SpVUUl7HH4
RymXBz8dVnqkpxO7sqPHhxQzwy3iAYeiZT6NrNRIrapSXfXskY7Ron8f3gdPvCMRPPp2c4tSZzpm
3WxuaCHPbNHP+G1VCLSnLa0Wb7Ixe1E/dIx1jEy/JrbD3PvTCIyycOjaPVHb0rhn8Hv0hdoug5tH
iEergEZnqb40tgZsMo6jvzML45G9896ck5krGvpt/hkI7I8g8bSDvabju4QgAURgY8TZeEoR65H5
WL1XfR3ciUTjQfrOvmEkDOnLWp58w74ltgArBWmYSE70Xd9homyTrIlXWI1W0EWvguWLJx7LOP3u
G811t5jn3HffLMPcyeKtN8q96v2PduW9637GCJewSJKug00jqsgQUmwYWHzIHpvdQstf00ZLtw0j
smidnucmWajF4oOVLCJINlUFFpAaC2ULU3hRi9s2ZYOOOtW6UyRhpd7A1zdPGjW9BAonfWEcaMqH
Zm75IU5yyagxDHTZbKtuqtpN2nsw0d2zxEgA3kjkiqmkEMsLtQPFSQj7UISELobXcELPjYKQsrR7
mxlvEGJm1h6zoolvfXa1Pqw7o3VKSuOGmeZERd4/agzvul3pdzDVWy0f28gyUqA2lx5hZvswFdwQ
OzAaxF/cIyeWYA6ofPSLwrnrvcsnL++hcgQdiMVvE53/abx+/71eHaK6/7P+4m8UF+xzaf9///zH
7rc/J9/r1VjqT3+AiZP185363s733zuCqn/nTK8/+d/9y/+myRV0bwyU/msk/vr7e/vW5X8G4n/7
R/8C4gPnF6adUMJtuKq6Y6+/718mVxjS/wLfePWZAldfEfX/wOGtX9CUwg13ETd7GBoxM/qdM67/
E9wdjOcH2B1TRJ0QCFis+qcn4w9k3cJSGjGXpGJb5RIM6dWSt7gMEg+L49NcXQYvs2dZglCy/lL1
/9g7t+W2lSsNv0peALtwPtzyTEqkaJqmZd+gtOVtnE8NoNHA088H7XhiS45dUzM3U5VcJDuJZYgg
0L16rf//fioU5DDZcHV84e7bqQvf54UfTouSX/8ojNR9MEXr3qs0oGrucg0MRpuzt5iW4KA/Jf2j
3RbFSfhek66kGfSboPOTk6l8Gka0Iim6JZihGvrnki6HderwviOi05uNLv3inGV6ee4gFV4CFD7s
jeAPbnR1h4Ot0ZtdKNxcjzokDWa4sWYuGr8KLjnxBxcy/24u9o89rk9FIeZFZxfL4OyvEhcVWeHG
Cvj1pxBzqTZYHfmgwUT5YGWMAQy1JruWZmaSNfm1p0ny5HkFUXdtRbyrPblY1Jq6PRMHGX9sILuM
S70iaMGKpLkJYs947zlNfHGUSzqrbktcrHqp7kU0mPd+034ockLzFkxNaMXY0jKXKD2ma9n12VI3
1J8ZEdac4mVGx0eTyX2TlGnG2cVpPyeExnP64jv8kGdpcfIHGW+0Lp4OomCstIhhLq5y6XvLtMS/
tEgRsp/NoE13Wh49sNGnG6YaeKRjh2UT7ehOH6rhXsVlf4/3jTGkUbiYIYthfA8irN9kKsjIXcvM
B58Tym40m/LoNfpwb7fluMNRaz2ltlUdOGt375m25opaQ8vWpVnT0BExLX9gHf1xMhp90xietirD
vHyHpMt6341294lBVP51NFv9aso+WbmZKh+K1tFOFlSUyNG7R+5VPS4bVQZn1F3FoyUSuTFIIV+V
namvhzKbtoPuaMwPhPrSDG37YHR1dZ8SALpENYKELOXBiRaBFgTPs3lYLBth0OvTJqvMl8B+M+iN
ZfyubKWOhD1ouvVIIA/ehooqB6AXJzP7SZrSvytn/xYztPpkCyNa9qXONoe5B2J1BM7MQE29lsQi
3Ndw3IHQ1/5OR2b8V1pG6Vkn65FnKpoeMieta/Q1ofZMmQ5IJoxaA7vlABRt4XtOf1cmrsckkeD3
JMOnCMchXaVa7jxSIesfBZC0ezfI9HVst/0x8WpHoblt5DucfNMn3LaAXLW8Vnf4m6Ir3ivnwW/s
hfDraCulV54Tve0upozNdeZYHcoTCTOWZ7L0Fg4NU2yDHUMGt+08aMa0igasJG645+wR7iG3i70z
pmAwaERTq4cK++rCFWFxYxmpz2OZY9SNGn0t+8JZJ1qtH8mgLIfZBU0YCOiatWCW9VBERfQgYtsE
LuJan/MkD1CocNj82IYxmhzl9+N7182saIm6hRyk1Ih3DuGJh36S5Qy7RS60lLCz5AYQlv6APJnO
uOag7jxpnFJunlE2yGbdKsTl3TTQ1cqEiPGpqL7kiBP8Re8W6mhNHqnlSeaQBp0SWHeLZIvIOyWD
IqSQIBXQSowUXVWK7nCj2I3pmPq1emfmuvFRtGHZLymXRN1schfejToaNEJUwhcXFb0yNwIhWhHA
MRldP2IWhBjmPVw6c3Q/RF5RdxcCp3vJcAFJcHmYapOJFMw6+vn1ypZmNrwXqYr8Z0z4YVwyO8z1
wflQyHQAM+rXHLg3ZG916RcIZrWRoSo2hGDjYnP7v97hj8mzqNrqa/fjnv6yT/9rw///VAfMGNVf
1wHDP3ZPRd1CMvvrh6n83z/5z2LA0/9wyRJ5mcebbPffaJfmH44zUy11gK0euhi2+28TecqHOYgM
Df9cRrwYy75VAuYf7mztQdzj8SzNJMxvldA/PVwUUZRY1FA/8XS98ZxQaVjQQOZoKBRDr8Hu1P0q
4mg47bKSU441EWRhutHtu5vyk4u8cSTMFyEkGUMBn/NNBAJqXa0OAnz1fWY2BJC30yr2pLesSeJc
//pSrzmXjGSh/sKjJXLU09GcUQd9b35A2t+kkTUR25J0iyRPsjvT5FSJdYiGXJR0O2KUNcA1jo3v
fKx+c/k3t5OzDjY84LtzVg0iix8vz/QFYIBrNjvsnlez8D76Sbv69Sec/4of9FPzJRxy0AIqOcxQ
rwQUQmhjr4dGs3OM4aoc69YGEJt6orHIR2/++vXFyNd7eznbRPphuzYnBSRTP34itJ026oi23dkD
8JwoKwwEnYFWHDKHxThnpmm/CD+hXM0iUItuDqqhAHFo8SIUpXJKFp4ZscnFyNb3NHsRlcpKBpy1
X8SmrLcIT83GQIQKTxg5ZsCkLC2sP8102LIed19L28cMIDrdvNE6qJfaGPTFigGMdUJCEoAdy6wV
aj51G1NQaokbDREBSB6p6zb5QFfXgUgMBqKCuCSsd2EEl8rpMKK7Dt0XadOs7aMuOvVg3RYs1+Fq
1qzCUnCajeynac+GcqSzITdWUXy1vfxSJfYzM7N3naiK5WD7xaHW1ecIwT+XSF3oLvydkLemVVZP
zTZrZitBaRACnw5/iTho9h4YIHJwtFWCA3FtmyBhqMjck2KMsQw0NzyYkXXzYE4e0jhBN9YyZk2k
/MtirIeLoU1Wo5GmpyloomvnIijofcrIQEYrD3Uxg5JQkmich+tUV/GxbGEsxLQYQh8JhRPpbrYe
mIaO89YUBXu2HKbRSeUF18bDvhdzPFmafuLd13qaItepjdAALCOE+8EuPe1jnEnxALqAv8dXyryS
/SbvcpH0O90CCZEgHyv4Vp34LiwacaxAvIEMgTdZDAz/2O7Sc1PhUk+H0ljLsTc3Msn1m10B6UJd
rOhMJGb/qU90tARLfTTuNVJ6r0ncoKlOUMGGbmGv4gaS+GJIjGA/obG+B+Ii3tVTKc6FaO9DlC6f
CPjsrjaDih09AeNoKMslIJtngZN1sum7Um3LwvoUAz2goZXQUE49SyGdS4J3OmLfLYJEcZwirTrP
6n+z7cdjpKi5lgHcuo0YAGZVrkOdmbg11b1ykq0I7P4OgBnmyyl2z4nXbsLQqij3Os9YBEb0GTxM
zODX+Ui+FPagsKE7MryDjUawW8u5QaYooJmC3HUtx7Qklu1C9tHwTgsHY2taCZkAOqrSkS7z3qnb
5m6Efg0TKXKqh2Jk3+CJNqnoNZqU76ywGZ9ardKXOS/NvYxS7a6LXBPzWkCTJqdsojcIAi4LG2/V
6A1XizKLpkmgaRYjJ4VSpI7Hg9L88JOfdcTB+PiuojAc7hSa56VX9cPSDbQY94oOeSwrtAW2Ww5N
Yc/JwAHzYbn5cJjM2LhXRGFtwhTlOgFbKecGOCeuFz9ZofUxMCY0E12nX8ht03emtODkhPdkckfv
s0q3F5zoeLdJrO7sql/KMBNgPZjqhzAl6HIaMxcsPWptQ/O6CfNV2UxfkshHVRPr2bjww0juQy3q
4b7r7+j1bzpVRTsCo9NFFdTDdkL4vyQZovkgDM0rFoAitFWNp2fTm5X11EqYDFVcu+tWbTAqWVfH
qYNlaWSi3JeebM+9VltPrNv+PikGi9lQzFFjrrfjmCYfnbJ6OoV51pn0w+vxQ2X4+T0L0rQ3VDCA
VnQ+iWpATxP42mLww2qZ1yFtPz2+j3xI9GwAaHh02S2iGauSF0Z5agt/n0vzA45LJjmhQTfXFwfc
KBraGi1chZnmH6MwI3cnwGTVtGuvN+2nXgdUlPaWfKg5rgfYk3j3WBLch2TkmBG4MGBwoImd5VMe
EwM1PFaclBcz15WVJEjHcZm7vEDMC1T6NeCY8tHAKXDF0me/s6bUXVl5YCyNvEjbBeG31tbL427t
ljxfhnLVl6IYtYesKeH8QGLNhJfeHAwouzFImCc1Ip/1gcA9Uxzc69xv8m0/efY9tKShYT41SY6M
vrZjLOPSz/SePcOityCx1aya0Elpdvoe+WbK2JZMyNbChATqyTHZEU9Ea9gNYtKpKzTnxC3unM5x
HtyEDMtYiyLQmWs06OM2H2Nuv4zVB4OVa2UCDeLkPeZXCywkPhajzhdal5nv7cZduwjpP3ZjZn9W
EouUC93yY1taK5xoiNjSWohTb9Qd807yszpEeDs7o4mNflBbsXl+LbPWhPYn4HFFYbvHjDHsZWqx
ZvztmaAROjsozNlN8bLV/6fI/53s1iPs5ruq6A3R/hJXX/76x759Q7X/+we/1fjGH4aJnhWTOtEc
fxfz3+p84w/aBPYsfUV3/n2/z/yDnzCYgf3rbPCtyuevo2VnYJug3PufVPiQgN+UcHMgBL0/m8qU
FOVXNXFDJ1gUDPl2GrhjIrziCsCY2SXrCAvqOjGdx6GQ8kgXjye0rx9J0NP2+uCdzKrPkXNM8Qw4
sYt3gSzKM/FhNzCPCFPqHEVlZZOwMuEq3AsDQ509at4mHbENQEs61blkHqyMc6oG8RRYxdEd8qOl
DduwA9jZCSdY9kPhLHLZA1UWydde75NTwX1cNl5dLvoSS7Gu0bhXtNEXiT7dVYF+do0WD6YYnliO
1MLJBDZf4vBEh3NwtuMU5LrN4TcnNvLtQJNkWWNIDbLyOBjyEip4QnaCytDMjv04ne0UfS+Dcui0
2kLFyRN26WpVNdOz02XUuMYzdqXHZmw3VY5hj3wAi4Ae0MzCdxfoUYJ11c7NUURMRmc9ZjJ/8rC3
kY81XHSRHec70BXYh3nXv6Z1qQHp7NKNNRv/LMyHbNXw0eQgr5E1XPxSuUsK/2gv8uB5CDP8zbFN
vC2wL7ag/USSCAOtlhuj6wzykoMZ9yaKNHV14/Ey1PZjbGWHSOVPokkxcjgnxsTCXWAIW9t8oNlg
iUblbOd8V6PVIUep0XPY2WGysacoNA4ImJlIMnTGmBMLwg0dzACBqROUl80Dek0i88X3t35hM9lx
8dQbzMD1ESt3N7OH5mvVuEzXWjOd8eCfO5MeUDzdvRglNanf1V6FQTaLv1o5f8wxkmMGpdjky9nR
zGV4ByMajdh4o1XLNte5OZUyEmJk1IQiJX66ijHZ3wsnPRBwdxM2Pt7YUddCd1ZqLAdy1wRVQYWz
R2J/RHlIx226k2aUIFQQaPka7xHG2p9+Yz0EVJBQvHGuM2uenF7sGiWvU+PsCHnseFCtXVTwHc3q
4GXWsfn2/XQH+zxeD/TI6DZi8g48ngQ1ddgmzMJa1K1+KyPjObAGVLdoMZEY5wfDk9dG9Fdb5V8L
PaWBzAxx1RfqaoVGTP2JWxUPNrZhV4uXhoGS++W+G6V7CgL7sWrKFFajc0Kh6226+ef4nASveDyK
lvuYeGLcMcqdEOioU21q9Wd6wcGS48YIMAwrmjWb0nKFPXJs0AWOQSd3zexkaypH7lvawHslNbbl
eMyZYtfFQ6nV40ZHdHgoYtQzppZbzx3euFEK997wM6yWTO2ThgQcmArpKijghYOwG55Cr6JcoUGW
u9uU3NFbVoa3Qmkuol8bmSyTbGb3cXiyywwQJEyvTOWk57jjcoKIWHejYIqnYmMlYIMwByDu9uBX
HSwYrznlWnwuK7taD5p9qzSOCczmHFqPzpMqRwSUpYn0B13/OncbuqvMaespcDdFggvWHKvwbHQO
dRSh3wwCzeeKLgFym6JexFJHL2gaG8vDcMhvES4IUAoXuF70lTJt/4H2Q79VoHwXY+Y9epp76s1m
2IdSfNUGcYcD6zeupbfn/vnM7wNaIRfaeeMnSlKE/umAcAl8B3ObnkC60FenxGmOBA67fw/1/m1f
6E3Lhhl+wIYG6E63Qa+86jIE9tCXLtxEcKv49qhuD2ZuxQuX4cRvrvTGJzV3smjYcDHyQRiL/dhg
GDxI8ykhPjuIek/BfGSal+PUGMYlksa22vNP+ua7DfwnDak3XaL5mj5oDECywfyfP14zssog9und
kobixNiu5RWdRr4kTGE3zN7f+fPm+XQnWhbAX1/asvi7f+zfcG1C5nU8YQ42xPl+fNehqrNomNLR
nyN4BYqMqvDPI0TDebm4YxKdgVxWzwNO1Q2B2fKQSmwjIigtZirjc0x/Liqnuz7iiD5hPg9miASD
jbXpDwjAWL5h9qCdR7rbVOmxdMWmcORFFdFNd+KCgbx9QiCjLed4ja3jVCACHMAXts/y8OtP+pNH
CDigTvIvZr+3eWxmnoC3Nu1yF5soDiv9DK/jXEzYLX9znZ/dUdugGeZBWOJRenVHYUL6iv+TZzXI
7T3ajfNoJPZaz1mEsUenq9bPcJ1CB8nleMaSXLyDYplAMIy+NpJ1eS5V0owCwjDVHYy7ENpgf9UC
92QJuY19lnunBnkYRQjoG2Wqx8gxx20RmeA8kzG563XRXspM3dTMSejNxD50ZCKsB7er7uwy+Rom
CL/LDGqGUH61RfPzNaymmx/1m6mDtgBTYhePzi6OSxTTqMk53Ki7zMMob/bT2Rsba2Ga/N0cCj8L
J+MUY/zWmvmTFQav4Ny8JJbRdPxXbyL8vQohiEVi30COBeWEYmVDpOsuGJTufv2lUWG/eQscZFB8
W3RsndfgLWGOCaYbAkWdTF5otRyK6ncL5sub9OpNIx4V5+3874H5GlBFpyhDga6XuyqQ9aZNUDTZ
4fQ8r/SAlsdtRzhNZtq7QDNPQxjgJirzg6bCj22a/onykqZkQcy4n6fWjnkLm2zA6lSPxdEwoq84
7a21FybZLrfciZEeHnvyb9r7PHHX0q8/+KBVFi6u8r09JhyUHeoW3Jp08oKm3pgC9I8VNOa2B0Gx
0M3kq1PyCDZJdpQqo70ajfALUgpUY6D6pe2KZThZSr27VKUZr21r+k1Gpv2TN5bvAnYYYw9StF8n
Is+jW0WKUrkzcg4KMi6SZcJsesY985lj7kBCubXKR/9UOG69DFuBGMgoHrqUZznMyrXmlv1mCMHD
da5RrfpYfxxglmCE8aZFJt0TnjkXrZODwcRMV45gJaqhLq68dLzp5vA8ofvCvvZeWVSHQcMHFgTv
AAS9jRRiaITiemvlw5ZOzSVy3H6RCp5PLEMEPLrkWgaana4g9AdbE7BCUAv5G4T6T14S9oz5X8ac
a/5ieP9u+R6iBm3bQIbw4JcrShwFtYJfx9b7RVhHv/lGmBq8fU/mEQ/LGqoA/8072djWaM2g650w
25KGRYsGMUwPITtVYPD9TBWP5DRyQGJK3S3SlAowyo9uRgGIdtFdVCX98qSQzTpwmV0mpAMuytFH
EkRDVfoPeYAfKA6o9lVZWSurJjAinWCJj3eFN2/GPGaRlT2Fw1ylQlBKJ/3Y9PQLVQUlJsG8RCIB
VjHn9HK8nGxlrRKHPxiI7OBqHT9RD3JTh32HBKuLwTKo88shKIRTvRq6rDoAO7kmHQdJPwNQNEGB
IOtgwDkYESBiQwi25NXMjHOjJQfLolozcI0lZTau5n/QCKogc2l+IOsehYAN72F+jVrlnCpvuLrR
fIBw4PP4LmKwvKFa0sP0qNDjr7yaPy0057FJsR2UWN7u8TM+i65bYenkqJAnx4RZ7jJQlOJ2bj+m
sbxgVsefWTk7WRYHerWHFxyUiHiBuy4/cCjeFiE7S0IYAzkXE0yn7pgbzueYkfohM5wTcNaVZYpx
OR+M1ARDeKDHeIeO55R39qMp0HL/esl1f/J6U+swO9Id0qnx8/5YeeSjlTam7RDS6Y3PSB4urc6+
JzlmIdNPV3P99XLUrroAeFVApffyzpdxtxkHlIUohZ7LprBW9H/TdZAFK1/iFEIgiYOIMWe5DlQ/
7vIZQSGTrMCxaidrmnvRc6PlwbEWNJuniH2xmwALlazly8mzTqbGGpN2401alFu6sOqlqwNGVBFK
EsjTpz7iYMh+GFsVX0hEme2l/bWTrKDIfS7C50ga9PlR9v3Fdno4rrmr1gn02lUzTHdFPFwxu+Kb
Mgjgcarx2W0n2L8M3z1OB7sscU+STYRDZn+10PjM1Xznfdtf/9Nh+12HDSc669qv5HTDPz5VIvtx
gv7yQ//qrjFvMn1GkP/dRPvWXSMZ0tVNnNfE3mInmZV2/5qiw5rwHaR2NH5R1Znf6en+N772N2/W
/EJ52FeZCHJEe31aMiQ6eF2Pqr30SUZYZmXkPFhiqE8v+cPf3ZqfnF3ebEBcCxEHJRpNRVQFr95i
2eraxJij3HvWYJwmORonWvjBbeQO3BP9Fax/fb357/uhinLACMwcQR2OBYOZV1WhmM3Zta9zvQJY
GO0uQuwWGOSNU6eAALJiutbaUr5xxX9iXn998TfTZ2c+KLm01Pn20Am/+rCNpreqapmsTCzIX8jp
BTOYGxKevjFhYAyn4Aa16Xcf+Se3mIAZoirdGRTyJgi9a6HFD75H9kFhqHPGyOIL6zwouSAR6hzp
4//4gkg9dJ3L8fRy5H4tG0h1Ddl5KwIGD2F15/kERoxxh5Hct7TPFlvbp1/fVuPNfQVKPKsHEJhw
c9+UxmNr6FMUKrnrK3ZBpFBha2JlaHSsRoMN+XLsE+Pkg/zde2NmXBrplLeyrr0Bm3o2AQfzWu+C
sZ8Gi5BOjwG3jtt7JljqEVfub54Cx/vJ70v9w7uPFoGq6zW2pyyIZUuLrt85nhXZgNnxcd+1UY5e
NKpgdmKgMIaDUdGyihZt55CoU0bjhfQvfBx67LoHAGfWvhhr5ymyWpqh4Hd5ltrQrO6KyTdOCn9X
fJC6mRdrJNTGqcB2R5JU5kzGqjdbCiRNJOjAR3PyN6jujJMmPE2se0+HH6ON6mJ07B1hwvBpMQnS
5v/0pYWf3BWTkthFGzO9gxenzi6rhLsihj0LduR3aR9xdwewr4QpeORCwLIlLPERLg1UpNgw/uIp
VZhG6AWm6tgRE2m/o7813Jf05JKl66Q0RGn+m3TvWQjESHjgQslWnbWhU+cga4RPLmFDPGJq1p8m
oVt7V2YdAgxQdsRsWPKsA5aixiHRgH6cns4KOOE8+UJXF7z6CEwLGdafLLSBF63RjKvT0c5OpsR5
gvFjMvkcA/WJTiaCe9c2Kho3oaMuvS34pMh8UHZQeDIxL5PwhicqE6veH8Dj9dxHMma4b8I2rn3A
lzb5TXAbmsl5clEnXUgrCtaNNTjWBrBa51OIafAwXyCJfz+rMYIfdJjMBBFEZqr9kqdggRecbzAH
jbJut+0g82mpiTGL6dKGSbHPGq0pOiJesf+sO9uMP8Z0iW9+zXq66rIeAGox2jwnsnTtp+oF/x/V
vPzE/NwHsExvNUNNxttlMpfOGXWljSgA7f/I12/VlTr3/UjChnRNbilvd/0JNw2UrajKpllVIviS
Avzbe7iXSb0YcH1eEozRSCsjgHwv999WnbO0IMav48zzVhz+0Us3ZaCfXv5MF4b4TEY9Zd2Y4p3G
Z30Xe51cDVEQbPqm5QGO59fD7bKh3rVtGoZ3BgP6eolTpMcLo/wAU7NnQOXrmCH1aLkhf5w6VBW1
s/CLzFTva5f4bCxLlQrlJie/crYv8wMlLlN9PxidB58tgtMQH9oW1MJ2JEOZ5JdIGwlpq0sHVmnF
kHxRxn0X3ptTMH5CIzZ8kaPWkE2RtlNyHkbNHD623H4UBGUpt60Zl8Ni0rGlab7UlpWeQTh1pMN9
bq+1FcZz6wVrUUnsEkmLZL41ao9GCaOXn1oncnFQB8hhhwZEIXaomI4UPU7CGj2SC/H/ZDuZu2xR
pz4SbNuskDe4dHqVgScy7i4Dne4Iwqd0Pnd2Ftg8X+1ADEmQqDvpkQpp+1WEbEg3K1QX1XTyRR99
aVqWTbdIvENJmN+p1stg7hzbI3GQQ8EXrmbe1QT3aVsSUPkloEkxrFoNcuqKhzs42OjSy1Vgy5ZM
Nc8Lb1bZduXK0OwP2HyA2IrmqTQ8WAfoaexdM1gs2VDHeeiELnmkxgwwTGzwX0gv6NWFbY5n2Qzp
HexcjZzUYT5rjC3GOcfogtvsAYe8SFXuLBwp1WWiHX/DimicahvkLGB0qHcyG55Uhao2JWD1jrZe
dk01Pf0I0pYXKxgdax/qbbJNPMva+3WgE9hBLt2KbbRCfQUuN8FT1vIxoo1hFb5zcPJJDz5ObW18
LoSmTfspxvG2twoxWcPSqFFXWMKYj5CmZf2JEclx16KkLRvU4T3hudGZYKJ4zwjz6sVxc8s78TQW
al79E+OGmgHOZc99QvDAOu/URnIIqtr83GshSpU8HvRjHQzeezQymbdK5LB38EhwJhsaABux4d3Z
YSV84Kxm+aB6k5SeyTZvRezXq0q1aJ+hExKYjTDeQ3BtOxK5V1iekEbZf+aGxZ+v2bHEB4dOR/hn
4A+JWGAeCKvNBDglx2yZ9dAy20y7xxbQc+sKXDtT50SPo+dXu8Qu/QcGdzrQnI4cKpKMsiVhiu0n
etXUInVHso81M1wzQ/K1NkEg1hzvbRYLO48E5ot23HPm80+aGtkWCqR5Ky132y8AX4J7h5kehnt3
4qFpep6UNtKJR1Qk/0KhIdJkFcWVcbLMgLW0cU3W9DTg75FMjrduxwGuHfhqcAQGrINFn/I7Qdph
SFvb/A9xVvIIKgtemJvTPF1FZsZ6L6TYjbFkHQQ1Bk4H94x/j46KJjapBflMnmTRQkWqzrXF5V1n
QPTxArCtGO9urXCyn6YxZcF/WQI9NDVi7UHf5dGHJBmfyY72GRzXg30/9L2O4sSBxy06rf1SWoyn
FoYleCJMhnvEJbM/tonDOl04SQ7WknCWeHb8eVQMI+ea7d+/llHSqto2cUolEWoa25cnWO2bHNwo
2jV17sgRvBY+g0ZjysvxYA6mW7aLfixsJOGwP6ylLoLq0wAXiNATR/JbJ0XNZx3kxCVLzvvexW7q
vGW3cNE2IVeNoyYjUNPXpecRa2S7hz5rU2gdjTO+D7XK+eTGBgvrKLT0fqiFwp+b9ym8D3Kwr4M3
MYjFvene25Plt6yLnvE+rzT9UPex9rUTTbCN+wFALL8zVU6iecHNVAOPhZ8LdvIm6IyrJWbeeTRj
BTfCszPMwyqZ72gDUpm2Cm6RZV/7MKBQ3HUlgcF8o6R68jX1xUxrbvkaNaPh1NCZkw650sGSl6Dm
QUVwIy4ADxX3idLyvWslWv8eGldOLycZ4ij2L0iSAqaFs0vHAjMTNWOyGTM8wMaH1Kdaho86dM6C
WYu6kA2D50C3wTQA0EpWJOuQO+WO5pbMX2oQz4z1Q2aL+GQRdbZMtJj5NG6ElSKu9ZCnU41MMW4u
FfTBfSZj7VFpQXLQOuabso3Zeka/IAOZrN1R4R7P++FFleSuSp1oGt0L7sC2hkt6JO8inyXdQnqx
MfSI8SVtUnr/qtlX5AYtoi43LmTvhagQWSQWcJKhXWZUJJ1bZF+1xHY2vqzCXTBVRbLoGoZwvIED
fIDyayng9eXjQ6DsYc9zTWHQNzpR2LX+4BSjXEm8KS7haAR9Oc2a2jh8r8hn2KRsoqu0iWFSkXxp
6519VOC73/Ftsy+XKj+w8xXIDjNtQRhPt/QLd81Q5dhn5JxZ3KoHfayjDzXzW0RqpnWqiOWolgTj
UUAq8MJBjpJPnq3CuFD5EYiqDfpXbBsObTtpJ/O8N0j1clF6QNX8nZZOfzmNyxdCOGEExoQmerwq
ep1EXioCidKXHbgllFXOK0g8KxzZr1gNu7S66xtT27vW2BDlnOU8pEXMapO4gidyApGObAGLT3se
syGlcU7Z/ZuOmv36aMzwggMHqQPofvQ3UuxJmmnAjkc2BG4Rin6pyL4Tc+H76+Pam9OP75PkAVzG
4dhvc3D7sXEXhHHXp1VX7/LSZTHumSxem1ZoxAwrYzaBzkeXl+Xw19d9c/TnugxkQf5zMrU5Kf54
XY7kuZVWxJaoNHdBh8JXI20qV5uBPFCxropyvIC7Zy1ucKokf3Mg/+0I+u2QliwKk1MxLzi/xGuA
5kjbNB8Mt9oBmuEAMuG9v+JFA8Lhtaz2mMP4d70WHEvmypuhPIv7yw34T8futx07d57I/aJjx2Yb
/2P1lL2mUVovP/jNBOv+Qf8G+yuqOOCSpsFX/M+u3YsJdv5qmQ/PnazvvS8BLlidRojNO6XT/uGx
/KaKc/5ASYOEjR/zLVMnb+mV1+WX3hfvx0ds9mnYBDHTwDJpEzJCpj/4/SyetlPdgsU27yeK6Wja
Jm00doj/TfLaxvaocdZe1wVVwkL6Dmhyxs/TJw0xC9L4xNi1stbuQ3739dhoxSaiekAIPbXHKmLq
Ta7pwW8Gb2UT5X5X9aX2vilb3BNlhPo68Y1FbRfue0aFiq0s6ChaYJttjbohwX7e5t0WMDR/n7Ex
G8xhoJNCa5s2GNP4vaGHORGt6/joUjMfiLVAtdKE74apeVBMifAV6fB4amPXtDVhDZS5hE24B8NG
DtzTu6e4+NLjIVn1ad0uGXQSzm6V4zEUUbQeOmQuUn+ONaBOTd5q6zBNUUfp07TFJRhBxDO3pCmU
HwldS9dtnZE4ntvrXIkHkY32mtW8e6I5b21yr/DBJ9SoiAuqJ6Mw0JajPFp1pR+Qu9QnF2B7Fc15
MsDrzAyIHxnZtutaQnJPH8QY6JgfsomNDNd+b6INs/XaWsfYf1ZRojmLAafdQlZ5e8gS7xgbnLk4
ZFwCvYBpG3rboIDMbTPMCnMTxDl+i6XNngWZQd9qSYqINx5vTieJzOvmD1FnSL56opHJf4mWwtFc
qpX+z6LFaaIUVg9yMe9qKjYQnWpdTd5GS/J6A5ewXJFlC/6IDteicdxdANauQ5m/9DMT98YUarfR
SqoFR21n3VY1SZM9rAnCB0GAyWLcmxWgK4hU+JcNX648b2g2yJedDb7AcdUq3V6V1MwLx6fw6V0b
ACqskYDoEEB79l0Dp2MsQ+g8jtWs+lYMQMGiLUu0h4K4bkha19ZZ2lyr1r35arpPzcFbRNK1N1qZ
6GvagvHWq4unyUk/k7Rtb9MqFJzRhxJsVqodGjP467/YO7MlqZGs6z6R2uSadRtzZEbOAyQ3soQE
zZNrdD39tzyo+huSarD+r9vqoqCKJCIUkvvxc/Ze21k0xRzs54Z7QqurV97ELRHI+C6sM3TyMfoE
C4bpOo/JPwnEsna6wlwhtjrSBBOfFHR8xN7d5WzknxflzCi+gmabpZk6uBWztmWBDWIU3As4oNuN
HzfOIUGciDtbzWuOL+0mF/Kj0fW4gPw52lBrQ2+oVbtHTe9sa7SwOy8r5Q6W4RMT4viKXlm5s4PP
OtXgYo79du02nvFYOIL55+AlzsYv0vS+HOFIVp1nrsiMUfsmDeUjFu5gw1giv1+YT2y6brnqelns
giyfOFkn3m7JsSPB6fK31UyKR28Z5i11CCg+vLVb0QXJGjanBSXCxmXgZ95RWBJGWhyMB8uKSfEd
rcvOMJllWknzNKAE3w0ByCrLyfy1FxOm4E7M00yXAVjnZuYT9FsC5Q3h8eQS+ElCjM8IbBErEkOq
hxxs3S3DUPNC9N3krkJ26XRN1HGy9RoYmXMPXhZqTL61Od/veKvDycdNxR80mMulxR58yjWK0M8p
KnYs5Rqp02LLHWjFbPyF60niD8E+SYEmzza/zVESbOapdi+0r3+Vef0DlI7jUI3eRbD4NOOke+/R
2txOpk0CZwjhapkKb+PQ4sIlFH4h4+Q+VfQBxYDEGOSomaVir1Lja+ksaldI1Fi9f0on/jw5rHvK
erUika4C1WmQviy7ZqN0rQhdN1gJJ31tSdxYxcHy0OFfOfi6OVKgqOE8NfRrCi21tQiwILEYr5EZ
e/JKWf5uKK3XkDRpsnszG7xf5z5EVhKvkSRvNZoHkXe2n53269gVHCgWFcHgyXB5FEJcREGR77LC
Gre5aqha+7whbqIMDpzibwgU/eR53SmLHSCo7vwcTJ0PuxUkOJNZ7wgXsHoMw/FDEZGbTKv9q0ew
GgYXvF9TXDxaYrj0nV5eN4F1kdbYy9y6Lq4K5pb0526LhHZLZCfBOmrbb1ICYCN5kyyQZaj3joPD
PsK4vW2nvjgR7gx7ZJYBfr0oPBTY7zo7+RQqmikIqQ81wb+Xi4dDgQDzdtcHxbiZA16xWpbHljr+
FvwmDDo2IdoF8yqfMHnkIi52Ev3lyizdhwYrCm3HNr1UbXeMJVbskdwPDj7QcxiomJukbL2XIp8/
TtEwHHwFRWuwQELFRbIbrJ6heDUbO7iJ7tovx/CmL+hSa5106zj6jQPbbDlr9XR5Icnd12DC0Ful
O+K4aIfjhzuKxPgAHDNbtcb8ZqcAwexiGI7BuEjWmhTReBR5B9bf9AKIG1ZDg1VuCgyMchJnflBY
9h6hkLuL/ckGjNPY69lpxD72sw/TmLo4zoJH1XeXHR120JrxN9to/IuiKqKd4RcLshRP7NzaD7bC
Kc2LoOF4UIPRowFYRztJttwGvBYsgs90Zar+yUn7CDdbHBhtWB1mYIBOs5574BbTM+cgBMjrjM5s
VhCiWkxlAF5PhpBS/cTK9UNGg8ft7ENr1eko1n7jWdGTPUyVjYNMKYkUCa1jzeqNzGhpphS2hBW5
97ZT+p58qSFmLiSK2GPnh+us1oefVYX+wUjIcm3kIuV3Lc3/yus/lNeM+SzOcP+5vH7qX5Mfh+F/
/cBfZTUhnwBksGvjaiJKgaPZv8tqAVuGsjnkpEj1Cqjo38NwzCZC+OJsQPmrnrZ9XWqbNhU6B9ng
v3SanAV1P4yKOZsibUWsZHJcpAx7f06t6QgltQrUVVgtxpKvg6lRJOt6DFbI5bOP8E1oH41x3Fx2
rtO9CUX+wky+2K1qK8IFiPhC58HoJAOwuS1TMd8nSrm3VLGdSVBKMadw9FY2EDdywsvSw3p8b/hq
rmhBhSPz8qcEhxsJiizjSMTjaQT2YRaRcROWzkgejcxkF67x5NTBN7sBfjwcJibQ83iM/UGk0THy
0WYyIwra8aEZucgPRlX7kGrgjDqwnCf2Ia6lY5MNFLFv8LKkrzemxwTEirXiZVEoUkoH+tNUpNdR
WSb71rcWGwimFz1WpZU8Ln1tH/hQyPBxznyeENo9BpkjYccSQ3w31y6zddkeyRyO4a9Fwyt6APzP
HSwQWBWSmZ/J7hTWJPmw7c+LT3RXRmqzyxa95NNsbafJHNtLy1/KSuj9e74m42s0juzRk9qA1o7V
g6HEsJgbM86zeBc5jWv5eyudk2E/EhLYtzhM40jQqi5z8L/zvQfOV141nC4qvgUw5Mgjj/87cJ+5
VX9aEVzT4vD5n1eE56/056v+p0Xh+8/8WyHjMFzhqTOFBWmBo/HfZ22fDAfkKVpHQZtKuD8mP7gs
CnxR6MIQV3AYRtny91nb+hcZDcjjHdcNEHCzlPw3Z21O0j8sDSxILqpJn3fIi+CFe99KEtjo0zrA
2xMgQCwTyGYIuf6UoPpLw8oTSM61XARtJldC//8fxJnRMLaWjfn9MGQVTv6RkM1VMEc1THpGzKXn
28digbe5qRfmXz98H/+gy9Hf148fERefoBVoIp7lsvlc7J9fHEEBBF261YeYYIp850tCH8YZAUnp
mvl9Jqz6NWZtClddldqbblHp19noK7IBpGdvCikW+pyEkPcjVgSb+TTd/jq56YIMg1FWUAfhQ2m2
XRwvV0PnR/clhurN/8eHoFMTCq0S5EZ6dwVN6TT0xoEYg6+0aBPXyw6QoXNM/Uk9tQwb15HIfXtr
0GemiJ6blylECeDWseL9pSHqhsqabxmYBytzJLUN/OOyG4O8OM4oCmlqk4JXpgOSQrLX0VSUVbr/
/Wf4RYzF9xD4BGuzQaLaO4fj/HATdI7N5N2fwkNqM9eRJkn08yjV3q//FCb1i05Iv1KgPTIoc3Xi
0s/fuDsKovAwBR9Gugl4SXSeuxe0F7K32zvT5SD7+0+m76AfHqLzHRbSD3MsLdoJ37erLMFkvERJ
eRjjVN6xonSrZaDl/ftX+Yfr55gCxTGxcAHVxTvBVyhZLorJCJAcT6SUctUaO0wPefcnWc85aOnd
53EtWEs+Dx5VzPtFIYuR7TMnCw44G4rj4nd45EPuGaWFE6q0wV+JxMM5Xvf5PdlEwakpvBx+v4ju
kwEbTOm67Z0EosFIfwQ6wZRXz70F/JcY1/wFBxm1T7k3n8bYr2jXLCZ4eXZx8CROzIvQM8EGHlhw
Ri2v+zB5S3r4/dX8LpD76VOC1qF7D+lHs29CV3f3f7gfI/ifGB/lfCBATqxK7ej2tbebqIB8V+ed
hauq/jYXEge49oJz82YHxCWcvs5O8QbPOP017OM9RvIWNcYHQbf92g2V88mf8JszQtlKMVkPAucd
09upAJnqRZwZzTzcJWTm0K7Bv57ElbWptKc9ZwyfjfEnlrP84GnfezxYqJm1F57dJaE6iaytHXvp
wUBgsa61e54KSOw7uw4emXFkx8xguleBU8PvGEdfmETSjKAzfwRwAFEAFn27Ghfc+qX27ROG5W6b
0XLQBzWIhAYPg38v4vqQyzp/7rH/F5oDUGkigBs26k0pBRlb8wLoJdp7N3KACGReYq0hp3obQzMG
wMebj83QlR/oIebf4AkSSJ+boVLIzxOiMKdaF45VMn/0gyrf+JpmgCiuOBKCOZ8WQOw3nqYeQCes
QFSU6XQDEaT9zLnHfTUBJRiamJCATjA0QwE6v0GGXhpvDV9eUIHyrj3RbmlbatNkdQ1tDILSXOGV
iDWpwaBVAVX6pK/npi6yZg0oycDWBuFBQB1xE29iipOYR9A65cnRRAjjDIeA9rZcC+QKjLw0PcJk
f1mD57VhQYfBEVGJ/Sojr7uFwtBVx55SFM90Zz/mzq7SfAqpSRVDa9uvtaZX5IllIO+fOdnWViWf
KlqvAJTnia8GLi06y/gwgcNIEvvOiqDRsLaNx76oFUTtuQ800+/Nlnzn0hPNnZLFVUoeL05kuBsE
ApPuqFkcCSq9tTSZMVuoAMzYgQ8ezvFDlcVXgNs/JZrqkWi+RyQgfWTS+0Cf5NUqq2ozIelYG5oL
0rtRgP5DipM/D9NFpfkhsKwhiZg2XaisNVa95oz4IcQRlD4oRjSd2GFadWloMkkOlXUNjzh6gUWt
eDMQTDglI+M5Y03kGXHCZuRv2IbogMVEhW6yKU03g+aiyI44E3cBZE5gnrmWs6teM2zMd0Pa+QEG
ChfAimllzc1yxq6ITkBgUcI5JoxRD0LzWfyax8Uz6P6SH9xa9Ai3qAISGlQgsjFCECJiZtUXOTrx
x4y215uH6O+jPcrpogyCkQE0eUAjrc+TBKi9JycjWjMyH4+D4PkyVA6Et1AqtmmV+Z04VmnoL+1G
tB65BybapNlY5idnNKudbVrJkbjjZusUNTQNhV0mtJmjCq+tTikSW3pIDJ9p7VenjECJZsOprL0I
GwbGXj2oveEFRM50Zg63ZVTfxl5O9bWpYsI8G4oCZMjmiokwoAALoX0as3OIJQpWljk0W3OcrC2f
WF74Xs/ZBB0eaG/CF5fe7D4s4eTcWDyo1wrWD6P+qMcOaTb1+JUAmWkTFuZCklMmvyQ+SbFQnP1n
gEgVIT/MQQ2T+qKoEVXk+CWJp6bkq+tJ06PDjHcHS79dDYIU2xnk0X0RO+1H1An5JjeXCckDdaHh
Ej1U5EjxJgc+UROHw3Pdd8WxTdFSLUZi0iJjAJ5JPiTIl+XKgzV9sWA/PyhlN9d2spC51Gld1QS0
bc00jDl7TUhIKEc+OVOaGz2M2LiDbW3bHvIpoof4ZiEqF8i9s/AzVlh0H2LP080nNFRTPoTmfhyR
KUSGp3vKtr+QzZdn7tYOE/dGsDAQzYXmqkFWcQCNXqxDn5QFahV33URkilBHyosRXTXTkER9owYe
n9NRsq7XVnuRqWJEqeg61l6YZbuPKoPYTVkb94oXSM5KodVCoDBvWyXup4lmEypArY0zfThHEVad
e6mVc1Jr6Exix/EUZXt/bOt9RyYShhGaBZfubO77lkVByMG+Hs8CPS3VQ1tI3nqRJbtai/lqmOwi
Mqz11PcpSAeUFX5q3sqoCkdyAAjMlmdxIJffz7/AlW+TEwdiBISZwsONam5Q4EuRl0hsNdEpjEqU
Mc6sUPFVgeUk1/N0jps9b+//a2H98cDKXOmHSugXagoZaaTdp68/n1jPP/T3idX9F64Nl4kx9XNg
0X36fyfWwP4XCGTHd0LsSlTWNpX1X54Om4RDXB5UjeggPKpHZrp/d7MYN9uYI3Q9GViW5Xn/zYnV
F7/4inl5myMrCZ6uCx7x3YEuGD3wVCoWnFnhmtJUrgN2NiJJl0q1TCLs7VxFn1QVoHAdgjh5Yq0j
1JkBB2Eh8XBt1wxPWQFs4nlIy9xK/Mu3iaL7Bb24eKwrJnVMKoJjG/WPEbtwgOy+fYUJTIuHmAAZ
PyHyqJ4trStvyolKYLQM+eYSfnJZa62Lo2b3tTJbNJiz1bmvdkPVt9Knh+feq42vYL/nJza8cv6q
w2n9DBm8M10ntb+VjL2CeM4uzSxvgr03RtUjrjYmrqvYIIhj6OmSsUrXxqPhuFgvl6Qat0hrY4j7
ZGJ0peY9+JY9Xws5F5r8EHwq8iJgkMUJlstSW9YBk3J8Il9nWDMX1b04jufbKJhI5xItMC/a3Z+d
cqku2TAIMQkWB0+ok3+UGW5HV0QOZR5LYhHZ07NlZeq+JAeDCpOp8R6iY3MbhYvp7xk/OUe6eMYL
yzZbOB7wp8Tskg2Z7kT7tQvDq+emS8d+7XtouraLXBCLzFmEgSAKtRmcarK3bsjhQJxtuJ54lG0A
IYu+HybeYmpenNgJIO8K8QgCS19lFjtkjnUoHsOcVs1KWRxtIUyymRbEBTQs2QWnEVkT/t7ZNno6
v+8YC9kAbcttwOnRWgVJiATQkC3iuomk3kshmTrQKuSXhcj4XkkDQo+H4ZI/p5KSn3FtiBOnpuLs
bYULSkq3L6PnzAlQ4LgD4rt+dDgQoR5E0xfPLqr2Okejg1MnfKagRH4m0ZaN3JqOYKzk8jGg3WNA
BOK27Oc+tI8I/d3XZi7abu/0Ado0GNDLZVgpXl+VaI4AOtLKzcjp6yjCuChWSyAL8QyIGS+MQPEG
JtHO8daPmSAwpMQ9wMgCEWAcgc5nS5F2tglmTOCbwK896zoaiynadT1ooWPfjGgL4zrr3zK0/Os0
X/g9izl/LYJ2pJhFlqHyIjIHH+XKM0z+hxNU/PXEhPHrgN7CslqsnCsop5n/srQ0f6DoO8eZansk
1YkO0DmV1zEaPkQ0WOYtuUTMtfQrev6Qz7vR8NiKC8G9+V3hlBGn+zzJHBuC7bgx2o7JGpc9harz
alKHB99dAJ6JKqm1qNNQAcwk0qeZ69zFGV3t3G6T+pjaKbZTHWRur1sLxswqtgs+lqLyOyVR4X0g
NlEZz+d3GdAljg+FYnK0hjnKm2V0zV1mELh9HUrGuAw2O0wjnTfxPROl1C4PPagQjpeF/kohb+hr
khFced0jf7gM8RFfKlnz+1BpA0MQxmhiySQgg7s2uCE4SKKymwpWKD9r5YH5lVC7FH3qt2VxuSMz
z9D3FLlY9QpeVFDu62Gkf+8LgldR2efzWmcOTJs+pDzpFg8U0oSqd8wUgi3uNASx9SDIukyqEryZ
Q4pdH3AiadxArVwLa8Cqs7B+DGUV22umV/61Z/rR5VmEzJfpJRtNyL2Ha9OjQ2X++9I7Qxft/AzT
wshdvM+moNwtALbW5hi71O599yUzQPXgKuWxQK04PwSeUa59S3JjW3KSfBguwMmjT8CnK3VK81K7
VbfuJ1kQIRVWJLxxyZg/zBz1DxOp31/aBmLkVlQ1WcmMJNDlWcSWHOM4c4722SCitKhe+j4ryNDW
Iy9YTjeTcJ2tM8YWp8keegAwGSipJS04YtVSGxdrkCRryY5xV4mmui/G2sOWn2NvWfkc557Cs/SE
cvqr45f2RYRA+pCht3grXP8Ml5j9HbYJIj2ll36123l6ZD6rjk1ZlVtFS3Fdp8YT0Cv5zNm+A5WY
E71bhAGFrACMSuxpgacLH0YRztXODEpyN2Jz+apx/DwBU9Fdwrv1QahmvnJI543sF5Vn3WVPzAtu
H7rOHFQhYDEscJEwTLqCnHsKvzRa/JMbt9dMQcuveJYTZ4vCj4p0Vq26qPo5uKYJdS9KA4kNrUpb
rvNg7MSpyFnN7zj9Jkf6u3RLvXm3jPZIMEreXIGtqVe5MUS31ShZTZS/ItunGe5FVX204wlGUB92
Cyz0IbVPDSJ16ylCaf5MNpp8KCbnNiHh8F5ZqAWmuBOcUoX/QHppssKr1Ac3LfSEA+wKTjXoUT/G
1jTjFAgel9jyPgyAvff17NZy705VrbGQRIoeRjnrB386kIXJXKixbrsOc5dXNgn6YTMxT0SwF2sV
gdC965K63s4WwbNFJgXmcVui9RpReGyLyawYnEfJ9Clq5rKAjTi42c4sh6E8qLaAlmgIh7RDGyFa
MJv9o0UYwEtqhWbHVogIYcicAbq90RxHD2fJerKzT4ifm8uJyfh1b5mfJhm0Vw3d6X4lprnx1n4V
9acOpuZmpCn5oCAsXKo5E3dE7fbfRmQEn1SICe917s1ivENLEsWcI4heiou8WkPO/GipJbpLEhFt
csAEK0rB+TT2Au8AIPmR2fPF0NnGjZQ9VE0LdttK+eVXMAvzqcU4skW5YN1laT++BKkXbeISpGrY
hC6+jImY2bxCS4A2hmAh34jyKzNqrWqTDKZx5+S1u/GdAcVzWfir0fHmi6Yrq090oJ019JunaGjQ
hJvyuWdL3CYZ9ylpVy8CVU6GNelkKNf5OE2xXfLMkf4iok5sI+JBsR9yhLNpPlwNvjwEAy2f3Leg
hJiC47VfNzMOhKR3+IQB57vEsYtN3FhDz+ZnXJPcYu3NNDmVWGQOViE+RJmDFKvw0IlbHNJpIXH2
BpG8EQwiWQsbjB0zx7rYDqNlwzkW4YfHFr4L8frPK8tq7LsgdrzbIJT9Qy2JRlvJCuE4Ppl+nS8z
ooR+vMKH7a6aIX7yzFZcVtJIN7hVmnVMU4OUjrJ8SMlzhBNI+bGzULrBuyIgeNuYs7Eaes9tV6pL
kluIZvYut031aEo5XqrONj8QSckC5cX1FSvQeEjnDvx1X4Z3dm+O+6YaEn5rOc0lKSTtPelfxbhW
VTdthxq/1Cohx/BicLLhLk09DnKRdwyAS5zqnA6u2RXgLNxyeE6GhIZJSTfEFQEFBQTdp7EJ25Xf
zYSKtZ194TXlfJjN2Fo5kJ52dBv5HnqZTd6qLOEQrQN/AI2EH9DlSSj7fN3MsJ6BArI74sbEEuOX
xR4TSfDcYNpajc0sH6Ks9lHjtVFGg0VMB0JvCdbSyQVBBA91luKedGdsHzJDT7aouLsEYOfQoEnU
cDlLh9Bky5rtHT8zX/klqre1z3rzlrWD941W5wRez3OXQxL2xZfG99tDKMNoW+jSqik7OKGjoneE
Zg0qrMZMp0aLbq4a03UwBMPV1BCwFKmiX0NQ1tnFPilKWTleLxgY7Sf2t/yqrwB5jesynEnK6lOb
KF23vgdAF3v3BQmMy9o1QrmC6kFZUE3O5xxyV7wLvYqEiNGkFsw9kd/EbLLxWMwniKXdVqEonddZ
F0R3HWXAFWKZhpVX2fFHxDtVDauK5i3Rvi/xIOr7JYIKQys82bVkqJzcznWv2ypBRRO2rbEZane4
IFCwv5xFq/ZBlc63wu27x2QqL9qpvWyCZd60oUWORFd3X0AD0CvpW3khRjfayzh4plCbdrRkNqMv
nTtaVgXk3THP0WfBwiouyPaA9peGy6LIoiNebM2sgNjI0vKW+8E2m89zXuIlZskjFRafDq2SauCC
YEA65YM0yi9qnLtbI1TLDRlaEppmk7rD56BvaEirKif1OR2cSHtPWNyO0Qw6KrH9+1oUHxq7mJNL
MlX96GRX5ms/hc3VTHYFWRvcC8d8SiONpFOwtfMs8e+J2XHND2nJr5B0Sih6t3XTtTtMSyt8AGgZ
pw8Y6Gp0rTKI/VvIVO0tu9+xL9lBpz/MNN7PoZhBAQXg0A4WHozZe1c+QY4WjWezPrg0ADl04O3D
5SgKKvcfWgb/MFPVA7QfRyfnF8J3wI7goPd+P40MJMV8i6vnUCS04zmnlrBDqpZa7ewD61It+Y/r
mXp0YcH9w0T311dnthfgkMdzQX7Be1c+nm7hw5SvydZrrEdvgk+TtqmilMBVXs8Gr+r1PvWgMZVU
8L//6OI9+SdkkuxYJhYI7JvhL599ylzcTZGsD51o+NsJCh6cKx8X+WOVdZygmIPz4UdHQeL8boUg
1pAzQBX7BSPoWTz+/g29H3ZqMAFjdYHpzREO0v2fx1hoUAdlxRxmfCmd46SNfW6aWI+L8ru3UIo/
jnHfzyExANgicC0EA6ZDfajn7T/MzYiTUkhzuvpQlTI89QnnNTTQ3AZGj7YQNu2XpIBidR2PwQB9
liF6pNZYTJPyKnMzXCoGq/mWBrcjb0qpHf2EnTYXEpvC86jpCmRpcyc5SxVRq5faFxmbdkgXx+mX
BwuzLOzJOZeHdBg4W5BC/Qogc+ofCOxxO7htQhCtXWnvzCcI5AQfw2PklB5HuGFTO+YAmrNNPJY4
hF6mQnVvOmvvG2736sEOY45x/dmhzQS7eTHxCc4AvrGV6Q3T5FRNh/duMbqh24UZp8X92eCj+IPy
xqkbrIkyEWBu0InXL+cGSOm14vr8pf+vvfnH9iZ2kB+ej1/amx9eyXyp4r6ufm5wnn/sb52e8P7F
8+LStIc3SdOSye/f9hfL+ZduLOquJ/f937wa7XwBbqEfNdbXs4bnbzWO+y/X4ZSD/cVCPyN4d/+F
GufnR4sJAGuaCAVCPWHSQ32/gC/10g7cWd5dORblsmZ/He4kgAZvNU9t9+mHC/PHRfz8YsDSNNkz
dADxvX+OY3d2Cp86+C4xOPpXTm0hmh3DZ9hhegXVd38Me+Y1HDP5h43q5xX8r5cGiI1Wkkg2LurP
S0hq5ILgTOHcLSHdsiqUtP5GNWGIp/zD2hrMLACdKWm5AXCmR/L7T/7zkqlf3rccWtRByC5CZ+bd
y1t2GlcMoey7otRYoMCgRlmbBOk2CLj1y8263fP717R+3jf+elFuFQetp8fW8W7ZrJqKIOAmtO5w
UrNX4P8/WqVHVxO1V/h8do07qc2LD2JgVcFa2L959Eb3hYHVft0yX9s3dO3mQ2fIONouC45rUDLs
c5E7muJybCIYGelS0+fAvs9aPBckk/9B66JVEf/e+r9/jHPjnfEAjq/3KpRgCnDGIGy+o2PJvTJA
9pwL3ZMLsMM8goyuL+ec8dzvrx7Dg19fFQQiAwQeDP798w1DI5GUPFeKu0x76iuDfljrV8k3M5vb
uzNziPgGce36qJq+O1F///q/Ppj4sgItX8JIwMjs3Zc3klGfI7UUd9/RJ/qBIeoG7Mj499L+H+2V
7wqM8xW2BRUWDQte8BdsaqT8vjLNQdw5yLbuGZPTgx5TQWs7su3ubc4dou9MTz+dJl1mDNo8LEbm
I8/NE+MPX/c/fXAY9ayWqGftX+5ayzHqsDUjBuzMCtu140dFfbL60hxXaZX/SeL0Tw+JFjzyXPKP
T43x8/csmsxMDXu07rCsB5tKJfSJz/yWM82nlLpxN9IjxXfHXR7ijr/GgzDHa5UJEvF0Jvml4UHL
iOnvxtscu+KpZ2C/PTOAkmRkalqpjKfMBec+XYSJORS7398rZwPsu0fEt/j+EGu5BHu+J3NlRRwN
gQrFXRRlzDEWCjMQH2Bk5r5sXqSEDFwETC7AioaIcGATxOlCvd6psD2AMaXFleYO2pxlWmAfCAge
b2fiz+/f5z+sgj7qLopoDgscU97pyQws5qMXOeLOhTBLm16bdUVDg1wQY/UIQuGvouU/3tl6B/3p
KcZxyl3Nnou21US7+u4Vyz62MrJeuruJzt4l4xH3NQqZlEWhTWt7MO35VtoeDe8ojSjyzDFLiGqe
VPiQEvHccNJT/ZuNH+I2M1kBTIOHILUZ/4BlAdEogSJ17BoeRCaNwRh9mukoBU8Gho0jqVNg2RQD
nN9fxu/Hqh+/bzZr6k9GksKxEDa+n0cuQR4SoEg3GN8P+ibyzOUm843spiVJoD9UZJ5P68wfs35j
uYA+1ulInPIuTBg/rADh2uZa0YFcWxkOJeQe/m4k1ag/ILEbBK3KWNnEBbk0l0x7oQViJpPx1Bhl
3G9Mv64JbY8RAqyZmtLGwbrLk5GBEdqyBZCSnGdMAhzSOe9wbyWXQVdmJ7Qg9fWY0QsmlF6CFwIE
b3wUys9vRK2KL2beiQ2ZqJKYAbUsDe9vTN4UiEYP22RSbdKe/fuCmWtpoybImtvWTOBUzUkICNup
O2ASfkJYLYAMo3keqgLwkB35/kMIOxaxRhYTAy4tmiHo1WMJwc0D3rRGhRJ8hkkJF6squz4/LGD7
SZEdAFYdLRATnNc5kp6seOCM1YzRBX7l8EFNI5NMn5a9vAOJLJA2uX3l4k618mQNfaBpbv24LOR6
Dp0k2gQZzoc4Gdh2c+4Rny5JTAo5+LgWdky8pTQIt77oGRMx13RfO+I603UVsNpQAupxr4ZCdani
xzhlgQkhNx6KaRcx1Jzpz/kn4DX5wM4sEhE0DKYHtBkXqFEzhS+4bk/I1wKBM7kuE9DF6RwcUa8l
16DH+i8I4jzmHShxaERmchPaZXxNRI7cScj8uDk4tpjm8hH/IhkTYzBvcBFbn1Vf15z5GQ36kG12
WBvqT2XYuR9rGy9u6zXJGzfK/DUeokyPjeNqYw58Pajo+ormTOPi9fXHNTfWWc0FBnYO0JgZhDPV
/ZvTkuVDhlbcPBouuUOXYxUwTbmoKlC1j/4Y1WbIDUB2hr8p/RLgItQmsNZ4nKB4RDrUWKCzAuaa
O6lBpEKqDOWVoGVF2Hw0EhrfvN08I7SbSUMZ7GAMUvwsUBtq+kOoRXS4hRkjjWW1N5zXNpiY7mC4
akjaxtX6BMOJb0xFzHVL9D9gpnyNwGEak+5TxV25SuAz5juHyFBcGsJvXkLZ8c16SKKKFe1VY22a
MsAbOHF7VTGT+y4fWbJTJ74bfIaX60WBHYuYmKzi1KRehcvFalSCTDtDD2kjdm8dHZ8jrU0WHod1
yHdKTDMSbhXNy4RRZFna/PWq1QNeThxQ6tCdPg8eHIxclfVlXuXWYwsWnj9UFxyx+5H1meWMZmbh
hGW8EaLnv8SLFoiNKYXP90kiChxmi4HLxZEWOzXUMJs/wXk0ux5IXQ3XZ6zPd1aaX8/3luuxqX8X
W+k1khouOEXo6y7Pw8WoDrq3NtSX8jyT7rqBX57fLaMNxpOIhtCUU3aSauam6rY91yJ54XEWZkjH
gDXmfD9wJAfkSmWo9Ch+FLAwz6KBIeW4YReZBQYWcToQO60v1tWjsrj2AskpLnee3wyl0di9pTU3
A5jf7g3dOOd0RtjIC/IRIF7BLooJqntrNPqnDeP2JctLqt857dT9uVBYyLMiKU0jM6yZ+p60XL5a
DeacrSB7YwzAaCxFEX2s4VtemwmPNCm15nUni7w+cRvx3dFyp3ivWzaeDhrcmaZnZiZFeF23IdKI
vHmJBp0Eo3I0IdsIAMArWFsm4EwJVX2ED8I7H/mZUevhFKMUQ9KdOBc4gy5V8oXx+vfDzxmgobJQ
43pcRZSgY+QtVLDGo+c0uYqZdOk6r1hr9Yx6wUm4RlFJgyMwqikDkSCiz4Rx8OLV+RES6IOZnuNh
ogxi5+kBgd0FzgSaL+z4jpoooLjjt2Es2IArx2VtIw4ZixheqL1QCApYBsAU8k1fV53tH/k49aXN
QB6X8ID1F1Mi75YpnjwwVgRGqm9PtyrEtUm6XYGqToOhspFy1WHyPVw1U2wkhzIhDAWONmHUK1TZ
DGzpcvJmIpcbGNCb7sqIIHwmPtR/zHKUy9u+NeFOnTFY5zZkUk5c07kBk/19EQDrP9+rtOKqFHkK
70rRACJ2kgfO0y9fTsgFzqqCohfNSyYQWTMxgxzFLnVoI5tvNbW6YFOwkXMdJoCSZ1AiwJ35dlax
9yoDggRyEg3KrZUuMBVjsGInKTveyflOdJjIdZdTyhLgCmr07XchCamccXcbzpE1HYNaf0FZS9TK
zqqj9lBKOmFpv8zhquc42m0Xr6cosoKBGsia4vIBtCCiIu3yt5jww4fMOIY4Z9arrfEztqXEuGKd
h1qo0lALKhoe9JbJ4e35E7ITUSN3HiuQrNFHng+8C/i2l4VG4+OIIP0xZek2VxNH2kfUyuKxJgXF
3va6SlsCLXo6V4znbVMtJndUU5A29X/sndlu21gShl/F6HsZ3EVedANjeV8Ux3bS031DMBZDUuIi
cRFJPX1/h5Tcoqw4SVOYMQajiwCx7KPDUp06tfz1l2o2KA5m793GCojqaaGATBY8Zo3UAAtWFoBe
OVydAo3n0Bs8xSywNWde5JzXWOCnKFBWD9KqhuphqK7U8yILQSTomYc5CqAUGikNqYyfpTpT71B5
xsnQ9vfgB4L0tlxSoKkDHTSPDv20/lClZZxSuBMkWYNU0p01YiUAeBNXpAKp0GpQTyaD5Ix5uGV4
HTEiPDqjP0BZPIJRLfHYbXDgI2YeyeNg2ti+SoEVJPHgzmNICM2ThORaTrwC0jq5WQkBtLZIBO5L
QfDZGNbUG3LjNLprexXXWpVDwVENg/oLnUb2x0Y/NaWwL6YkAi6W8UKb3Q0LExUxJeYfwY64vPa9
mibxViGiMjK/zmmjp3aUwuI2mMZMVWoIVQ1yKY1WGNVMZD2ZQEh9k8YeeRHDTqyLbMMsGwTJiCKS
zDwdvUEzrWBkHy4UkhBMFQDfE4gHanPpzBlgzpZW8l6NI5SeEnvKY1njEVA5+QnYfFKeyqHHyRra
C24YkGjqeTJHaaBKwtoztvsDLRmrj0TqKLU0kAFgAeJILxsLqM1ycuiJPUTYud0gXvIpUlKHpUgG
cQFBFOKpdTmaL3OMQuKlS/sceg1I9mK6tBj4UEARfqYuaj7Xm9fVQ8sXOidU+2wJwj1P93juol6a
aLei5YNTWjwrGBrwhVaPS9kMqsucibP+B5mKc3IVY0bHaUPiqJu5wD8FCdouyfYqfcr1AifEG8ys
z1I5F+yRlXjeoVXea4UyfCzMKvqgqDqMLTaMgJAeXurhQjoZCsKkcuZNv3oqzJNDMbBINQipGcGr
coArMHXQj3Ij1UHJ4HFSnhYeSm18nk1r5BzM+UITvVxVF4Niqp5LsVkvT7xFQp17WUVXwXw+vVO1
TJZH3JrRFZF9dSnQKgy8mM/jOzuht8WqQvwFQ6kwhjiZ9kmaKbl5VlVZLl0zgwrI2NRm6gm8iz4+
VaExEUuhjf5qkChkYciywTAVAqx59KYKX08azfl3YckISdVX1T0ZQAbOqSUcM6BZaI9f4uNEwqVb
+Gb1AA0JHl61GIwK0WLcBMozyko3pWpxVC1/Qf1Kgp3tHlQKySYlwT8AyMNOq+YysX3sNt24ycxN
GqqvGfCDM0A/6hU4GfuzzUwGQYAijJ3kxXOGB02BSKc5Ni2BYMi+IZ9G5QS04G1geZRP5pY8brB5
8iDPJsqqNk8NVWCGUCf1PDYU7s+UtD+dzB7Wikm1ypMYazlq7KY1nWEcgc2qMA/ROQ18AKM+ty3z
NkpNqNJsIANPJWwFf8xCeOyTHLuXAkgb53AxXgT2YHYNfeC54QnLvFol3EDEdv6lovuBqy0NKbvR
5wUnLh+AbNRnC+t20HoYC3jXBCoumsUm5NBD4JdXBGxVLqYKUCAtivQC8HxxHmqKYhKrACSUZiv5
CYozUna6hVUiz4NIhlPomU9sWyGSaEoXBgWfJ5+M9WkD1pvrcAOnK4/LqHWZdSn6alB3hlo0jqRz
GmZgVjDqXDnnk/0nPy2qT4wOW936DFz5BMRhdppxQrDORDurc5CVsOAMjUhSRrU2H9zDUJdUIzjE
Y/NMTRn5qwBkey7mqj6ZwqXihniVX2k6zz6XSkktGL9KIXORSbcyTtlFSHLl3wCVDbiMbTuEmILR
bIuzBYza1zoArjFzByHUnBrB79E89x4ZVLysRkXEDOFZpksXtanXY0ud25/8AZD2ZFGzkh5LQYan
HFve/SoeELFSVWUczzCX0ulJam2owP9f4flehQeKYXLO3+64/p2YmApPp7zT/s2mvCPBtaBDHmaQ
KhbUCiRrN+UdWeYt4afQzUX9kgTVpsQjGq5BOTPHbQi/WYNs35R4pGOmygxJ8piULAQbw8+UeHZq
9BSPmR6qUbWWKShhVUWObKt6CsmtHOj2ohwX0cTLwlM//LIljT1lnW6CnrzazgfspMrTSg2jecUH
mFPY1OkqKywnWI4DC8fkO1n5Ju39d+ZL5PCAGlD5okvUogy2m9Craa8KdaiaKOyG+KRAR8C+SkZ9
wnC32UL/M5tWnvkMU4KZk8uYw5W1As+h45Nfk/VaeNGEbIY59Ohy1HyGH11AciYOYFy4gQlRUXRb
pFoGsI109+oqZCC9ncLIQIcSAITEfqoX+flUCfRrJgPI91MmqwUnTJpfxPmIIguWX03pQVGWBmM5
T8qlaoHxCqOFP3sEpOItSThpMVnCUzZBl1WAHaHhqlCuU0r7n2rqGjehvSiGoo0qLM8jBqGr0c0w
ZyiLXhlQS8szvfyTRjT4egdeBJQ3V9IRIA1oKLTBcL66meaWP3gsgflq8Zm69GyLfAvNQnllQ4Cb
BtlF8+X/z1iN9YOIsu1Zw7/wsXDT+sHNijB/oQgU794nQZw/Jf/slzYV2P0LHbk/wvwAmkIk7jt2
qNlUs+O31gidnOlbE/fXX6BxgZtDpZuGAmgIf+D65wOTFhvmVwDQaiZWUYTc/pr3b7sV0tuP9iO/
89bWW8lcTX79hfqo2vfxNelYk6GGJfGMo8eLp+xIASYLLC0tmVBQNK//khSeIXnMhRriuXdwA5jo
H1OBnRW2VMA61snhCT7LvTKwgBZQWDQgvmtF0H7g1jn51kn4T2mCSr6cS6rfQZCPNRrANNhyWylQ
HN/WBKSA+8yUUVHrFi/OCx/4jqQAdGgXd/LT1kBj3DjcTwAOXh6yIwQFOhiLA8M0uebVSv09CaE5
wv00gTNvABzExdp7HkzjmIIkugBXVvt6b5rAcZD7WkZVPQZLZIFBWZ+HXcsoicn0uFfy2jLixL2v
80DnBxiNfqowPKbD1KA1b60KO0aBZz8GKCMYkNZSeG9C4NsTMJ5eUlDMYybxEA2oyHPbHJiYA5MC
vSKiDvF6dz4C7oughun1+KpyjKPFoCtgNc1rRwnoOCZMgpqKuKZ5vTspgF9rT2eLg3hx3n7GTzSJ
MGn/F7jifUKA5QuUIbQ/xrt7etpQpb5HAB0ALwPb+PpeFJalcxKwA5CjIZ21eN6dNVRUQ8C4+p0E
vmNgpKCs1kEBgf22FIbWMahrEhQGrPvi9e6koEJX0ttT1Ln/ufpBhrZPiXJtSwH/QNVEREWSpnn9
xIn4AU/qJQYd+UE4aaLPwM32Banf+oWNW/76/XXg1UZX2ksOqflFkRRrP/vv4PQ3Z0Ki6zSAszp4
zhtneOvNjXO8/efrB3z90Xs3tfnhZeCmDiQt9IgSuNbrbY6diAj2X6HzxYmc7WQbdhqZ/72TX3/p
7HPrFHxn4Wy2s67AkvZeNwXgGncXtkT80n/hmRNnTrZZSXyNbVDQd+WREwZfk3SHk6N1sHqvTSN5
6kyS7V23F1b/lePYfc4DCMA7i5Nc3fx/b6b3xUa+pR2nbuiUTupuVhLCNk1Bndl325vjdJR8PSLV
WERfulQo9AUcQAshNkqDSVcLW1+x7/4v3AT+lu7KrRvWd+VLJB4EGwk36q1y7W5+8M+/zKuJ43cU
UNYaTpe+G74CRQPnffdEkrQ7gP5dxZPA2bEiggvnAMJIyu6XBycqF31fWdy8tk20dBzgvNyws+J5
Vm+22OhFmxrtu+fbBFK2V2Jm6O0Brpc7J4g71kPw5R7gYN85aR068WRbHDimh/gK75wsc579InPz
vKPTzNrRDiGS4NkPPKeb3yTGPsAJvwu4C7LdkUOE7Qc4MHdBRjN6Bl6hY5vWcUdfHRSrJ0W6u/RB
Ng4t9I4NoWPUtDaq888N6tj9kgI87dgRavZiwHpfeYzdpdO9tygDiBpl/4XLo0snmmd+0L3WWd86
gAEcu+XRtZtmbr3Zq7BUEO2IEduH2PydWwXPnWuMxUX25xCL/wG5w2al9b6NAxjvcTMNbOSkCTdl
V13agLX33r8zbuzbhbYfcgM/+EFX4m1Rqu+uP8xCPJJuVEO9SxThei+dut5uCQlSsv4L37txnMH8
6OyECSC0lQPs+8FPJu7RVfbqbhPJ+v67f0wKxtLtU8R1Nr2v3NsPeD33Tix/AH/wCem7WeZ2XIp1
uqPv1p/cqhtVrgtufdf91qySnmfyjYEHfVcOvs1M2XPpt7vC+y7uZvnRXlpNcpYHUL7fg+w5gTC2
47nBsSn6zPoqyRtgqjelsi/T9FKvfZ1/2uAS9v1ZN7kmfuM5dJ30t78AAAD//w==</cx:binary>
              </cx:geoCache>
            </cx:geography>
          </cx:layoutPr>
        </cx:series>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Reversed" id="21">
  <a:schemeClr val="accent1"/>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C0F564F3-49F9-4323-A599-030F9D42C9C4}"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A63E838B-0CEB-4C63-AAEE-7FBF22EEF7C6}">
      <dgm:prSet/>
      <dgm:spPr/>
      <dgm:t>
        <a:bodyPr/>
        <a:lstStyle/>
        <a:p>
          <a:pPr>
            <a:defRPr cap="all"/>
          </a:pPr>
          <a:r>
            <a:rPr lang="en-US"/>
            <a:t>Publisher learning platforms</a:t>
          </a:r>
        </a:p>
      </dgm:t>
    </dgm:pt>
    <dgm:pt modelId="{25F8427A-B00C-48AF-B82F-65AB317A0129}" type="parTrans" cxnId="{83247888-88A7-4826-A622-418260105E9E}">
      <dgm:prSet/>
      <dgm:spPr/>
      <dgm:t>
        <a:bodyPr/>
        <a:lstStyle/>
        <a:p>
          <a:endParaRPr lang="en-US"/>
        </a:p>
      </dgm:t>
    </dgm:pt>
    <dgm:pt modelId="{964C2239-904D-458E-AB6E-C6516DD64A85}" type="sibTrans" cxnId="{83247888-88A7-4826-A622-418260105E9E}">
      <dgm:prSet/>
      <dgm:spPr/>
      <dgm:t>
        <a:bodyPr/>
        <a:lstStyle/>
        <a:p>
          <a:endParaRPr lang="en-US"/>
        </a:p>
      </dgm:t>
    </dgm:pt>
    <dgm:pt modelId="{7F48F348-4113-4986-94F5-39EA746E20DB}">
      <dgm:prSet/>
      <dgm:spPr/>
      <dgm:t>
        <a:bodyPr/>
        <a:lstStyle/>
        <a:p>
          <a:pPr>
            <a:defRPr cap="all"/>
          </a:pPr>
          <a:r>
            <a:rPr lang="en-US"/>
            <a:t>Science-based influencers</a:t>
          </a:r>
        </a:p>
      </dgm:t>
    </dgm:pt>
    <dgm:pt modelId="{FD65ADF7-0FD6-4AFF-9E2F-3BE4AECF2A07}" type="parTrans" cxnId="{A2E56524-1CBA-41AA-8A3C-ACF80F6CC81F}">
      <dgm:prSet/>
      <dgm:spPr/>
      <dgm:t>
        <a:bodyPr/>
        <a:lstStyle/>
        <a:p>
          <a:endParaRPr lang="en-US"/>
        </a:p>
      </dgm:t>
    </dgm:pt>
    <dgm:pt modelId="{83964BCA-7030-4AA1-B1F1-30954FEE5EDA}" type="sibTrans" cxnId="{A2E56524-1CBA-41AA-8A3C-ACF80F6CC81F}">
      <dgm:prSet/>
      <dgm:spPr/>
      <dgm:t>
        <a:bodyPr/>
        <a:lstStyle/>
        <a:p>
          <a:endParaRPr lang="en-US"/>
        </a:p>
      </dgm:t>
    </dgm:pt>
    <dgm:pt modelId="{A056A7F6-362E-4814-9668-877BE61B89DA}">
      <dgm:prSet/>
      <dgm:spPr/>
      <dgm:t>
        <a:bodyPr/>
        <a:lstStyle/>
        <a:p>
          <a:pPr>
            <a:defRPr cap="all"/>
          </a:pPr>
          <a:r>
            <a:rPr lang="en-US"/>
            <a:t>Gaming</a:t>
          </a:r>
        </a:p>
      </dgm:t>
    </dgm:pt>
    <dgm:pt modelId="{B60DC3CC-66BA-4310-A4BA-F95C1692A122}" type="parTrans" cxnId="{A1D510CA-BB1C-467E-9B14-1608A22AA551}">
      <dgm:prSet/>
      <dgm:spPr/>
      <dgm:t>
        <a:bodyPr/>
        <a:lstStyle/>
        <a:p>
          <a:endParaRPr lang="en-US"/>
        </a:p>
      </dgm:t>
    </dgm:pt>
    <dgm:pt modelId="{1E7F9659-40A4-4B64-AEE0-9B98D4CCC15A}" type="sibTrans" cxnId="{A1D510CA-BB1C-467E-9B14-1608A22AA551}">
      <dgm:prSet/>
      <dgm:spPr/>
      <dgm:t>
        <a:bodyPr/>
        <a:lstStyle/>
        <a:p>
          <a:endParaRPr lang="en-US"/>
        </a:p>
      </dgm:t>
    </dgm:pt>
    <dgm:pt modelId="{3BB26747-C945-4961-88B2-BF5DAB738A44}">
      <dgm:prSet/>
      <dgm:spPr/>
      <dgm:t>
        <a:bodyPr/>
        <a:lstStyle/>
        <a:p>
          <a:pPr>
            <a:defRPr cap="all"/>
          </a:pPr>
          <a:r>
            <a:rPr lang="en-US"/>
            <a:t>SPSS</a:t>
          </a:r>
        </a:p>
      </dgm:t>
    </dgm:pt>
    <dgm:pt modelId="{6B37D0BF-8A26-45D0-9B05-B908F4DF25F2}" type="parTrans" cxnId="{221EDCDB-71C6-49B6-B0A1-486D7F977474}">
      <dgm:prSet/>
      <dgm:spPr/>
      <dgm:t>
        <a:bodyPr/>
        <a:lstStyle/>
        <a:p>
          <a:endParaRPr lang="en-US"/>
        </a:p>
      </dgm:t>
    </dgm:pt>
    <dgm:pt modelId="{A3305536-5834-443B-903B-525D085158F5}" type="sibTrans" cxnId="{221EDCDB-71C6-49B6-B0A1-486D7F977474}">
      <dgm:prSet/>
      <dgm:spPr/>
      <dgm:t>
        <a:bodyPr/>
        <a:lstStyle/>
        <a:p>
          <a:endParaRPr lang="en-US"/>
        </a:p>
      </dgm:t>
    </dgm:pt>
    <dgm:pt modelId="{23F3CAB8-2371-44B6-9863-1B2787ACE385}" type="pres">
      <dgm:prSet presAssocID="{C0F564F3-49F9-4323-A599-030F9D42C9C4}" presName="root" presStyleCnt="0">
        <dgm:presLayoutVars>
          <dgm:dir/>
          <dgm:resizeHandles val="exact"/>
        </dgm:presLayoutVars>
      </dgm:prSet>
      <dgm:spPr/>
    </dgm:pt>
    <dgm:pt modelId="{761CD113-EFC6-411D-9D9F-8A81FEEE105E}" type="pres">
      <dgm:prSet presAssocID="{A63E838B-0CEB-4C63-AAEE-7FBF22EEF7C6}" presName="compNode" presStyleCnt="0"/>
      <dgm:spPr/>
    </dgm:pt>
    <dgm:pt modelId="{28FE7E7B-9F4E-49E9-B4FB-86F7C5A49959}" type="pres">
      <dgm:prSet presAssocID="{A63E838B-0CEB-4C63-AAEE-7FBF22EEF7C6}" presName="iconBgRect" presStyleLbl="bgShp" presStyleIdx="0" presStyleCnt="4"/>
      <dgm:spPr/>
    </dgm:pt>
    <dgm:pt modelId="{A95B9400-A753-4E56-A865-C465D957B318}" type="pres">
      <dgm:prSet presAssocID="{A63E838B-0CEB-4C63-AAEE-7FBF22EEF7C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5D974A19-F3B5-4049-BBC5-47B9A7B94884}" type="pres">
      <dgm:prSet presAssocID="{A63E838B-0CEB-4C63-AAEE-7FBF22EEF7C6}" presName="spaceRect" presStyleCnt="0"/>
      <dgm:spPr/>
    </dgm:pt>
    <dgm:pt modelId="{53F0C881-9E3C-4180-814F-DDD6C093BC9A}" type="pres">
      <dgm:prSet presAssocID="{A63E838B-0CEB-4C63-AAEE-7FBF22EEF7C6}" presName="textRect" presStyleLbl="revTx" presStyleIdx="0" presStyleCnt="4">
        <dgm:presLayoutVars>
          <dgm:chMax val="1"/>
          <dgm:chPref val="1"/>
        </dgm:presLayoutVars>
      </dgm:prSet>
      <dgm:spPr/>
    </dgm:pt>
    <dgm:pt modelId="{E70776CE-B1BE-4D84-831C-925F1FEC0F36}" type="pres">
      <dgm:prSet presAssocID="{964C2239-904D-458E-AB6E-C6516DD64A85}" presName="sibTrans" presStyleCnt="0"/>
      <dgm:spPr/>
    </dgm:pt>
    <dgm:pt modelId="{13EFE210-A411-48F3-B031-EE990B07C34B}" type="pres">
      <dgm:prSet presAssocID="{7F48F348-4113-4986-94F5-39EA746E20DB}" presName="compNode" presStyleCnt="0"/>
      <dgm:spPr/>
    </dgm:pt>
    <dgm:pt modelId="{B440BE3C-4EFB-4806-BD9F-0DCF7BA3FEE0}" type="pres">
      <dgm:prSet presAssocID="{7F48F348-4113-4986-94F5-39EA746E20DB}" presName="iconBgRect" presStyleLbl="bgShp" presStyleIdx="1" presStyleCnt="4"/>
      <dgm:spPr/>
    </dgm:pt>
    <dgm:pt modelId="{8DB09216-B903-4F87-BBD3-0F1486BA2762}" type="pres">
      <dgm:prSet presAssocID="{7F48F348-4113-4986-94F5-39EA746E20D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3A74A518-2944-4C5B-832B-58B1A24321CB}" type="pres">
      <dgm:prSet presAssocID="{7F48F348-4113-4986-94F5-39EA746E20DB}" presName="spaceRect" presStyleCnt="0"/>
      <dgm:spPr/>
    </dgm:pt>
    <dgm:pt modelId="{2F61E48F-6D79-4D3C-9A58-D14FAB1CA514}" type="pres">
      <dgm:prSet presAssocID="{7F48F348-4113-4986-94F5-39EA746E20DB}" presName="textRect" presStyleLbl="revTx" presStyleIdx="1" presStyleCnt="4">
        <dgm:presLayoutVars>
          <dgm:chMax val="1"/>
          <dgm:chPref val="1"/>
        </dgm:presLayoutVars>
      </dgm:prSet>
      <dgm:spPr/>
    </dgm:pt>
    <dgm:pt modelId="{7D9454D4-745C-440C-B2C6-EA1488649A17}" type="pres">
      <dgm:prSet presAssocID="{83964BCA-7030-4AA1-B1F1-30954FEE5EDA}" presName="sibTrans" presStyleCnt="0"/>
      <dgm:spPr/>
    </dgm:pt>
    <dgm:pt modelId="{BCCB912A-DBFE-456C-BC44-187DE7EFAFDE}" type="pres">
      <dgm:prSet presAssocID="{A056A7F6-362E-4814-9668-877BE61B89DA}" presName="compNode" presStyleCnt="0"/>
      <dgm:spPr/>
    </dgm:pt>
    <dgm:pt modelId="{1CB8E043-9AAF-4032-A3A3-0B98C1BE3709}" type="pres">
      <dgm:prSet presAssocID="{A056A7F6-362E-4814-9668-877BE61B89DA}" presName="iconBgRect" presStyleLbl="bgShp" presStyleIdx="2" presStyleCnt="4"/>
      <dgm:spPr/>
    </dgm:pt>
    <dgm:pt modelId="{83E34258-CA45-4F70-A0B1-E0A887E8E6EF}" type="pres">
      <dgm:prSet presAssocID="{A056A7F6-362E-4814-9668-877BE61B89D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me controller"/>
        </a:ext>
      </dgm:extLst>
    </dgm:pt>
    <dgm:pt modelId="{A4583985-2C4A-4836-903A-5B7A1C293D2B}" type="pres">
      <dgm:prSet presAssocID="{A056A7F6-362E-4814-9668-877BE61B89DA}" presName="spaceRect" presStyleCnt="0"/>
      <dgm:spPr/>
    </dgm:pt>
    <dgm:pt modelId="{25FF5DEF-90D0-4A6E-9ED7-87D7185EBDEA}" type="pres">
      <dgm:prSet presAssocID="{A056A7F6-362E-4814-9668-877BE61B89DA}" presName="textRect" presStyleLbl="revTx" presStyleIdx="2" presStyleCnt="4">
        <dgm:presLayoutVars>
          <dgm:chMax val="1"/>
          <dgm:chPref val="1"/>
        </dgm:presLayoutVars>
      </dgm:prSet>
      <dgm:spPr/>
    </dgm:pt>
    <dgm:pt modelId="{BB060634-B8F0-4632-929F-BE84EB9D58D3}" type="pres">
      <dgm:prSet presAssocID="{1E7F9659-40A4-4B64-AEE0-9B98D4CCC15A}" presName="sibTrans" presStyleCnt="0"/>
      <dgm:spPr/>
    </dgm:pt>
    <dgm:pt modelId="{21706FCD-9A0D-4EE0-A111-3BEF41221DDE}" type="pres">
      <dgm:prSet presAssocID="{3BB26747-C945-4961-88B2-BF5DAB738A44}" presName="compNode" presStyleCnt="0"/>
      <dgm:spPr/>
    </dgm:pt>
    <dgm:pt modelId="{8BDCAC3E-83BC-40DC-B1C6-2AE0BCDAA92C}" type="pres">
      <dgm:prSet presAssocID="{3BB26747-C945-4961-88B2-BF5DAB738A44}" presName="iconBgRect" presStyleLbl="bgShp" presStyleIdx="3" presStyleCnt="4"/>
      <dgm:spPr/>
    </dgm:pt>
    <dgm:pt modelId="{C7D9343C-7328-45BD-9D51-6470A35CD1C4}" type="pres">
      <dgm:prSet presAssocID="{3BB26747-C945-4961-88B2-BF5DAB738A4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87479E1D-EE40-44D0-9C6D-900A1D670DFB}" type="pres">
      <dgm:prSet presAssocID="{3BB26747-C945-4961-88B2-BF5DAB738A44}" presName="spaceRect" presStyleCnt="0"/>
      <dgm:spPr/>
    </dgm:pt>
    <dgm:pt modelId="{B76A0C8F-D51B-4205-9BEE-EACE2BF1BAB2}" type="pres">
      <dgm:prSet presAssocID="{3BB26747-C945-4961-88B2-BF5DAB738A44}" presName="textRect" presStyleLbl="revTx" presStyleIdx="3" presStyleCnt="4">
        <dgm:presLayoutVars>
          <dgm:chMax val="1"/>
          <dgm:chPref val="1"/>
        </dgm:presLayoutVars>
      </dgm:prSet>
      <dgm:spPr/>
    </dgm:pt>
  </dgm:ptLst>
  <dgm:cxnLst>
    <dgm:cxn modelId="{B4F72C1D-EF79-497A-AA76-6282299519D6}" type="presOf" srcId="{C0F564F3-49F9-4323-A599-030F9D42C9C4}" destId="{23F3CAB8-2371-44B6-9863-1B2787ACE385}" srcOrd="0" destOrd="0" presId="urn:microsoft.com/office/officeart/2018/5/layout/IconCircleLabelList"/>
    <dgm:cxn modelId="{A2E56524-1CBA-41AA-8A3C-ACF80F6CC81F}" srcId="{C0F564F3-49F9-4323-A599-030F9D42C9C4}" destId="{7F48F348-4113-4986-94F5-39EA746E20DB}" srcOrd="1" destOrd="0" parTransId="{FD65ADF7-0FD6-4AFF-9E2F-3BE4AECF2A07}" sibTransId="{83964BCA-7030-4AA1-B1F1-30954FEE5EDA}"/>
    <dgm:cxn modelId="{4415FE27-5CF8-4B71-A641-35E00D47B627}" type="presOf" srcId="{A63E838B-0CEB-4C63-AAEE-7FBF22EEF7C6}" destId="{53F0C881-9E3C-4180-814F-DDD6C093BC9A}" srcOrd="0" destOrd="0" presId="urn:microsoft.com/office/officeart/2018/5/layout/IconCircleLabelList"/>
    <dgm:cxn modelId="{83247888-88A7-4826-A622-418260105E9E}" srcId="{C0F564F3-49F9-4323-A599-030F9D42C9C4}" destId="{A63E838B-0CEB-4C63-AAEE-7FBF22EEF7C6}" srcOrd="0" destOrd="0" parTransId="{25F8427A-B00C-48AF-B82F-65AB317A0129}" sibTransId="{964C2239-904D-458E-AB6E-C6516DD64A85}"/>
    <dgm:cxn modelId="{979924A2-469B-4EF0-A699-945E67162E84}" type="presOf" srcId="{3BB26747-C945-4961-88B2-BF5DAB738A44}" destId="{B76A0C8F-D51B-4205-9BEE-EACE2BF1BAB2}" srcOrd="0" destOrd="0" presId="urn:microsoft.com/office/officeart/2018/5/layout/IconCircleLabelList"/>
    <dgm:cxn modelId="{75F41FA6-CC00-4E15-9023-B66EE6B9773C}" type="presOf" srcId="{7F48F348-4113-4986-94F5-39EA746E20DB}" destId="{2F61E48F-6D79-4D3C-9A58-D14FAB1CA514}" srcOrd="0" destOrd="0" presId="urn:microsoft.com/office/officeart/2018/5/layout/IconCircleLabelList"/>
    <dgm:cxn modelId="{A1D510CA-BB1C-467E-9B14-1608A22AA551}" srcId="{C0F564F3-49F9-4323-A599-030F9D42C9C4}" destId="{A056A7F6-362E-4814-9668-877BE61B89DA}" srcOrd="2" destOrd="0" parTransId="{B60DC3CC-66BA-4310-A4BA-F95C1692A122}" sibTransId="{1E7F9659-40A4-4B64-AEE0-9B98D4CCC15A}"/>
    <dgm:cxn modelId="{221EDCDB-71C6-49B6-B0A1-486D7F977474}" srcId="{C0F564F3-49F9-4323-A599-030F9D42C9C4}" destId="{3BB26747-C945-4961-88B2-BF5DAB738A44}" srcOrd="3" destOrd="0" parTransId="{6B37D0BF-8A26-45D0-9B05-B908F4DF25F2}" sibTransId="{A3305536-5834-443B-903B-525D085158F5}"/>
    <dgm:cxn modelId="{D8417EFE-F204-4687-9F22-63942A3350C1}" type="presOf" srcId="{A056A7F6-362E-4814-9668-877BE61B89DA}" destId="{25FF5DEF-90D0-4A6E-9ED7-87D7185EBDEA}" srcOrd="0" destOrd="0" presId="urn:microsoft.com/office/officeart/2018/5/layout/IconCircleLabelList"/>
    <dgm:cxn modelId="{5D50A886-8059-41F4-93AA-0FFC1287FAEA}" type="presParOf" srcId="{23F3CAB8-2371-44B6-9863-1B2787ACE385}" destId="{761CD113-EFC6-411D-9D9F-8A81FEEE105E}" srcOrd="0" destOrd="0" presId="urn:microsoft.com/office/officeart/2018/5/layout/IconCircleLabelList"/>
    <dgm:cxn modelId="{71A3F1BB-C60D-49A9-A934-12E63D773EBA}" type="presParOf" srcId="{761CD113-EFC6-411D-9D9F-8A81FEEE105E}" destId="{28FE7E7B-9F4E-49E9-B4FB-86F7C5A49959}" srcOrd="0" destOrd="0" presId="urn:microsoft.com/office/officeart/2018/5/layout/IconCircleLabelList"/>
    <dgm:cxn modelId="{1A21A79C-BFEE-40EE-AC79-47D6B8CAE52A}" type="presParOf" srcId="{761CD113-EFC6-411D-9D9F-8A81FEEE105E}" destId="{A95B9400-A753-4E56-A865-C465D957B318}" srcOrd="1" destOrd="0" presId="urn:microsoft.com/office/officeart/2018/5/layout/IconCircleLabelList"/>
    <dgm:cxn modelId="{56CCFF51-24A3-4551-A2EF-8437BCBAA249}" type="presParOf" srcId="{761CD113-EFC6-411D-9D9F-8A81FEEE105E}" destId="{5D974A19-F3B5-4049-BBC5-47B9A7B94884}" srcOrd="2" destOrd="0" presId="urn:microsoft.com/office/officeart/2018/5/layout/IconCircleLabelList"/>
    <dgm:cxn modelId="{239E3886-3429-458F-AE5A-B9A45BA9D716}" type="presParOf" srcId="{761CD113-EFC6-411D-9D9F-8A81FEEE105E}" destId="{53F0C881-9E3C-4180-814F-DDD6C093BC9A}" srcOrd="3" destOrd="0" presId="urn:microsoft.com/office/officeart/2018/5/layout/IconCircleLabelList"/>
    <dgm:cxn modelId="{A0107BB9-6508-4A1C-BBAD-EDF01968EF65}" type="presParOf" srcId="{23F3CAB8-2371-44B6-9863-1B2787ACE385}" destId="{E70776CE-B1BE-4D84-831C-925F1FEC0F36}" srcOrd="1" destOrd="0" presId="urn:microsoft.com/office/officeart/2018/5/layout/IconCircleLabelList"/>
    <dgm:cxn modelId="{754CA5BA-30C4-4A06-B511-070E1F9737B2}" type="presParOf" srcId="{23F3CAB8-2371-44B6-9863-1B2787ACE385}" destId="{13EFE210-A411-48F3-B031-EE990B07C34B}" srcOrd="2" destOrd="0" presId="urn:microsoft.com/office/officeart/2018/5/layout/IconCircleLabelList"/>
    <dgm:cxn modelId="{142F427E-FBB7-4252-8603-1A0663C08628}" type="presParOf" srcId="{13EFE210-A411-48F3-B031-EE990B07C34B}" destId="{B440BE3C-4EFB-4806-BD9F-0DCF7BA3FEE0}" srcOrd="0" destOrd="0" presId="urn:microsoft.com/office/officeart/2018/5/layout/IconCircleLabelList"/>
    <dgm:cxn modelId="{86A46CA7-EBB4-4054-9F21-851A33B73230}" type="presParOf" srcId="{13EFE210-A411-48F3-B031-EE990B07C34B}" destId="{8DB09216-B903-4F87-BBD3-0F1486BA2762}" srcOrd="1" destOrd="0" presId="urn:microsoft.com/office/officeart/2018/5/layout/IconCircleLabelList"/>
    <dgm:cxn modelId="{397CD24F-303D-4B10-A0FD-7941EDE1993A}" type="presParOf" srcId="{13EFE210-A411-48F3-B031-EE990B07C34B}" destId="{3A74A518-2944-4C5B-832B-58B1A24321CB}" srcOrd="2" destOrd="0" presId="urn:microsoft.com/office/officeart/2018/5/layout/IconCircleLabelList"/>
    <dgm:cxn modelId="{41845AF9-8B95-47E8-BEDD-F3354011C757}" type="presParOf" srcId="{13EFE210-A411-48F3-B031-EE990B07C34B}" destId="{2F61E48F-6D79-4D3C-9A58-D14FAB1CA514}" srcOrd="3" destOrd="0" presId="urn:microsoft.com/office/officeart/2018/5/layout/IconCircleLabelList"/>
    <dgm:cxn modelId="{B4CBDB50-5176-44D2-8464-3C2A5D2D48BE}" type="presParOf" srcId="{23F3CAB8-2371-44B6-9863-1B2787ACE385}" destId="{7D9454D4-745C-440C-B2C6-EA1488649A17}" srcOrd="3" destOrd="0" presId="urn:microsoft.com/office/officeart/2018/5/layout/IconCircleLabelList"/>
    <dgm:cxn modelId="{BBF83C98-1A7F-48F4-AF6A-0DB04B1CD448}" type="presParOf" srcId="{23F3CAB8-2371-44B6-9863-1B2787ACE385}" destId="{BCCB912A-DBFE-456C-BC44-187DE7EFAFDE}" srcOrd="4" destOrd="0" presId="urn:microsoft.com/office/officeart/2018/5/layout/IconCircleLabelList"/>
    <dgm:cxn modelId="{A501C59E-4316-47E5-9D4D-BDA18089267B}" type="presParOf" srcId="{BCCB912A-DBFE-456C-BC44-187DE7EFAFDE}" destId="{1CB8E043-9AAF-4032-A3A3-0B98C1BE3709}" srcOrd="0" destOrd="0" presId="urn:microsoft.com/office/officeart/2018/5/layout/IconCircleLabelList"/>
    <dgm:cxn modelId="{8E8CE521-A2BC-4CB9-B42A-99565202AB53}" type="presParOf" srcId="{BCCB912A-DBFE-456C-BC44-187DE7EFAFDE}" destId="{83E34258-CA45-4F70-A0B1-E0A887E8E6EF}" srcOrd="1" destOrd="0" presId="urn:microsoft.com/office/officeart/2018/5/layout/IconCircleLabelList"/>
    <dgm:cxn modelId="{243F1707-3BCA-4B46-A1D9-3A7607D93611}" type="presParOf" srcId="{BCCB912A-DBFE-456C-BC44-187DE7EFAFDE}" destId="{A4583985-2C4A-4836-903A-5B7A1C293D2B}" srcOrd="2" destOrd="0" presId="urn:microsoft.com/office/officeart/2018/5/layout/IconCircleLabelList"/>
    <dgm:cxn modelId="{513C63B8-37DE-4622-8C9B-656DDF027A76}" type="presParOf" srcId="{BCCB912A-DBFE-456C-BC44-187DE7EFAFDE}" destId="{25FF5DEF-90D0-4A6E-9ED7-87D7185EBDEA}" srcOrd="3" destOrd="0" presId="urn:microsoft.com/office/officeart/2018/5/layout/IconCircleLabelList"/>
    <dgm:cxn modelId="{A899F2B3-EB72-4775-9546-15B1CD89FB27}" type="presParOf" srcId="{23F3CAB8-2371-44B6-9863-1B2787ACE385}" destId="{BB060634-B8F0-4632-929F-BE84EB9D58D3}" srcOrd="5" destOrd="0" presId="urn:microsoft.com/office/officeart/2018/5/layout/IconCircleLabelList"/>
    <dgm:cxn modelId="{81A1F688-BEA2-4890-8BC7-613A607C2FAA}" type="presParOf" srcId="{23F3CAB8-2371-44B6-9863-1B2787ACE385}" destId="{21706FCD-9A0D-4EE0-A111-3BEF41221DDE}" srcOrd="6" destOrd="0" presId="urn:microsoft.com/office/officeart/2018/5/layout/IconCircleLabelList"/>
    <dgm:cxn modelId="{FA0D7147-A6AD-4DBC-AD65-31C70B4A7200}" type="presParOf" srcId="{21706FCD-9A0D-4EE0-A111-3BEF41221DDE}" destId="{8BDCAC3E-83BC-40DC-B1C6-2AE0BCDAA92C}" srcOrd="0" destOrd="0" presId="urn:microsoft.com/office/officeart/2018/5/layout/IconCircleLabelList"/>
    <dgm:cxn modelId="{E6DFDC25-2713-43E3-B059-F86D3B872885}" type="presParOf" srcId="{21706FCD-9A0D-4EE0-A111-3BEF41221DDE}" destId="{C7D9343C-7328-45BD-9D51-6470A35CD1C4}" srcOrd="1" destOrd="0" presId="urn:microsoft.com/office/officeart/2018/5/layout/IconCircleLabelList"/>
    <dgm:cxn modelId="{0A276B38-B871-418B-856B-4238F0993BF3}" type="presParOf" srcId="{21706FCD-9A0D-4EE0-A111-3BEF41221DDE}" destId="{87479E1D-EE40-44D0-9C6D-900A1D670DFB}" srcOrd="2" destOrd="0" presId="urn:microsoft.com/office/officeart/2018/5/layout/IconCircleLabelList"/>
    <dgm:cxn modelId="{AFFE09E3-DB45-4F95-B78A-9C04E88865A8}" type="presParOf" srcId="{21706FCD-9A0D-4EE0-A111-3BEF41221DDE}" destId="{B76A0C8F-D51B-4205-9BEE-EACE2BF1BAB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445E73-AEA3-4B0D-B44A-E989108FEFB2}"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ECE58A25-A024-469A-907E-E1DD920123B4}">
      <dgm:prSet/>
      <dgm:spPr/>
      <dgm:t>
        <a:bodyPr/>
        <a:lstStyle/>
        <a:p>
          <a:r>
            <a:rPr lang="en-US"/>
            <a:t>Using AI to identify bias in family policy news articles</a:t>
          </a:r>
        </a:p>
      </dgm:t>
    </dgm:pt>
    <dgm:pt modelId="{73FF3B6A-4F87-4ED8-9273-0EDEE9462517}" type="parTrans" cxnId="{1E72557C-D404-42A6-B8E5-E3D8C074A72C}">
      <dgm:prSet/>
      <dgm:spPr/>
      <dgm:t>
        <a:bodyPr/>
        <a:lstStyle/>
        <a:p>
          <a:endParaRPr lang="en-US"/>
        </a:p>
      </dgm:t>
    </dgm:pt>
    <dgm:pt modelId="{7E748A1F-7349-4C4C-8DB1-5CAAED75BD9A}" type="sibTrans" cxnId="{1E72557C-D404-42A6-B8E5-E3D8C074A72C}">
      <dgm:prSet phldrT="1" phldr="0"/>
      <dgm:spPr/>
      <dgm:t>
        <a:bodyPr/>
        <a:lstStyle/>
        <a:p>
          <a:r>
            <a:rPr lang="en-US"/>
            <a:t>1</a:t>
          </a:r>
        </a:p>
      </dgm:t>
    </dgm:pt>
    <dgm:pt modelId="{734C93C7-35C2-4309-9B5E-BAC9F1C25525}">
      <dgm:prSet/>
      <dgm:spPr/>
      <dgm:t>
        <a:bodyPr/>
        <a:lstStyle/>
        <a:p>
          <a:r>
            <a:rPr lang="en-US"/>
            <a:t>Dialoging with AI</a:t>
          </a:r>
        </a:p>
      </dgm:t>
    </dgm:pt>
    <dgm:pt modelId="{AC514428-F6FA-4BE6-B988-4167F6300FA6}" type="parTrans" cxnId="{5F45B8EB-FCA4-40D3-A4FF-BB592580D927}">
      <dgm:prSet/>
      <dgm:spPr/>
      <dgm:t>
        <a:bodyPr/>
        <a:lstStyle/>
        <a:p>
          <a:endParaRPr lang="en-US"/>
        </a:p>
      </dgm:t>
    </dgm:pt>
    <dgm:pt modelId="{68BB8370-28A5-4A80-AE2A-8595A796AB1D}" type="sibTrans" cxnId="{5F45B8EB-FCA4-40D3-A4FF-BB592580D927}">
      <dgm:prSet phldrT="2" phldr="0"/>
      <dgm:spPr/>
      <dgm:t>
        <a:bodyPr/>
        <a:lstStyle/>
        <a:p>
          <a:r>
            <a:rPr lang="en-US"/>
            <a:t>2</a:t>
          </a:r>
        </a:p>
      </dgm:t>
    </dgm:pt>
    <dgm:pt modelId="{CEB01E84-3438-4ADD-9A48-856DE86EF90C}">
      <dgm:prSet/>
      <dgm:spPr/>
      <dgm:t>
        <a:bodyPr/>
        <a:lstStyle/>
        <a:p>
          <a:r>
            <a:rPr lang="en-US"/>
            <a:t>Quizzing with AI </a:t>
          </a:r>
        </a:p>
      </dgm:t>
    </dgm:pt>
    <dgm:pt modelId="{2FA58053-D528-40EA-9E32-6400DD8BF32B}" type="parTrans" cxnId="{3D9EC5E6-D57D-4789-A1EF-22D56FED5565}">
      <dgm:prSet/>
      <dgm:spPr/>
      <dgm:t>
        <a:bodyPr/>
        <a:lstStyle/>
        <a:p>
          <a:endParaRPr lang="en-US"/>
        </a:p>
      </dgm:t>
    </dgm:pt>
    <dgm:pt modelId="{1DCC1B92-1A26-4D7F-93F6-0189B709357F}" type="sibTrans" cxnId="{3D9EC5E6-D57D-4789-A1EF-22D56FED5565}">
      <dgm:prSet phldrT="3" phldr="0"/>
      <dgm:spPr/>
      <dgm:t>
        <a:bodyPr/>
        <a:lstStyle/>
        <a:p>
          <a:r>
            <a:rPr lang="en-US"/>
            <a:t>3</a:t>
          </a:r>
        </a:p>
      </dgm:t>
    </dgm:pt>
    <dgm:pt modelId="{6A13E5CC-723A-400E-A86D-332223798522}" type="pres">
      <dgm:prSet presAssocID="{4E445E73-AEA3-4B0D-B44A-E989108FEFB2}" presName="Name0" presStyleCnt="0">
        <dgm:presLayoutVars>
          <dgm:animLvl val="lvl"/>
          <dgm:resizeHandles val="exact"/>
        </dgm:presLayoutVars>
      </dgm:prSet>
      <dgm:spPr/>
    </dgm:pt>
    <dgm:pt modelId="{8B113338-B68A-4902-B840-FAE67577D9BC}" type="pres">
      <dgm:prSet presAssocID="{ECE58A25-A024-469A-907E-E1DD920123B4}" presName="compositeNode" presStyleCnt="0">
        <dgm:presLayoutVars>
          <dgm:bulletEnabled val="1"/>
        </dgm:presLayoutVars>
      </dgm:prSet>
      <dgm:spPr/>
    </dgm:pt>
    <dgm:pt modelId="{78FA792C-D755-405A-83E6-8B78CFA517DA}" type="pres">
      <dgm:prSet presAssocID="{ECE58A25-A024-469A-907E-E1DD920123B4}" presName="bgRect" presStyleLbl="bgAccFollowNode1" presStyleIdx="0" presStyleCnt="3"/>
      <dgm:spPr/>
    </dgm:pt>
    <dgm:pt modelId="{EDF469B8-0371-4031-8280-E72FB202D51B}" type="pres">
      <dgm:prSet presAssocID="{7E748A1F-7349-4C4C-8DB1-5CAAED75BD9A}" presName="sibTransNodeCircle" presStyleLbl="alignNode1" presStyleIdx="0" presStyleCnt="6">
        <dgm:presLayoutVars>
          <dgm:chMax val="0"/>
          <dgm:bulletEnabled/>
        </dgm:presLayoutVars>
      </dgm:prSet>
      <dgm:spPr/>
    </dgm:pt>
    <dgm:pt modelId="{5418FF21-1F1A-403D-B3B2-BC998BAC03AE}" type="pres">
      <dgm:prSet presAssocID="{ECE58A25-A024-469A-907E-E1DD920123B4}" presName="bottomLine" presStyleLbl="alignNode1" presStyleIdx="1" presStyleCnt="6">
        <dgm:presLayoutVars/>
      </dgm:prSet>
      <dgm:spPr/>
    </dgm:pt>
    <dgm:pt modelId="{130B0A4C-6C66-467F-AF64-C65FD9085068}" type="pres">
      <dgm:prSet presAssocID="{ECE58A25-A024-469A-907E-E1DD920123B4}" presName="nodeText" presStyleLbl="bgAccFollowNode1" presStyleIdx="0" presStyleCnt="3">
        <dgm:presLayoutVars>
          <dgm:bulletEnabled val="1"/>
        </dgm:presLayoutVars>
      </dgm:prSet>
      <dgm:spPr/>
    </dgm:pt>
    <dgm:pt modelId="{BF325517-B9AB-4AB4-A41A-5F0BFA2DD6CA}" type="pres">
      <dgm:prSet presAssocID="{7E748A1F-7349-4C4C-8DB1-5CAAED75BD9A}" presName="sibTrans" presStyleCnt="0"/>
      <dgm:spPr/>
    </dgm:pt>
    <dgm:pt modelId="{D3DB6C4E-6BC8-4449-A9E0-F39BC480D14E}" type="pres">
      <dgm:prSet presAssocID="{734C93C7-35C2-4309-9B5E-BAC9F1C25525}" presName="compositeNode" presStyleCnt="0">
        <dgm:presLayoutVars>
          <dgm:bulletEnabled val="1"/>
        </dgm:presLayoutVars>
      </dgm:prSet>
      <dgm:spPr/>
    </dgm:pt>
    <dgm:pt modelId="{0D707BF0-13C6-4F45-8D29-48931899B5C1}" type="pres">
      <dgm:prSet presAssocID="{734C93C7-35C2-4309-9B5E-BAC9F1C25525}" presName="bgRect" presStyleLbl="bgAccFollowNode1" presStyleIdx="1" presStyleCnt="3"/>
      <dgm:spPr/>
    </dgm:pt>
    <dgm:pt modelId="{980CEBA0-BCB8-4F30-A7E4-DE7687ACF77D}" type="pres">
      <dgm:prSet presAssocID="{68BB8370-28A5-4A80-AE2A-8595A796AB1D}" presName="sibTransNodeCircle" presStyleLbl="alignNode1" presStyleIdx="2" presStyleCnt="6">
        <dgm:presLayoutVars>
          <dgm:chMax val="0"/>
          <dgm:bulletEnabled/>
        </dgm:presLayoutVars>
      </dgm:prSet>
      <dgm:spPr/>
    </dgm:pt>
    <dgm:pt modelId="{0BBCF2B2-1491-45F1-B2A4-E8D598BC688A}" type="pres">
      <dgm:prSet presAssocID="{734C93C7-35C2-4309-9B5E-BAC9F1C25525}" presName="bottomLine" presStyleLbl="alignNode1" presStyleIdx="3" presStyleCnt="6">
        <dgm:presLayoutVars/>
      </dgm:prSet>
      <dgm:spPr/>
    </dgm:pt>
    <dgm:pt modelId="{5C0B46CE-731E-4CA8-BBA9-1917FDE8F695}" type="pres">
      <dgm:prSet presAssocID="{734C93C7-35C2-4309-9B5E-BAC9F1C25525}" presName="nodeText" presStyleLbl="bgAccFollowNode1" presStyleIdx="1" presStyleCnt="3">
        <dgm:presLayoutVars>
          <dgm:bulletEnabled val="1"/>
        </dgm:presLayoutVars>
      </dgm:prSet>
      <dgm:spPr/>
    </dgm:pt>
    <dgm:pt modelId="{A9B7ED9B-02A3-46E6-836F-4A7917965617}" type="pres">
      <dgm:prSet presAssocID="{68BB8370-28A5-4A80-AE2A-8595A796AB1D}" presName="sibTrans" presStyleCnt="0"/>
      <dgm:spPr/>
    </dgm:pt>
    <dgm:pt modelId="{9AAF8830-E1B5-40A0-9B10-303FFCABD67F}" type="pres">
      <dgm:prSet presAssocID="{CEB01E84-3438-4ADD-9A48-856DE86EF90C}" presName="compositeNode" presStyleCnt="0">
        <dgm:presLayoutVars>
          <dgm:bulletEnabled val="1"/>
        </dgm:presLayoutVars>
      </dgm:prSet>
      <dgm:spPr/>
    </dgm:pt>
    <dgm:pt modelId="{4C9C3AC9-F241-48A1-9580-8AF46BE56F3E}" type="pres">
      <dgm:prSet presAssocID="{CEB01E84-3438-4ADD-9A48-856DE86EF90C}" presName="bgRect" presStyleLbl="bgAccFollowNode1" presStyleIdx="2" presStyleCnt="3"/>
      <dgm:spPr/>
    </dgm:pt>
    <dgm:pt modelId="{39C11EB8-9BED-4F18-B5A7-CA0EF1E72B04}" type="pres">
      <dgm:prSet presAssocID="{1DCC1B92-1A26-4D7F-93F6-0189B709357F}" presName="sibTransNodeCircle" presStyleLbl="alignNode1" presStyleIdx="4" presStyleCnt="6">
        <dgm:presLayoutVars>
          <dgm:chMax val="0"/>
          <dgm:bulletEnabled/>
        </dgm:presLayoutVars>
      </dgm:prSet>
      <dgm:spPr/>
    </dgm:pt>
    <dgm:pt modelId="{D1538217-E72F-43FC-8FB1-637D09760FE4}" type="pres">
      <dgm:prSet presAssocID="{CEB01E84-3438-4ADD-9A48-856DE86EF90C}" presName="bottomLine" presStyleLbl="alignNode1" presStyleIdx="5" presStyleCnt="6">
        <dgm:presLayoutVars/>
      </dgm:prSet>
      <dgm:spPr/>
    </dgm:pt>
    <dgm:pt modelId="{C5D45E0B-03A1-40A1-BF56-1E70CB624EF0}" type="pres">
      <dgm:prSet presAssocID="{CEB01E84-3438-4ADD-9A48-856DE86EF90C}" presName="nodeText" presStyleLbl="bgAccFollowNode1" presStyleIdx="2" presStyleCnt="3">
        <dgm:presLayoutVars>
          <dgm:bulletEnabled val="1"/>
        </dgm:presLayoutVars>
      </dgm:prSet>
      <dgm:spPr/>
    </dgm:pt>
  </dgm:ptLst>
  <dgm:cxnLst>
    <dgm:cxn modelId="{91C45E02-FAF6-4DD3-9ED5-980E9590AC99}" type="presOf" srcId="{4E445E73-AEA3-4B0D-B44A-E989108FEFB2}" destId="{6A13E5CC-723A-400E-A86D-332223798522}" srcOrd="0" destOrd="0" presId="urn:microsoft.com/office/officeart/2016/7/layout/BasicLinearProcessNumbered"/>
    <dgm:cxn modelId="{1771ED32-D38A-4145-85D4-E4925ED1E5C0}" type="presOf" srcId="{68BB8370-28A5-4A80-AE2A-8595A796AB1D}" destId="{980CEBA0-BCB8-4F30-A7E4-DE7687ACF77D}" srcOrd="0" destOrd="0" presId="urn:microsoft.com/office/officeart/2016/7/layout/BasicLinearProcessNumbered"/>
    <dgm:cxn modelId="{F0FCA460-B093-4B9D-AA4F-60933F5C90DA}" type="presOf" srcId="{CEB01E84-3438-4ADD-9A48-856DE86EF90C}" destId="{4C9C3AC9-F241-48A1-9580-8AF46BE56F3E}" srcOrd="0" destOrd="0" presId="urn:microsoft.com/office/officeart/2016/7/layout/BasicLinearProcessNumbered"/>
    <dgm:cxn modelId="{B478A447-9846-405E-AA16-81EC16ADF20E}" type="presOf" srcId="{ECE58A25-A024-469A-907E-E1DD920123B4}" destId="{130B0A4C-6C66-467F-AF64-C65FD9085068}" srcOrd="1" destOrd="0" presId="urn:microsoft.com/office/officeart/2016/7/layout/BasicLinearProcessNumbered"/>
    <dgm:cxn modelId="{1864506A-D419-427D-B9EC-C5E655AC1376}" type="presOf" srcId="{CEB01E84-3438-4ADD-9A48-856DE86EF90C}" destId="{C5D45E0B-03A1-40A1-BF56-1E70CB624EF0}" srcOrd="1" destOrd="0" presId="urn:microsoft.com/office/officeart/2016/7/layout/BasicLinearProcessNumbered"/>
    <dgm:cxn modelId="{EBE2DA55-1619-45D1-BB5B-47E57BF9D403}" type="presOf" srcId="{734C93C7-35C2-4309-9B5E-BAC9F1C25525}" destId="{5C0B46CE-731E-4CA8-BBA9-1917FDE8F695}" srcOrd="1" destOrd="0" presId="urn:microsoft.com/office/officeart/2016/7/layout/BasicLinearProcessNumbered"/>
    <dgm:cxn modelId="{1E72557C-D404-42A6-B8E5-E3D8C074A72C}" srcId="{4E445E73-AEA3-4B0D-B44A-E989108FEFB2}" destId="{ECE58A25-A024-469A-907E-E1DD920123B4}" srcOrd="0" destOrd="0" parTransId="{73FF3B6A-4F87-4ED8-9273-0EDEE9462517}" sibTransId="{7E748A1F-7349-4C4C-8DB1-5CAAED75BD9A}"/>
    <dgm:cxn modelId="{8069C8B6-E683-4EAC-85F2-D47BAC069B27}" type="presOf" srcId="{1DCC1B92-1A26-4D7F-93F6-0189B709357F}" destId="{39C11EB8-9BED-4F18-B5A7-CA0EF1E72B04}" srcOrd="0" destOrd="0" presId="urn:microsoft.com/office/officeart/2016/7/layout/BasicLinearProcessNumbered"/>
    <dgm:cxn modelId="{A55FE5D7-9DA5-4BA3-9E91-7EF6ACE596A3}" type="presOf" srcId="{ECE58A25-A024-469A-907E-E1DD920123B4}" destId="{78FA792C-D755-405A-83E6-8B78CFA517DA}" srcOrd="0" destOrd="0" presId="urn:microsoft.com/office/officeart/2016/7/layout/BasicLinearProcessNumbered"/>
    <dgm:cxn modelId="{C9F7E9DF-B76E-4B6F-9514-F39BE7B0607F}" type="presOf" srcId="{734C93C7-35C2-4309-9B5E-BAC9F1C25525}" destId="{0D707BF0-13C6-4F45-8D29-48931899B5C1}" srcOrd="0" destOrd="0" presId="urn:microsoft.com/office/officeart/2016/7/layout/BasicLinearProcessNumbered"/>
    <dgm:cxn modelId="{36BE73E2-9CB2-437E-A72F-C31CF601B04F}" type="presOf" srcId="{7E748A1F-7349-4C4C-8DB1-5CAAED75BD9A}" destId="{EDF469B8-0371-4031-8280-E72FB202D51B}" srcOrd="0" destOrd="0" presId="urn:microsoft.com/office/officeart/2016/7/layout/BasicLinearProcessNumbered"/>
    <dgm:cxn modelId="{3D9EC5E6-D57D-4789-A1EF-22D56FED5565}" srcId="{4E445E73-AEA3-4B0D-B44A-E989108FEFB2}" destId="{CEB01E84-3438-4ADD-9A48-856DE86EF90C}" srcOrd="2" destOrd="0" parTransId="{2FA58053-D528-40EA-9E32-6400DD8BF32B}" sibTransId="{1DCC1B92-1A26-4D7F-93F6-0189B709357F}"/>
    <dgm:cxn modelId="{5F45B8EB-FCA4-40D3-A4FF-BB592580D927}" srcId="{4E445E73-AEA3-4B0D-B44A-E989108FEFB2}" destId="{734C93C7-35C2-4309-9B5E-BAC9F1C25525}" srcOrd="1" destOrd="0" parTransId="{AC514428-F6FA-4BE6-B988-4167F6300FA6}" sibTransId="{68BB8370-28A5-4A80-AE2A-8595A796AB1D}"/>
    <dgm:cxn modelId="{539F7520-6DC1-496C-95DC-F0F14CC0EED6}" type="presParOf" srcId="{6A13E5CC-723A-400E-A86D-332223798522}" destId="{8B113338-B68A-4902-B840-FAE67577D9BC}" srcOrd="0" destOrd="0" presId="urn:microsoft.com/office/officeart/2016/7/layout/BasicLinearProcessNumbered"/>
    <dgm:cxn modelId="{72910400-7CB4-427A-986C-061568F19BBE}" type="presParOf" srcId="{8B113338-B68A-4902-B840-FAE67577D9BC}" destId="{78FA792C-D755-405A-83E6-8B78CFA517DA}" srcOrd="0" destOrd="0" presId="urn:microsoft.com/office/officeart/2016/7/layout/BasicLinearProcessNumbered"/>
    <dgm:cxn modelId="{F2E98880-D074-4EC4-83E9-04C64FB9BF05}" type="presParOf" srcId="{8B113338-B68A-4902-B840-FAE67577D9BC}" destId="{EDF469B8-0371-4031-8280-E72FB202D51B}" srcOrd="1" destOrd="0" presId="urn:microsoft.com/office/officeart/2016/7/layout/BasicLinearProcessNumbered"/>
    <dgm:cxn modelId="{F9AD10E3-B06F-462F-A011-3538F8976AF9}" type="presParOf" srcId="{8B113338-B68A-4902-B840-FAE67577D9BC}" destId="{5418FF21-1F1A-403D-B3B2-BC998BAC03AE}" srcOrd="2" destOrd="0" presId="urn:microsoft.com/office/officeart/2016/7/layout/BasicLinearProcessNumbered"/>
    <dgm:cxn modelId="{00207153-E2C6-4A55-95C1-92D2648FEB69}" type="presParOf" srcId="{8B113338-B68A-4902-B840-FAE67577D9BC}" destId="{130B0A4C-6C66-467F-AF64-C65FD9085068}" srcOrd="3" destOrd="0" presId="urn:microsoft.com/office/officeart/2016/7/layout/BasicLinearProcessNumbered"/>
    <dgm:cxn modelId="{958A296C-4DF2-4DBA-AD7C-7FC0D9CEE2B2}" type="presParOf" srcId="{6A13E5CC-723A-400E-A86D-332223798522}" destId="{BF325517-B9AB-4AB4-A41A-5F0BFA2DD6CA}" srcOrd="1" destOrd="0" presId="urn:microsoft.com/office/officeart/2016/7/layout/BasicLinearProcessNumbered"/>
    <dgm:cxn modelId="{2EFD3B6C-1FB4-465A-87A2-0147081C4967}" type="presParOf" srcId="{6A13E5CC-723A-400E-A86D-332223798522}" destId="{D3DB6C4E-6BC8-4449-A9E0-F39BC480D14E}" srcOrd="2" destOrd="0" presId="urn:microsoft.com/office/officeart/2016/7/layout/BasicLinearProcessNumbered"/>
    <dgm:cxn modelId="{72144C6E-4A2C-4413-A81A-4D4AE934E08F}" type="presParOf" srcId="{D3DB6C4E-6BC8-4449-A9E0-F39BC480D14E}" destId="{0D707BF0-13C6-4F45-8D29-48931899B5C1}" srcOrd="0" destOrd="0" presId="urn:microsoft.com/office/officeart/2016/7/layout/BasicLinearProcessNumbered"/>
    <dgm:cxn modelId="{9E2E4388-6F4E-49CB-A0BE-945FE9FFF1E4}" type="presParOf" srcId="{D3DB6C4E-6BC8-4449-A9E0-F39BC480D14E}" destId="{980CEBA0-BCB8-4F30-A7E4-DE7687ACF77D}" srcOrd="1" destOrd="0" presId="urn:microsoft.com/office/officeart/2016/7/layout/BasicLinearProcessNumbered"/>
    <dgm:cxn modelId="{040BD829-40F4-4EAD-BD31-360210F9FD72}" type="presParOf" srcId="{D3DB6C4E-6BC8-4449-A9E0-F39BC480D14E}" destId="{0BBCF2B2-1491-45F1-B2A4-E8D598BC688A}" srcOrd="2" destOrd="0" presId="urn:microsoft.com/office/officeart/2016/7/layout/BasicLinearProcessNumbered"/>
    <dgm:cxn modelId="{EE79A8E4-B4D8-4499-85F9-CFC8A3DCE258}" type="presParOf" srcId="{D3DB6C4E-6BC8-4449-A9E0-F39BC480D14E}" destId="{5C0B46CE-731E-4CA8-BBA9-1917FDE8F695}" srcOrd="3" destOrd="0" presId="urn:microsoft.com/office/officeart/2016/7/layout/BasicLinearProcessNumbered"/>
    <dgm:cxn modelId="{C216D2CB-CF1A-4EF5-A799-CC605CBBC6BF}" type="presParOf" srcId="{6A13E5CC-723A-400E-A86D-332223798522}" destId="{A9B7ED9B-02A3-46E6-836F-4A7917965617}" srcOrd="3" destOrd="0" presId="urn:microsoft.com/office/officeart/2016/7/layout/BasicLinearProcessNumbered"/>
    <dgm:cxn modelId="{8C291D8E-768B-4252-94C3-35802E9CB4E8}" type="presParOf" srcId="{6A13E5CC-723A-400E-A86D-332223798522}" destId="{9AAF8830-E1B5-40A0-9B10-303FFCABD67F}" srcOrd="4" destOrd="0" presId="urn:microsoft.com/office/officeart/2016/7/layout/BasicLinearProcessNumbered"/>
    <dgm:cxn modelId="{F2E4DF11-D3A1-4D8A-8A92-8CAAF606630D}" type="presParOf" srcId="{9AAF8830-E1B5-40A0-9B10-303FFCABD67F}" destId="{4C9C3AC9-F241-48A1-9580-8AF46BE56F3E}" srcOrd="0" destOrd="0" presId="urn:microsoft.com/office/officeart/2016/7/layout/BasicLinearProcessNumbered"/>
    <dgm:cxn modelId="{A08DCE8B-F307-46B8-BA34-104F35BFBB58}" type="presParOf" srcId="{9AAF8830-E1B5-40A0-9B10-303FFCABD67F}" destId="{39C11EB8-9BED-4F18-B5A7-CA0EF1E72B04}" srcOrd="1" destOrd="0" presId="urn:microsoft.com/office/officeart/2016/7/layout/BasicLinearProcessNumbered"/>
    <dgm:cxn modelId="{05266A1D-0DD9-433D-B018-5C33C12529CE}" type="presParOf" srcId="{9AAF8830-E1B5-40A0-9B10-303FFCABD67F}" destId="{D1538217-E72F-43FC-8FB1-637D09760FE4}" srcOrd="2" destOrd="0" presId="urn:microsoft.com/office/officeart/2016/7/layout/BasicLinearProcessNumbered"/>
    <dgm:cxn modelId="{0DB38094-3CD9-442F-A036-2D4BA37AEA2A}" type="presParOf" srcId="{9AAF8830-E1B5-40A0-9B10-303FFCABD67F}" destId="{C5D45E0B-03A1-40A1-BF56-1E70CB624EF0}"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EF12ED-7B8B-47C4-B1EF-87A26E2EC13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98AE5AD-9440-416E-B73B-6CE86B817D8A}">
      <dgm:prSet/>
      <dgm:spPr/>
      <dgm:t>
        <a:bodyPr/>
        <a:lstStyle/>
        <a:p>
          <a:pPr>
            <a:defRPr cap="all"/>
          </a:pPr>
          <a:r>
            <a:rPr lang="en-US"/>
            <a:t>Time-Saving: Quickly generate citations without manually formatting.</a:t>
          </a:r>
        </a:p>
      </dgm:t>
    </dgm:pt>
    <dgm:pt modelId="{24831531-9374-42F7-A53E-EDB02C6D90B4}" type="parTrans" cxnId="{00379ECB-6D76-47FF-885B-75410252E05A}">
      <dgm:prSet/>
      <dgm:spPr/>
      <dgm:t>
        <a:bodyPr/>
        <a:lstStyle/>
        <a:p>
          <a:endParaRPr lang="en-US"/>
        </a:p>
      </dgm:t>
    </dgm:pt>
    <dgm:pt modelId="{AD2C0E40-DE77-4EAC-97A6-A38345DD95D6}" type="sibTrans" cxnId="{00379ECB-6D76-47FF-885B-75410252E05A}">
      <dgm:prSet/>
      <dgm:spPr/>
      <dgm:t>
        <a:bodyPr/>
        <a:lstStyle/>
        <a:p>
          <a:endParaRPr lang="en-US"/>
        </a:p>
      </dgm:t>
    </dgm:pt>
    <dgm:pt modelId="{460A01CA-E19E-4ADA-9F37-D3ED3044F088}">
      <dgm:prSet/>
      <dgm:spPr/>
      <dgm:t>
        <a:bodyPr/>
        <a:lstStyle/>
        <a:p>
          <a:pPr>
            <a:defRPr cap="all"/>
          </a:pPr>
          <a:r>
            <a:rPr lang="en-US"/>
            <a:t>Accuracy: Reduces the risk of errors in citation formatting.</a:t>
          </a:r>
        </a:p>
      </dgm:t>
    </dgm:pt>
    <dgm:pt modelId="{B8A5D5C2-EA10-4185-AC87-DB6C9C06A0EE}" type="parTrans" cxnId="{A7D526FB-2CE4-4BE6-8F1F-E457F760EEA8}">
      <dgm:prSet/>
      <dgm:spPr/>
      <dgm:t>
        <a:bodyPr/>
        <a:lstStyle/>
        <a:p>
          <a:endParaRPr lang="en-US"/>
        </a:p>
      </dgm:t>
    </dgm:pt>
    <dgm:pt modelId="{AC944418-9F37-45B8-BCF1-6207D3FE6223}" type="sibTrans" cxnId="{A7D526FB-2CE4-4BE6-8F1F-E457F760EEA8}">
      <dgm:prSet/>
      <dgm:spPr/>
      <dgm:t>
        <a:bodyPr/>
        <a:lstStyle/>
        <a:p>
          <a:endParaRPr lang="en-US"/>
        </a:p>
      </dgm:t>
    </dgm:pt>
    <dgm:pt modelId="{C8366BB1-C8D0-4866-859B-E8AEAA777DA2}">
      <dgm:prSet/>
      <dgm:spPr/>
      <dgm:t>
        <a:bodyPr/>
        <a:lstStyle/>
        <a:p>
          <a:pPr>
            <a:defRPr cap="all"/>
          </a:pPr>
          <a:r>
            <a:rPr lang="en-US"/>
            <a:t>Accessibility: Available online, making it easy to access from anywhere with an internet connection.</a:t>
          </a:r>
        </a:p>
      </dgm:t>
    </dgm:pt>
    <dgm:pt modelId="{5E7B37EE-4CD9-487B-BB54-F32811FA4076}" type="parTrans" cxnId="{E1E54DDE-EB1B-4A1B-9F19-DD440C89F387}">
      <dgm:prSet/>
      <dgm:spPr/>
      <dgm:t>
        <a:bodyPr/>
        <a:lstStyle/>
        <a:p>
          <a:endParaRPr lang="en-US"/>
        </a:p>
      </dgm:t>
    </dgm:pt>
    <dgm:pt modelId="{17F6A3F2-E92C-4003-9C77-D33B8215FED9}" type="sibTrans" cxnId="{E1E54DDE-EB1B-4A1B-9F19-DD440C89F387}">
      <dgm:prSet/>
      <dgm:spPr/>
      <dgm:t>
        <a:bodyPr/>
        <a:lstStyle/>
        <a:p>
          <a:endParaRPr lang="en-US"/>
        </a:p>
      </dgm:t>
    </dgm:pt>
    <dgm:pt modelId="{9DAA1B02-AD96-4BDF-AFF8-934FB053B6F3}">
      <dgm:prSet/>
      <dgm:spPr/>
      <dgm:t>
        <a:bodyPr/>
        <a:lstStyle/>
        <a:p>
          <a:pPr>
            <a:defRPr cap="all"/>
          </a:pPr>
          <a:r>
            <a:rPr lang="en-US"/>
            <a:t>Learning Resource: Helps users learn and understand APA citation rules through practical examples.</a:t>
          </a:r>
        </a:p>
      </dgm:t>
    </dgm:pt>
    <dgm:pt modelId="{D552FE3F-235D-495F-B59A-EE57DEFB2DF2}" type="parTrans" cxnId="{94307DA2-48DD-4D83-B4E1-2E6111B99B02}">
      <dgm:prSet/>
      <dgm:spPr/>
      <dgm:t>
        <a:bodyPr/>
        <a:lstStyle/>
        <a:p>
          <a:endParaRPr lang="en-US"/>
        </a:p>
      </dgm:t>
    </dgm:pt>
    <dgm:pt modelId="{FCC59766-A0B7-4479-AFEB-405A7B2D72F3}" type="sibTrans" cxnId="{94307DA2-48DD-4D83-B4E1-2E6111B99B02}">
      <dgm:prSet/>
      <dgm:spPr/>
      <dgm:t>
        <a:bodyPr/>
        <a:lstStyle/>
        <a:p>
          <a:endParaRPr lang="en-US"/>
        </a:p>
      </dgm:t>
    </dgm:pt>
    <dgm:pt modelId="{1217AF79-5C6C-43D8-8351-32AC0648B090}" type="pres">
      <dgm:prSet presAssocID="{13EF12ED-7B8B-47C4-B1EF-87A26E2EC136}" presName="root" presStyleCnt="0">
        <dgm:presLayoutVars>
          <dgm:dir/>
          <dgm:resizeHandles val="exact"/>
        </dgm:presLayoutVars>
      </dgm:prSet>
      <dgm:spPr/>
    </dgm:pt>
    <dgm:pt modelId="{0C4047B6-4333-40A4-9B5B-0895276C2FF2}" type="pres">
      <dgm:prSet presAssocID="{A98AE5AD-9440-416E-B73B-6CE86B817D8A}" presName="compNode" presStyleCnt="0"/>
      <dgm:spPr/>
    </dgm:pt>
    <dgm:pt modelId="{5839B654-DBB7-4ED7-AF27-C976B84C7965}" type="pres">
      <dgm:prSet presAssocID="{A98AE5AD-9440-416E-B73B-6CE86B817D8A}" presName="iconBgRect" presStyleLbl="bgShp" presStyleIdx="0" presStyleCnt="4"/>
      <dgm:spPr/>
    </dgm:pt>
    <dgm:pt modelId="{C95AC8DC-C698-41EF-97CD-2288142C6970}" type="pres">
      <dgm:prSet presAssocID="{A98AE5AD-9440-416E-B73B-6CE86B817D8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d Quotation Mark"/>
        </a:ext>
      </dgm:extLst>
    </dgm:pt>
    <dgm:pt modelId="{59DA23E1-6FA2-4A3E-A23E-3ED9B5D7BC41}" type="pres">
      <dgm:prSet presAssocID="{A98AE5AD-9440-416E-B73B-6CE86B817D8A}" presName="spaceRect" presStyleCnt="0"/>
      <dgm:spPr/>
    </dgm:pt>
    <dgm:pt modelId="{A02F8667-AFA4-4AE4-B0AF-E244EA938276}" type="pres">
      <dgm:prSet presAssocID="{A98AE5AD-9440-416E-B73B-6CE86B817D8A}" presName="textRect" presStyleLbl="revTx" presStyleIdx="0" presStyleCnt="4">
        <dgm:presLayoutVars>
          <dgm:chMax val="1"/>
          <dgm:chPref val="1"/>
        </dgm:presLayoutVars>
      </dgm:prSet>
      <dgm:spPr/>
    </dgm:pt>
    <dgm:pt modelId="{9E378226-F06A-41C2-B651-23C4644637C7}" type="pres">
      <dgm:prSet presAssocID="{AD2C0E40-DE77-4EAC-97A6-A38345DD95D6}" presName="sibTrans" presStyleCnt="0"/>
      <dgm:spPr/>
    </dgm:pt>
    <dgm:pt modelId="{8AC2682B-8D5C-4936-9367-3BABE62B4F53}" type="pres">
      <dgm:prSet presAssocID="{460A01CA-E19E-4ADA-9F37-D3ED3044F088}" presName="compNode" presStyleCnt="0"/>
      <dgm:spPr/>
    </dgm:pt>
    <dgm:pt modelId="{98168F8D-DC63-4BCE-AEF1-B64F4DAEAAFA}" type="pres">
      <dgm:prSet presAssocID="{460A01CA-E19E-4ADA-9F37-D3ED3044F088}" presName="iconBgRect" presStyleLbl="bgShp" presStyleIdx="1" presStyleCnt="4"/>
      <dgm:spPr/>
    </dgm:pt>
    <dgm:pt modelId="{FE73873A-3EF1-4692-B0E8-9DA6F86B5378}" type="pres">
      <dgm:prSet presAssocID="{460A01CA-E19E-4ADA-9F37-D3ED3044F08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ext>
      </dgm:extLst>
    </dgm:pt>
    <dgm:pt modelId="{CD485CD3-91F5-4E99-8A1A-8AB5DD275868}" type="pres">
      <dgm:prSet presAssocID="{460A01CA-E19E-4ADA-9F37-D3ED3044F088}" presName="spaceRect" presStyleCnt="0"/>
      <dgm:spPr/>
    </dgm:pt>
    <dgm:pt modelId="{E5CCFAF1-3A1E-46BB-9DCE-3809547C5C44}" type="pres">
      <dgm:prSet presAssocID="{460A01CA-E19E-4ADA-9F37-D3ED3044F088}" presName="textRect" presStyleLbl="revTx" presStyleIdx="1" presStyleCnt="4">
        <dgm:presLayoutVars>
          <dgm:chMax val="1"/>
          <dgm:chPref val="1"/>
        </dgm:presLayoutVars>
      </dgm:prSet>
      <dgm:spPr/>
    </dgm:pt>
    <dgm:pt modelId="{1C2CF33F-E5C8-4540-B793-D567ABAD0037}" type="pres">
      <dgm:prSet presAssocID="{AC944418-9F37-45B8-BCF1-6207D3FE6223}" presName="sibTrans" presStyleCnt="0"/>
      <dgm:spPr/>
    </dgm:pt>
    <dgm:pt modelId="{7F7BC7FD-0147-49B7-B2FA-8CFBE769457A}" type="pres">
      <dgm:prSet presAssocID="{C8366BB1-C8D0-4866-859B-E8AEAA777DA2}" presName="compNode" presStyleCnt="0"/>
      <dgm:spPr/>
    </dgm:pt>
    <dgm:pt modelId="{36D1963F-4B6F-4C2D-A037-43FCA2CEFD09}" type="pres">
      <dgm:prSet presAssocID="{C8366BB1-C8D0-4866-859B-E8AEAA777DA2}" presName="iconBgRect" presStyleLbl="bgShp" presStyleIdx="2" presStyleCnt="4"/>
      <dgm:spPr/>
    </dgm:pt>
    <dgm:pt modelId="{4DF92ECC-4EDB-47EF-B659-D01ECF09D68B}" type="pres">
      <dgm:prSet presAssocID="{C8366BB1-C8D0-4866-859B-E8AEAA777DA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ternet"/>
        </a:ext>
      </dgm:extLst>
    </dgm:pt>
    <dgm:pt modelId="{BD141754-612F-4CD8-8A8A-CC3C4BC41891}" type="pres">
      <dgm:prSet presAssocID="{C8366BB1-C8D0-4866-859B-E8AEAA777DA2}" presName="spaceRect" presStyleCnt="0"/>
      <dgm:spPr/>
    </dgm:pt>
    <dgm:pt modelId="{1FF2D2F0-CD1B-4BD9-8646-5D07BBF5A53F}" type="pres">
      <dgm:prSet presAssocID="{C8366BB1-C8D0-4866-859B-E8AEAA777DA2}" presName="textRect" presStyleLbl="revTx" presStyleIdx="2" presStyleCnt="4">
        <dgm:presLayoutVars>
          <dgm:chMax val="1"/>
          <dgm:chPref val="1"/>
        </dgm:presLayoutVars>
      </dgm:prSet>
      <dgm:spPr/>
    </dgm:pt>
    <dgm:pt modelId="{AB18AAB8-91A1-43BD-ADD0-A3245FBE07D0}" type="pres">
      <dgm:prSet presAssocID="{17F6A3F2-E92C-4003-9C77-D33B8215FED9}" presName="sibTrans" presStyleCnt="0"/>
      <dgm:spPr/>
    </dgm:pt>
    <dgm:pt modelId="{293CEE59-3170-47A5-BB3B-6E5F535145E9}" type="pres">
      <dgm:prSet presAssocID="{9DAA1B02-AD96-4BDF-AFF8-934FB053B6F3}" presName="compNode" presStyleCnt="0"/>
      <dgm:spPr/>
    </dgm:pt>
    <dgm:pt modelId="{41C9A2BE-F604-4E1E-B1D0-9FFC9803E856}" type="pres">
      <dgm:prSet presAssocID="{9DAA1B02-AD96-4BDF-AFF8-934FB053B6F3}" presName="iconBgRect" presStyleLbl="bgShp" presStyleIdx="3" presStyleCnt="4"/>
      <dgm:spPr/>
    </dgm:pt>
    <dgm:pt modelId="{A162FBDC-7803-4D7A-A1F6-2748FF03EB26}" type="pres">
      <dgm:prSet presAssocID="{9DAA1B02-AD96-4BDF-AFF8-934FB053B6F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236BDA04-FC31-438E-8944-B04BE4BCD73E}" type="pres">
      <dgm:prSet presAssocID="{9DAA1B02-AD96-4BDF-AFF8-934FB053B6F3}" presName="spaceRect" presStyleCnt="0"/>
      <dgm:spPr/>
    </dgm:pt>
    <dgm:pt modelId="{4E5D1B2C-AA7F-4154-A2F1-9B8ECE83C082}" type="pres">
      <dgm:prSet presAssocID="{9DAA1B02-AD96-4BDF-AFF8-934FB053B6F3}" presName="textRect" presStyleLbl="revTx" presStyleIdx="3" presStyleCnt="4">
        <dgm:presLayoutVars>
          <dgm:chMax val="1"/>
          <dgm:chPref val="1"/>
        </dgm:presLayoutVars>
      </dgm:prSet>
      <dgm:spPr/>
    </dgm:pt>
  </dgm:ptLst>
  <dgm:cxnLst>
    <dgm:cxn modelId="{97BEA060-6B07-4631-B19C-D25158077298}" type="presOf" srcId="{13EF12ED-7B8B-47C4-B1EF-87A26E2EC136}" destId="{1217AF79-5C6C-43D8-8351-32AC0648B090}" srcOrd="0" destOrd="0" presId="urn:microsoft.com/office/officeart/2018/5/layout/IconCircleLabelList"/>
    <dgm:cxn modelId="{5176C975-EB6C-4F1A-B0D8-CE8E1C66598C}" type="presOf" srcId="{A98AE5AD-9440-416E-B73B-6CE86B817D8A}" destId="{A02F8667-AFA4-4AE4-B0AF-E244EA938276}" srcOrd="0" destOrd="0" presId="urn:microsoft.com/office/officeart/2018/5/layout/IconCircleLabelList"/>
    <dgm:cxn modelId="{407BA59A-AFDB-4CE5-8DE6-AE9C68EAB7D3}" type="presOf" srcId="{9DAA1B02-AD96-4BDF-AFF8-934FB053B6F3}" destId="{4E5D1B2C-AA7F-4154-A2F1-9B8ECE83C082}" srcOrd="0" destOrd="0" presId="urn:microsoft.com/office/officeart/2018/5/layout/IconCircleLabelList"/>
    <dgm:cxn modelId="{94307DA2-48DD-4D83-B4E1-2E6111B99B02}" srcId="{13EF12ED-7B8B-47C4-B1EF-87A26E2EC136}" destId="{9DAA1B02-AD96-4BDF-AFF8-934FB053B6F3}" srcOrd="3" destOrd="0" parTransId="{D552FE3F-235D-495F-B59A-EE57DEFB2DF2}" sibTransId="{FCC59766-A0B7-4479-AFEB-405A7B2D72F3}"/>
    <dgm:cxn modelId="{00379ECB-6D76-47FF-885B-75410252E05A}" srcId="{13EF12ED-7B8B-47C4-B1EF-87A26E2EC136}" destId="{A98AE5AD-9440-416E-B73B-6CE86B817D8A}" srcOrd="0" destOrd="0" parTransId="{24831531-9374-42F7-A53E-EDB02C6D90B4}" sibTransId="{AD2C0E40-DE77-4EAC-97A6-A38345DD95D6}"/>
    <dgm:cxn modelId="{E1E54DDE-EB1B-4A1B-9F19-DD440C89F387}" srcId="{13EF12ED-7B8B-47C4-B1EF-87A26E2EC136}" destId="{C8366BB1-C8D0-4866-859B-E8AEAA777DA2}" srcOrd="2" destOrd="0" parTransId="{5E7B37EE-4CD9-487B-BB54-F32811FA4076}" sibTransId="{17F6A3F2-E92C-4003-9C77-D33B8215FED9}"/>
    <dgm:cxn modelId="{A26B89EC-FC04-4DED-995D-4956A44A1ABE}" type="presOf" srcId="{460A01CA-E19E-4ADA-9F37-D3ED3044F088}" destId="{E5CCFAF1-3A1E-46BB-9DCE-3809547C5C44}" srcOrd="0" destOrd="0" presId="urn:microsoft.com/office/officeart/2018/5/layout/IconCircleLabelList"/>
    <dgm:cxn modelId="{032339EF-808C-41D2-B2A4-D31F5C4F8433}" type="presOf" srcId="{C8366BB1-C8D0-4866-859B-E8AEAA777DA2}" destId="{1FF2D2F0-CD1B-4BD9-8646-5D07BBF5A53F}" srcOrd="0" destOrd="0" presId="urn:microsoft.com/office/officeart/2018/5/layout/IconCircleLabelList"/>
    <dgm:cxn modelId="{A7D526FB-2CE4-4BE6-8F1F-E457F760EEA8}" srcId="{13EF12ED-7B8B-47C4-B1EF-87A26E2EC136}" destId="{460A01CA-E19E-4ADA-9F37-D3ED3044F088}" srcOrd="1" destOrd="0" parTransId="{B8A5D5C2-EA10-4185-AC87-DB6C9C06A0EE}" sibTransId="{AC944418-9F37-45B8-BCF1-6207D3FE6223}"/>
    <dgm:cxn modelId="{93C50750-0F3F-4298-BCF6-5A80E3F26E0C}" type="presParOf" srcId="{1217AF79-5C6C-43D8-8351-32AC0648B090}" destId="{0C4047B6-4333-40A4-9B5B-0895276C2FF2}" srcOrd="0" destOrd="0" presId="urn:microsoft.com/office/officeart/2018/5/layout/IconCircleLabelList"/>
    <dgm:cxn modelId="{9CB88C67-A22F-4833-AA1B-75A980FF4117}" type="presParOf" srcId="{0C4047B6-4333-40A4-9B5B-0895276C2FF2}" destId="{5839B654-DBB7-4ED7-AF27-C976B84C7965}" srcOrd="0" destOrd="0" presId="urn:microsoft.com/office/officeart/2018/5/layout/IconCircleLabelList"/>
    <dgm:cxn modelId="{3A9B8B85-2C31-4070-85B0-E3A575348A0C}" type="presParOf" srcId="{0C4047B6-4333-40A4-9B5B-0895276C2FF2}" destId="{C95AC8DC-C698-41EF-97CD-2288142C6970}" srcOrd="1" destOrd="0" presId="urn:microsoft.com/office/officeart/2018/5/layout/IconCircleLabelList"/>
    <dgm:cxn modelId="{DCA69321-9B1F-48BE-B8B0-531676DE62A9}" type="presParOf" srcId="{0C4047B6-4333-40A4-9B5B-0895276C2FF2}" destId="{59DA23E1-6FA2-4A3E-A23E-3ED9B5D7BC41}" srcOrd="2" destOrd="0" presId="urn:microsoft.com/office/officeart/2018/5/layout/IconCircleLabelList"/>
    <dgm:cxn modelId="{97858682-A6B8-4665-9402-ECB1B045D09B}" type="presParOf" srcId="{0C4047B6-4333-40A4-9B5B-0895276C2FF2}" destId="{A02F8667-AFA4-4AE4-B0AF-E244EA938276}" srcOrd="3" destOrd="0" presId="urn:microsoft.com/office/officeart/2018/5/layout/IconCircleLabelList"/>
    <dgm:cxn modelId="{F02FFF3A-FB9E-494C-9B54-E3B878C51309}" type="presParOf" srcId="{1217AF79-5C6C-43D8-8351-32AC0648B090}" destId="{9E378226-F06A-41C2-B651-23C4644637C7}" srcOrd="1" destOrd="0" presId="urn:microsoft.com/office/officeart/2018/5/layout/IconCircleLabelList"/>
    <dgm:cxn modelId="{F21BF8E3-6BCF-4008-A1BF-89EBF1220A32}" type="presParOf" srcId="{1217AF79-5C6C-43D8-8351-32AC0648B090}" destId="{8AC2682B-8D5C-4936-9367-3BABE62B4F53}" srcOrd="2" destOrd="0" presId="urn:microsoft.com/office/officeart/2018/5/layout/IconCircleLabelList"/>
    <dgm:cxn modelId="{1B715F39-6867-4C85-8E9B-E66AB2CBDA24}" type="presParOf" srcId="{8AC2682B-8D5C-4936-9367-3BABE62B4F53}" destId="{98168F8D-DC63-4BCE-AEF1-B64F4DAEAAFA}" srcOrd="0" destOrd="0" presId="urn:microsoft.com/office/officeart/2018/5/layout/IconCircleLabelList"/>
    <dgm:cxn modelId="{9AE12ED5-C8BD-4D8A-AF54-3925C01CDE3C}" type="presParOf" srcId="{8AC2682B-8D5C-4936-9367-3BABE62B4F53}" destId="{FE73873A-3EF1-4692-B0E8-9DA6F86B5378}" srcOrd="1" destOrd="0" presId="urn:microsoft.com/office/officeart/2018/5/layout/IconCircleLabelList"/>
    <dgm:cxn modelId="{53A53143-0CBB-4873-ADD8-7344402636EC}" type="presParOf" srcId="{8AC2682B-8D5C-4936-9367-3BABE62B4F53}" destId="{CD485CD3-91F5-4E99-8A1A-8AB5DD275868}" srcOrd="2" destOrd="0" presId="urn:microsoft.com/office/officeart/2018/5/layout/IconCircleLabelList"/>
    <dgm:cxn modelId="{D1550B4A-00C6-444C-8541-1E2F4FCE1337}" type="presParOf" srcId="{8AC2682B-8D5C-4936-9367-3BABE62B4F53}" destId="{E5CCFAF1-3A1E-46BB-9DCE-3809547C5C44}" srcOrd="3" destOrd="0" presId="urn:microsoft.com/office/officeart/2018/5/layout/IconCircleLabelList"/>
    <dgm:cxn modelId="{076076DD-3C15-4D47-B8C2-03C06F436FE9}" type="presParOf" srcId="{1217AF79-5C6C-43D8-8351-32AC0648B090}" destId="{1C2CF33F-E5C8-4540-B793-D567ABAD0037}" srcOrd="3" destOrd="0" presId="urn:microsoft.com/office/officeart/2018/5/layout/IconCircleLabelList"/>
    <dgm:cxn modelId="{53F6CAD3-4A48-4ADC-966F-E60861B46504}" type="presParOf" srcId="{1217AF79-5C6C-43D8-8351-32AC0648B090}" destId="{7F7BC7FD-0147-49B7-B2FA-8CFBE769457A}" srcOrd="4" destOrd="0" presId="urn:microsoft.com/office/officeart/2018/5/layout/IconCircleLabelList"/>
    <dgm:cxn modelId="{9DAD5731-CFC7-4B5B-968C-F6EA39DFEB3E}" type="presParOf" srcId="{7F7BC7FD-0147-49B7-B2FA-8CFBE769457A}" destId="{36D1963F-4B6F-4C2D-A037-43FCA2CEFD09}" srcOrd="0" destOrd="0" presId="urn:microsoft.com/office/officeart/2018/5/layout/IconCircleLabelList"/>
    <dgm:cxn modelId="{F57273AD-2A0A-42A6-BF66-1423DA622B47}" type="presParOf" srcId="{7F7BC7FD-0147-49B7-B2FA-8CFBE769457A}" destId="{4DF92ECC-4EDB-47EF-B659-D01ECF09D68B}" srcOrd="1" destOrd="0" presId="urn:microsoft.com/office/officeart/2018/5/layout/IconCircleLabelList"/>
    <dgm:cxn modelId="{2BA4F933-0219-479C-ACD7-D7BCF89B0E0B}" type="presParOf" srcId="{7F7BC7FD-0147-49B7-B2FA-8CFBE769457A}" destId="{BD141754-612F-4CD8-8A8A-CC3C4BC41891}" srcOrd="2" destOrd="0" presId="urn:microsoft.com/office/officeart/2018/5/layout/IconCircleLabelList"/>
    <dgm:cxn modelId="{B58BB4C2-AA74-4AC3-B75B-54A78B93A304}" type="presParOf" srcId="{7F7BC7FD-0147-49B7-B2FA-8CFBE769457A}" destId="{1FF2D2F0-CD1B-4BD9-8646-5D07BBF5A53F}" srcOrd="3" destOrd="0" presId="urn:microsoft.com/office/officeart/2018/5/layout/IconCircleLabelList"/>
    <dgm:cxn modelId="{2B90286B-AAAF-4469-852C-F70FB8720583}" type="presParOf" srcId="{1217AF79-5C6C-43D8-8351-32AC0648B090}" destId="{AB18AAB8-91A1-43BD-ADD0-A3245FBE07D0}" srcOrd="5" destOrd="0" presId="urn:microsoft.com/office/officeart/2018/5/layout/IconCircleLabelList"/>
    <dgm:cxn modelId="{B98F678E-30DA-47A2-B20F-BDFA40584981}" type="presParOf" srcId="{1217AF79-5C6C-43D8-8351-32AC0648B090}" destId="{293CEE59-3170-47A5-BB3B-6E5F535145E9}" srcOrd="6" destOrd="0" presId="urn:microsoft.com/office/officeart/2018/5/layout/IconCircleLabelList"/>
    <dgm:cxn modelId="{9A03BC19-5484-477C-AC18-BF37C66D3AE6}" type="presParOf" srcId="{293CEE59-3170-47A5-BB3B-6E5F535145E9}" destId="{41C9A2BE-F604-4E1E-B1D0-9FFC9803E856}" srcOrd="0" destOrd="0" presId="urn:microsoft.com/office/officeart/2018/5/layout/IconCircleLabelList"/>
    <dgm:cxn modelId="{7C0D3006-B937-48D1-B831-E80891BA4D24}" type="presParOf" srcId="{293CEE59-3170-47A5-BB3B-6E5F535145E9}" destId="{A162FBDC-7803-4D7A-A1F6-2748FF03EB26}" srcOrd="1" destOrd="0" presId="urn:microsoft.com/office/officeart/2018/5/layout/IconCircleLabelList"/>
    <dgm:cxn modelId="{EC0DAA04-FB9E-479A-B4A5-C6DA2C5F5DD3}" type="presParOf" srcId="{293CEE59-3170-47A5-BB3B-6E5F535145E9}" destId="{236BDA04-FC31-438E-8944-B04BE4BCD73E}" srcOrd="2" destOrd="0" presId="urn:microsoft.com/office/officeart/2018/5/layout/IconCircleLabelList"/>
    <dgm:cxn modelId="{00E95C4C-B2A6-45C3-A7BF-C66468481B49}" type="presParOf" srcId="{293CEE59-3170-47A5-BB3B-6E5F535145E9}" destId="{4E5D1B2C-AA7F-4154-A2F1-9B8ECE83C08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5EB9B8-66A9-48DE-9E9D-7AC50CE87D9C}"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F62F5AA-90C5-46D0-A05A-85623A9414D7}">
      <dgm:prSet/>
      <dgm:spPr/>
      <dgm:t>
        <a:bodyPr/>
        <a:lstStyle/>
        <a:p>
          <a:pPr>
            <a:defRPr cap="all"/>
          </a:pPr>
          <a:r>
            <a:rPr lang="en-US"/>
            <a:t>Purchase of 20 WT2/W3 Timekettle AI bi-directional translation earbud sets.</a:t>
          </a:r>
        </a:p>
      </dgm:t>
    </dgm:pt>
    <dgm:pt modelId="{3A16AFD9-36F0-4E69-A907-91E9D3D20A86}" type="parTrans" cxnId="{E93A1AF3-9279-4AF6-8FFA-97484B3E239F}">
      <dgm:prSet/>
      <dgm:spPr/>
      <dgm:t>
        <a:bodyPr/>
        <a:lstStyle/>
        <a:p>
          <a:endParaRPr lang="en-US"/>
        </a:p>
      </dgm:t>
    </dgm:pt>
    <dgm:pt modelId="{C19E0D5B-3394-4629-9445-FB9CE5DC57FA}" type="sibTrans" cxnId="{E93A1AF3-9279-4AF6-8FFA-97484B3E239F}">
      <dgm:prSet/>
      <dgm:spPr/>
      <dgm:t>
        <a:bodyPr/>
        <a:lstStyle/>
        <a:p>
          <a:endParaRPr lang="en-US"/>
        </a:p>
      </dgm:t>
    </dgm:pt>
    <dgm:pt modelId="{414E80D3-AC80-4263-B632-2CFAE96F160E}">
      <dgm:prSet/>
      <dgm:spPr/>
      <dgm:t>
        <a:bodyPr/>
        <a:lstStyle/>
        <a:p>
          <a:pPr>
            <a:defRPr cap="all"/>
          </a:pPr>
          <a:r>
            <a:rPr lang="en-US"/>
            <a:t>Used in Ecuador with SOE participants over Samford Spring Break.</a:t>
          </a:r>
        </a:p>
      </dgm:t>
    </dgm:pt>
    <dgm:pt modelId="{F3A48366-3CBD-45F1-A52E-EE05A2148EEB}" type="parTrans" cxnId="{EAF6BDFA-AF40-49B7-AE65-57AB67CEC45E}">
      <dgm:prSet/>
      <dgm:spPr/>
      <dgm:t>
        <a:bodyPr/>
        <a:lstStyle/>
        <a:p>
          <a:endParaRPr lang="en-US"/>
        </a:p>
      </dgm:t>
    </dgm:pt>
    <dgm:pt modelId="{26163749-0606-43B8-92C2-FD7EA99783C5}" type="sibTrans" cxnId="{EAF6BDFA-AF40-49B7-AE65-57AB67CEC45E}">
      <dgm:prSet/>
      <dgm:spPr/>
      <dgm:t>
        <a:bodyPr/>
        <a:lstStyle/>
        <a:p>
          <a:endParaRPr lang="en-US"/>
        </a:p>
      </dgm:t>
    </dgm:pt>
    <dgm:pt modelId="{7964393E-CC1B-49D7-82AA-E7EC17D0B1F2}">
      <dgm:prSet/>
      <dgm:spPr/>
      <dgm:t>
        <a:bodyPr/>
        <a:lstStyle/>
        <a:p>
          <a:pPr>
            <a:defRPr cap="all"/>
          </a:pPr>
          <a:r>
            <a:rPr lang="en-US"/>
            <a:t>Participants asked to fill out pre-trip and post-trip Intercultural Sensitivity Scale (survey) on Qualtrics (ISS; Chen &amp; Starosta, 2000). </a:t>
          </a:r>
        </a:p>
      </dgm:t>
    </dgm:pt>
    <dgm:pt modelId="{C8964265-7458-4464-B7AD-F092FAFFCF92}" type="parTrans" cxnId="{32AD2B8C-A97B-442E-B261-A20E883CA430}">
      <dgm:prSet/>
      <dgm:spPr/>
      <dgm:t>
        <a:bodyPr/>
        <a:lstStyle/>
        <a:p>
          <a:endParaRPr lang="en-US"/>
        </a:p>
      </dgm:t>
    </dgm:pt>
    <dgm:pt modelId="{C77C0A2D-778F-47BC-A182-0270D58A360C}" type="sibTrans" cxnId="{32AD2B8C-A97B-442E-B261-A20E883CA430}">
      <dgm:prSet/>
      <dgm:spPr/>
      <dgm:t>
        <a:bodyPr/>
        <a:lstStyle/>
        <a:p>
          <a:endParaRPr lang="en-US"/>
        </a:p>
      </dgm:t>
    </dgm:pt>
    <dgm:pt modelId="{B4D28EE2-D441-4A76-9C71-62F8FD0736EA}" type="pres">
      <dgm:prSet presAssocID="{B25EB9B8-66A9-48DE-9E9D-7AC50CE87D9C}" presName="root" presStyleCnt="0">
        <dgm:presLayoutVars>
          <dgm:dir/>
          <dgm:resizeHandles val="exact"/>
        </dgm:presLayoutVars>
      </dgm:prSet>
      <dgm:spPr/>
    </dgm:pt>
    <dgm:pt modelId="{397B90ED-7DE7-4270-B404-87BC0547AEF7}" type="pres">
      <dgm:prSet presAssocID="{CF62F5AA-90C5-46D0-A05A-85623A9414D7}" presName="compNode" presStyleCnt="0"/>
      <dgm:spPr/>
    </dgm:pt>
    <dgm:pt modelId="{402CE3D8-FDF4-4A26-9E87-A8A73F1CC130}" type="pres">
      <dgm:prSet presAssocID="{CF62F5AA-90C5-46D0-A05A-85623A9414D7}" presName="iconBgRect" presStyleLbl="bgShp" presStyleIdx="0" presStyleCnt="3"/>
      <dgm:spPr/>
    </dgm:pt>
    <dgm:pt modelId="{04116049-9E1C-42EE-B762-9C5C34DA8F79}" type="pres">
      <dgm:prSet presAssocID="{CF62F5AA-90C5-46D0-A05A-85623A9414D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7756E928-31E3-4AF7-B3C3-ED67AD2DC30E}" type="pres">
      <dgm:prSet presAssocID="{CF62F5AA-90C5-46D0-A05A-85623A9414D7}" presName="spaceRect" presStyleCnt="0"/>
      <dgm:spPr/>
    </dgm:pt>
    <dgm:pt modelId="{C5CE4ED2-E89B-437C-B785-50EE28D10FD3}" type="pres">
      <dgm:prSet presAssocID="{CF62F5AA-90C5-46D0-A05A-85623A9414D7}" presName="textRect" presStyleLbl="revTx" presStyleIdx="0" presStyleCnt="3">
        <dgm:presLayoutVars>
          <dgm:chMax val="1"/>
          <dgm:chPref val="1"/>
        </dgm:presLayoutVars>
      </dgm:prSet>
      <dgm:spPr/>
    </dgm:pt>
    <dgm:pt modelId="{BB85079C-2B98-4480-9BF8-EB73D3F0B312}" type="pres">
      <dgm:prSet presAssocID="{C19E0D5B-3394-4629-9445-FB9CE5DC57FA}" presName="sibTrans" presStyleCnt="0"/>
      <dgm:spPr/>
    </dgm:pt>
    <dgm:pt modelId="{3612D9B5-454E-4CD5-A0D5-0E29CF31AEEC}" type="pres">
      <dgm:prSet presAssocID="{414E80D3-AC80-4263-B632-2CFAE96F160E}" presName="compNode" presStyleCnt="0"/>
      <dgm:spPr/>
    </dgm:pt>
    <dgm:pt modelId="{3D034DBF-2DC1-4E45-A7C7-B047FD629732}" type="pres">
      <dgm:prSet presAssocID="{414E80D3-AC80-4263-B632-2CFAE96F160E}" presName="iconBgRect" presStyleLbl="bgShp" presStyleIdx="1" presStyleCnt="3"/>
      <dgm:spPr/>
    </dgm:pt>
    <dgm:pt modelId="{6A1EF369-1419-48F5-9B3D-3D48A8B77643}" type="pres">
      <dgm:prSet presAssocID="{414E80D3-AC80-4263-B632-2CFAE96F160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9F8FF890-DC47-426C-B724-E3959D94B48C}" type="pres">
      <dgm:prSet presAssocID="{414E80D3-AC80-4263-B632-2CFAE96F160E}" presName="spaceRect" presStyleCnt="0"/>
      <dgm:spPr/>
    </dgm:pt>
    <dgm:pt modelId="{CF5A0CFA-8FCF-441A-AD9C-532D2BAC941B}" type="pres">
      <dgm:prSet presAssocID="{414E80D3-AC80-4263-B632-2CFAE96F160E}" presName="textRect" presStyleLbl="revTx" presStyleIdx="1" presStyleCnt="3">
        <dgm:presLayoutVars>
          <dgm:chMax val="1"/>
          <dgm:chPref val="1"/>
        </dgm:presLayoutVars>
      </dgm:prSet>
      <dgm:spPr/>
    </dgm:pt>
    <dgm:pt modelId="{694A0050-37DA-408E-A837-0B234E4B79BB}" type="pres">
      <dgm:prSet presAssocID="{26163749-0606-43B8-92C2-FD7EA99783C5}" presName="sibTrans" presStyleCnt="0"/>
      <dgm:spPr/>
    </dgm:pt>
    <dgm:pt modelId="{9E3CCF7D-3F51-4FA9-9828-DF6700524439}" type="pres">
      <dgm:prSet presAssocID="{7964393E-CC1B-49D7-82AA-E7EC17D0B1F2}" presName="compNode" presStyleCnt="0"/>
      <dgm:spPr/>
    </dgm:pt>
    <dgm:pt modelId="{DFC71ECA-3375-4EAF-83E4-564A49DE5B7E}" type="pres">
      <dgm:prSet presAssocID="{7964393E-CC1B-49D7-82AA-E7EC17D0B1F2}" presName="iconBgRect" presStyleLbl="bgShp" presStyleIdx="2" presStyleCnt="3"/>
      <dgm:spPr/>
    </dgm:pt>
    <dgm:pt modelId="{53112FA3-3A11-4847-8AED-91D444E237AD}" type="pres">
      <dgm:prSet presAssocID="{7964393E-CC1B-49D7-82AA-E7EC17D0B1F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Bar Chart"/>
        </a:ext>
      </dgm:extLst>
    </dgm:pt>
    <dgm:pt modelId="{C4F2E112-7EAF-495F-AC83-CB55F06CB468}" type="pres">
      <dgm:prSet presAssocID="{7964393E-CC1B-49D7-82AA-E7EC17D0B1F2}" presName="spaceRect" presStyleCnt="0"/>
      <dgm:spPr/>
    </dgm:pt>
    <dgm:pt modelId="{06DF4291-9B85-4834-B1D4-276ABC1A5131}" type="pres">
      <dgm:prSet presAssocID="{7964393E-CC1B-49D7-82AA-E7EC17D0B1F2}" presName="textRect" presStyleLbl="revTx" presStyleIdx="2" presStyleCnt="3">
        <dgm:presLayoutVars>
          <dgm:chMax val="1"/>
          <dgm:chPref val="1"/>
        </dgm:presLayoutVars>
      </dgm:prSet>
      <dgm:spPr/>
    </dgm:pt>
  </dgm:ptLst>
  <dgm:cxnLst>
    <dgm:cxn modelId="{D339B902-0F66-45F2-8A50-0AFB0D4D16D4}" type="presOf" srcId="{7964393E-CC1B-49D7-82AA-E7EC17D0B1F2}" destId="{06DF4291-9B85-4834-B1D4-276ABC1A5131}" srcOrd="0" destOrd="0" presId="urn:microsoft.com/office/officeart/2018/5/layout/IconCircleLabelList"/>
    <dgm:cxn modelId="{2F607939-8417-4243-80D4-8393F5FDD18A}" type="presOf" srcId="{CF62F5AA-90C5-46D0-A05A-85623A9414D7}" destId="{C5CE4ED2-E89B-437C-B785-50EE28D10FD3}" srcOrd="0" destOrd="0" presId="urn:microsoft.com/office/officeart/2018/5/layout/IconCircleLabelList"/>
    <dgm:cxn modelId="{1A93EA39-0FB4-49A9-84A5-F4758F5124D4}" type="presOf" srcId="{B25EB9B8-66A9-48DE-9E9D-7AC50CE87D9C}" destId="{B4D28EE2-D441-4A76-9C71-62F8FD0736EA}" srcOrd="0" destOrd="0" presId="urn:microsoft.com/office/officeart/2018/5/layout/IconCircleLabelList"/>
    <dgm:cxn modelId="{096E604A-F48A-44A2-8562-0E085F542E6A}" type="presOf" srcId="{414E80D3-AC80-4263-B632-2CFAE96F160E}" destId="{CF5A0CFA-8FCF-441A-AD9C-532D2BAC941B}" srcOrd="0" destOrd="0" presId="urn:microsoft.com/office/officeart/2018/5/layout/IconCircleLabelList"/>
    <dgm:cxn modelId="{32AD2B8C-A97B-442E-B261-A20E883CA430}" srcId="{B25EB9B8-66A9-48DE-9E9D-7AC50CE87D9C}" destId="{7964393E-CC1B-49D7-82AA-E7EC17D0B1F2}" srcOrd="2" destOrd="0" parTransId="{C8964265-7458-4464-B7AD-F092FAFFCF92}" sibTransId="{C77C0A2D-778F-47BC-A182-0270D58A360C}"/>
    <dgm:cxn modelId="{E93A1AF3-9279-4AF6-8FFA-97484B3E239F}" srcId="{B25EB9B8-66A9-48DE-9E9D-7AC50CE87D9C}" destId="{CF62F5AA-90C5-46D0-A05A-85623A9414D7}" srcOrd="0" destOrd="0" parTransId="{3A16AFD9-36F0-4E69-A907-91E9D3D20A86}" sibTransId="{C19E0D5B-3394-4629-9445-FB9CE5DC57FA}"/>
    <dgm:cxn modelId="{EAF6BDFA-AF40-49B7-AE65-57AB67CEC45E}" srcId="{B25EB9B8-66A9-48DE-9E9D-7AC50CE87D9C}" destId="{414E80D3-AC80-4263-B632-2CFAE96F160E}" srcOrd="1" destOrd="0" parTransId="{F3A48366-3CBD-45F1-A52E-EE05A2148EEB}" sibTransId="{26163749-0606-43B8-92C2-FD7EA99783C5}"/>
    <dgm:cxn modelId="{9E2EF716-5218-40E5-9B83-6742CAC14E56}" type="presParOf" srcId="{B4D28EE2-D441-4A76-9C71-62F8FD0736EA}" destId="{397B90ED-7DE7-4270-B404-87BC0547AEF7}" srcOrd="0" destOrd="0" presId="urn:microsoft.com/office/officeart/2018/5/layout/IconCircleLabelList"/>
    <dgm:cxn modelId="{DAD1755F-F0AB-4A61-A3F8-DAC15E32AB7A}" type="presParOf" srcId="{397B90ED-7DE7-4270-B404-87BC0547AEF7}" destId="{402CE3D8-FDF4-4A26-9E87-A8A73F1CC130}" srcOrd="0" destOrd="0" presId="urn:microsoft.com/office/officeart/2018/5/layout/IconCircleLabelList"/>
    <dgm:cxn modelId="{9E702BFD-BC37-4876-A4A9-9206CBABD1CE}" type="presParOf" srcId="{397B90ED-7DE7-4270-B404-87BC0547AEF7}" destId="{04116049-9E1C-42EE-B762-9C5C34DA8F79}" srcOrd="1" destOrd="0" presId="urn:microsoft.com/office/officeart/2018/5/layout/IconCircleLabelList"/>
    <dgm:cxn modelId="{056A2210-389E-4600-842E-0D88AD4BE17F}" type="presParOf" srcId="{397B90ED-7DE7-4270-B404-87BC0547AEF7}" destId="{7756E928-31E3-4AF7-B3C3-ED67AD2DC30E}" srcOrd="2" destOrd="0" presId="urn:microsoft.com/office/officeart/2018/5/layout/IconCircleLabelList"/>
    <dgm:cxn modelId="{BDE21719-EC0E-41AF-BC72-B47999B22A14}" type="presParOf" srcId="{397B90ED-7DE7-4270-B404-87BC0547AEF7}" destId="{C5CE4ED2-E89B-437C-B785-50EE28D10FD3}" srcOrd="3" destOrd="0" presId="urn:microsoft.com/office/officeart/2018/5/layout/IconCircleLabelList"/>
    <dgm:cxn modelId="{70650C48-E3EC-4DE7-8755-F78EFD9E1CE2}" type="presParOf" srcId="{B4D28EE2-D441-4A76-9C71-62F8FD0736EA}" destId="{BB85079C-2B98-4480-9BF8-EB73D3F0B312}" srcOrd="1" destOrd="0" presId="urn:microsoft.com/office/officeart/2018/5/layout/IconCircleLabelList"/>
    <dgm:cxn modelId="{9C51DB89-865B-41E1-9298-6D8440D7BE2E}" type="presParOf" srcId="{B4D28EE2-D441-4A76-9C71-62F8FD0736EA}" destId="{3612D9B5-454E-4CD5-A0D5-0E29CF31AEEC}" srcOrd="2" destOrd="0" presId="urn:microsoft.com/office/officeart/2018/5/layout/IconCircleLabelList"/>
    <dgm:cxn modelId="{2B313226-2FDF-468A-A8B7-DC7F2D85A579}" type="presParOf" srcId="{3612D9B5-454E-4CD5-A0D5-0E29CF31AEEC}" destId="{3D034DBF-2DC1-4E45-A7C7-B047FD629732}" srcOrd="0" destOrd="0" presId="urn:microsoft.com/office/officeart/2018/5/layout/IconCircleLabelList"/>
    <dgm:cxn modelId="{8B6698B2-A8E3-4D1B-9574-111D7EE384B1}" type="presParOf" srcId="{3612D9B5-454E-4CD5-A0D5-0E29CF31AEEC}" destId="{6A1EF369-1419-48F5-9B3D-3D48A8B77643}" srcOrd="1" destOrd="0" presId="urn:microsoft.com/office/officeart/2018/5/layout/IconCircleLabelList"/>
    <dgm:cxn modelId="{4714DFFF-1755-4D5F-91C7-C62D60668D3B}" type="presParOf" srcId="{3612D9B5-454E-4CD5-A0D5-0E29CF31AEEC}" destId="{9F8FF890-DC47-426C-B724-E3959D94B48C}" srcOrd="2" destOrd="0" presId="urn:microsoft.com/office/officeart/2018/5/layout/IconCircleLabelList"/>
    <dgm:cxn modelId="{326BA93F-8F95-49B3-A000-6D428EBC4308}" type="presParOf" srcId="{3612D9B5-454E-4CD5-A0D5-0E29CF31AEEC}" destId="{CF5A0CFA-8FCF-441A-AD9C-532D2BAC941B}" srcOrd="3" destOrd="0" presId="urn:microsoft.com/office/officeart/2018/5/layout/IconCircleLabelList"/>
    <dgm:cxn modelId="{9B6210A6-B0D2-480E-8996-FD33F3BC5E84}" type="presParOf" srcId="{B4D28EE2-D441-4A76-9C71-62F8FD0736EA}" destId="{694A0050-37DA-408E-A837-0B234E4B79BB}" srcOrd="3" destOrd="0" presId="urn:microsoft.com/office/officeart/2018/5/layout/IconCircleLabelList"/>
    <dgm:cxn modelId="{4975AF3E-21E0-41EE-A2DB-6280F79E8736}" type="presParOf" srcId="{B4D28EE2-D441-4A76-9C71-62F8FD0736EA}" destId="{9E3CCF7D-3F51-4FA9-9828-DF6700524439}" srcOrd="4" destOrd="0" presId="urn:microsoft.com/office/officeart/2018/5/layout/IconCircleLabelList"/>
    <dgm:cxn modelId="{8774209E-7629-4EF4-A5C3-D022C616A3C0}" type="presParOf" srcId="{9E3CCF7D-3F51-4FA9-9828-DF6700524439}" destId="{DFC71ECA-3375-4EAF-83E4-564A49DE5B7E}" srcOrd="0" destOrd="0" presId="urn:microsoft.com/office/officeart/2018/5/layout/IconCircleLabelList"/>
    <dgm:cxn modelId="{BCC037A7-5B89-461A-9500-A5AF49DCAB46}" type="presParOf" srcId="{9E3CCF7D-3F51-4FA9-9828-DF6700524439}" destId="{53112FA3-3A11-4847-8AED-91D444E237AD}" srcOrd="1" destOrd="0" presId="urn:microsoft.com/office/officeart/2018/5/layout/IconCircleLabelList"/>
    <dgm:cxn modelId="{17B39A75-6D11-4153-8FBF-1BC3BBBC98E6}" type="presParOf" srcId="{9E3CCF7D-3F51-4FA9-9828-DF6700524439}" destId="{C4F2E112-7EAF-495F-AC83-CB55F06CB468}" srcOrd="2" destOrd="0" presId="urn:microsoft.com/office/officeart/2018/5/layout/IconCircleLabelList"/>
    <dgm:cxn modelId="{0FE85F95-7E68-42AE-9B04-F66182FD85F1}" type="presParOf" srcId="{9E3CCF7D-3F51-4FA9-9828-DF6700524439}" destId="{06DF4291-9B85-4834-B1D4-276ABC1A513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E7E7B-9F4E-49E9-B4FB-86F7C5A49959}">
      <dsp:nvSpPr>
        <dsp:cNvPr id="0" name=""/>
        <dsp:cNvSpPr/>
      </dsp:nvSpPr>
      <dsp:spPr>
        <a:xfrm>
          <a:off x="562927" y="788206"/>
          <a:ext cx="1445998" cy="144599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B9400-A753-4E56-A865-C465D957B318}">
      <dsp:nvSpPr>
        <dsp:cNvPr id="0" name=""/>
        <dsp:cNvSpPr/>
      </dsp:nvSpPr>
      <dsp:spPr>
        <a:xfrm>
          <a:off x="871091" y="109637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F0C881-9E3C-4180-814F-DDD6C093BC9A}">
      <dsp:nvSpPr>
        <dsp:cNvPr id="0" name=""/>
        <dsp:cNvSpPr/>
      </dsp:nvSpPr>
      <dsp:spPr>
        <a:xfrm>
          <a:off x="10068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Publisher learning platforms</a:t>
          </a:r>
        </a:p>
      </dsp:txBody>
      <dsp:txXfrm>
        <a:off x="100682" y="2684598"/>
        <a:ext cx="2370489" cy="720000"/>
      </dsp:txXfrm>
    </dsp:sp>
    <dsp:sp modelId="{B440BE3C-4EFB-4806-BD9F-0DCF7BA3FEE0}">
      <dsp:nvSpPr>
        <dsp:cNvPr id="0" name=""/>
        <dsp:cNvSpPr/>
      </dsp:nvSpPr>
      <dsp:spPr>
        <a:xfrm>
          <a:off x="3348252" y="788206"/>
          <a:ext cx="1445998" cy="144599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B09216-B903-4F87-BBD3-0F1486BA2762}">
      <dsp:nvSpPr>
        <dsp:cNvPr id="0" name=""/>
        <dsp:cNvSpPr/>
      </dsp:nvSpPr>
      <dsp:spPr>
        <a:xfrm>
          <a:off x="3656416" y="1096370"/>
          <a:ext cx="829671" cy="829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61E48F-6D79-4D3C-9A58-D14FAB1CA514}">
      <dsp:nvSpPr>
        <dsp:cNvPr id="0" name=""/>
        <dsp:cNvSpPr/>
      </dsp:nvSpPr>
      <dsp:spPr>
        <a:xfrm>
          <a:off x="288600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Science-based influencers</a:t>
          </a:r>
        </a:p>
      </dsp:txBody>
      <dsp:txXfrm>
        <a:off x="2886007" y="2684598"/>
        <a:ext cx="2370489" cy="720000"/>
      </dsp:txXfrm>
    </dsp:sp>
    <dsp:sp modelId="{1CB8E043-9AAF-4032-A3A3-0B98C1BE3709}">
      <dsp:nvSpPr>
        <dsp:cNvPr id="0" name=""/>
        <dsp:cNvSpPr/>
      </dsp:nvSpPr>
      <dsp:spPr>
        <a:xfrm>
          <a:off x="6133577" y="788206"/>
          <a:ext cx="1445998" cy="144599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E34258-CA45-4F70-A0B1-E0A887E8E6EF}">
      <dsp:nvSpPr>
        <dsp:cNvPr id="0" name=""/>
        <dsp:cNvSpPr/>
      </dsp:nvSpPr>
      <dsp:spPr>
        <a:xfrm>
          <a:off x="6441741" y="109637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FF5DEF-90D0-4A6E-9ED7-87D7185EBDEA}">
      <dsp:nvSpPr>
        <dsp:cNvPr id="0" name=""/>
        <dsp:cNvSpPr/>
      </dsp:nvSpPr>
      <dsp:spPr>
        <a:xfrm>
          <a:off x="567133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Gaming</a:t>
          </a:r>
        </a:p>
      </dsp:txBody>
      <dsp:txXfrm>
        <a:off x="5671332" y="2684598"/>
        <a:ext cx="2370489" cy="720000"/>
      </dsp:txXfrm>
    </dsp:sp>
    <dsp:sp modelId="{8BDCAC3E-83BC-40DC-B1C6-2AE0BCDAA92C}">
      <dsp:nvSpPr>
        <dsp:cNvPr id="0" name=""/>
        <dsp:cNvSpPr/>
      </dsp:nvSpPr>
      <dsp:spPr>
        <a:xfrm>
          <a:off x="8918902" y="788206"/>
          <a:ext cx="1445998" cy="144599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D9343C-7328-45BD-9D51-6470A35CD1C4}">
      <dsp:nvSpPr>
        <dsp:cNvPr id="0" name=""/>
        <dsp:cNvSpPr/>
      </dsp:nvSpPr>
      <dsp:spPr>
        <a:xfrm>
          <a:off x="9227066" y="1096370"/>
          <a:ext cx="829671" cy="829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6A0C8F-D51B-4205-9BEE-EACE2BF1BAB2}">
      <dsp:nvSpPr>
        <dsp:cNvPr id="0" name=""/>
        <dsp:cNvSpPr/>
      </dsp:nvSpPr>
      <dsp:spPr>
        <a:xfrm>
          <a:off x="845665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SPSS</a:t>
          </a:r>
        </a:p>
      </dsp:txBody>
      <dsp:txXfrm>
        <a:off x="8456657" y="2684598"/>
        <a:ext cx="2370489"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A792C-D755-405A-83E6-8B78CFA517DA}">
      <dsp:nvSpPr>
        <dsp:cNvPr id="0" name=""/>
        <dsp:cNvSpPr/>
      </dsp:nvSpPr>
      <dsp:spPr>
        <a:xfrm>
          <a:off x="0" y="0"/>
          <a:ext cx="3414946" cy="419280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243" tIns="330200" rIns="266243" bIns="330200" numCol="1" spcCol="1270" anchor="t" anchorCtr="0">
          <a:noAutofit/>
        </a:bodyPr>
        <a:lstStyle/>
        <a:p>
          <a:pPr marL="0" lvl="0" indent="0" algn="l" defTabSz="1155700">
            <a:lnSpc>
              <a:spcPct val="90000"/>
            </a:lnSpc>
            <a:spcBef>
              <a:spcPct val="0"/>
            </a:spcBef>
            <a:spcAft>
              <a:spcPct val="35000"/>
            </a:spcAft>
            <a:buNone/>
          </a:pPr>
          <a:r>
            <a:rPr lang="en-US" sz="2600" kern="1200"/>
            <a:t>Using AI to identify bias in family policy news articles</a:t>
          </a:r>
        </a:p>
      </dsp:txBody>
      <dsp:txXfrm>
        <a:off x="0" y="1593265"/>
        <a:ext cx="3414946" cy="2515683"/>
      </dsp:txXfrm>
    </dsp:sp>
    <dsp:sp modelId="{EDF469B8-0371-4031-8280-E72FB202D51B}">
      <dsp:nvSpPr>
        <dsp:cNvPr id="0" name=""/>
        <dsp:cNvSpPr/>
      </dsp:nvSpPr>
      <dsp:spPr>
        <a:xfrm>
          <a:off x="1078552" y="419280"/>
          <a:ext cx="1257841" cy="1257841"/>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6" tIns="12700" rIns="98066"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62759" y="603487"/>
        <a:ext cx="889427" cy="889427"/>
      </dsp:txXfrm>
    </dsp:sp>
    <dsp:sp modelId="{5418FF21-1F1A-403D-B3B2-BC998BAC03AE}">
      <dsp:nvSpPr>
        <dsp:cNvPr id="0" name=""/>
        <dsp:cNvSpPr/>
      </dsp:nvSpPr>
      <dsp:spPr>
        <a:xfrm>
          <a:off x="0" y="4192733"/>
          <a:ext cx="3414946" cy="72"/>
        </a:xfrm>
        <a:prstGeom prst="rect">
          <a:avLst/>
        </a:prstGeom>
        <a:solidFill>
          <a:schemeClr val="accent2">
            <a:hueOff val="1288723"/>
            <a:satOff val="-3699"/>
            <a:lumOff val="-5922"/>
            <a:alphaOff val="0"/>
          </a:schemeClr>
        </a:solidFill>
        <a:ln w="19050" cap="flat" cmpd="sng" algn="ctr">
          <a:solidFill>
            <a:schemeClr val="accent2">
              <a:hueOff val="1288723"/>
              <a:satOff val="-3699"/>
              <a:lumOff val="-5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707BF0-13C6-4F45-8D29-48931899B5C1}">
      <dsp:nvSpPr>
        <dsp:cNvPr id="0" name=""/>
        <dsp:cNvSpPr/>
      </dsp:nvSpPr>
      <dsp:spPr>
        <a:xfrm>
          <a:off x="3756441" y="0"/>
          <a:ext cx="3414946" cy="4192805"/>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243" tIns="330200" rIns="266243" bIns="330200" numCol="1" spcCol="1270" anchor="t" anchorCtr="0">
          <a:noAutofit/>
        </a:bodyPr>
        <a:lstStyle/>
        <a:p>
          <a:pPr marL="0" lvl="0" indent="0" algn="l" defTabSz="1155700">
            <a:lnSpc>
              <a:spcPct val="90000"/>
            </a:lnSpc>
            <a:spcBef>
              <a:spcPct val="0"/>
            </a:spcBef>
            <a:spcAft>
              <a:spcPct val="35000"/>
            </a:spcAft>
            <a:buNone/>
          </a:pPr>
          <a:r>
            <a:rPr lang="en-US" sz="2600" kern="1200"/>
            <a:t>Dialoging with AI</a:t>
          </a:r>
        </a:p>
      </dsp:txBody>
      <dsp:txXfrm>
        <a:off x="3756441" y="1593265"/>
        <a:ext cx="3414946" cy="2515683"/>
      </dsp:txXfrm>
    </dsp:sp>
    <dsp:sp modelId="{980CEBA0-BCB8-4F30-A7E4-DE7687ACF77D}">
      <dsp:nvSpPr>
        <dsp:cNvPr id="0" name=""/>
        <dsp:cNvSpPr/>
      </dsp:nvSpPr>
      <dsp:spPr>
        <a:xfrm>
          <a:off x="4834993" y="419280"/>
          <a:ext cx="1257841" cy="1257841"/>
        </a:xfrm>
        <a:prstGeom prst="ellipse">
          <a:avLst/>
        </a:prstGeom>
        <a:solidFill>
          <a:schemeClr val="accent2">
            <a:hueOff val="2577445"/>
            <a:satOff val="-7397"/>
            <a:lumOff val="-11844"/>
            <a:alphaOff val="0"/>
          </a:schemeClr>
        </a:solidFill>
        <a:ln w="19050" cap="flat" cmpd="sng" algn="ctr">
          <a:solidFill>
            <a:schemeClr val="accent2">
              <a:hueOff val="2577445"/>
              <a:satOff val="-7397"/>
              <a:lumOff val="-118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6" tIns="12700" rIns="98066"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19200" y="603487"/>
        <a:ext cx="889427" cy="889427"/>
      </dsp:txXfrm>
    </dsp:sp>
    <dsp:sp modelId="{0BBCF2B2-1491-45F1-B2A4-E8D598BC688A}">
      <dsp:nvSpPr>
        <dsp:cNvPr id="0" name=""/>
        <dsp:cNvSpPr/>
      </dsp:nvSpPr>
      <dsp:spPr>
        <a:xfrm>
          <a:off x="3756441" y="4192733"/>
          <a:ext cx="3414946" cy="72"/>
        </a:xfrm>
        <a:prstGeom prst="rect">
          <a:avLst/>
        </a:prstGeom>
        <a:solidFill>
          <a:schemeClr val="accent2">
            <a:hueOff val="3866169"/>
            <a:satOff val="-11096"/>
            <a:lumOff val="-17765"/>
            <a:alphaOff val="0"/>
          </a:schemeClr>
        </a:solidFill>
        <a:ln w="19050" cap="flat" cmpd="sng" algn="ctr">
          <a:solidFill>
            <a:schemeClr val="accent2">
              <a:hueOff val="3866169"/>
              <a:satOff val="-11096"/>
              <a:lumOff val="-17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9C3AC9-F241-48A1-9580-8AF46BE56F3E}">
      <dsp:nvSpPr>
        <dsp:cNvPr id="0" name=""/>
        <dsp:cNvSpPr/>
      </dsp:nvSpPr>
      <dsp:spPr>
        <a:xfrm>
          <a:off x="7512882" y="0"/>
          <a:ext cx="3414946" cy="4192805"/>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243" tIns="330200" rIns="266243" bIns="330200" numCol="1" spcCol="1270" anchor="t" anchorCtr="0">
          <a:noAutofit/>
        </a:bodyPr>
        <a:lstStyle/>
        <a:p>
          <a:pPr marL="0" lvl="0" indent="0" algn="l" defTabSz="1155700">
            <a:lnSpc>
              <a:spcPct val="90000"/>
            </a:lnSpc>
            <a:spcBef>
              <a:spcPct val="0"/>
            </a:spcBef>
            <a:spcAft>
              <a:spcPct val="35000"/>
            </a:spcAft>
            <a:buNone/>
          </a:pPr>
          <a:r>
            <a:rPr lang="en-US" sz="2600" kern="1200"/>
            <a:t>Quizzing with AI </a:t>
          </a:r>
        </a:p>
      </dsp:txBody>
      <dsp:txXfrm>
        <a:off x="7512882" y="1593265"/>
        <a:ext cx="3414946" cy="2515683"/>
      </dsp:txXfrm>
    </dsp:sp>
    <dsp:sp modelId="{39C11EB8-9BED-4F18-B5A7-CA0EF1E72B04}">
      <dsp:nvSpPr>
        <dsp:cNvPr id="0" name=""/>
        <dsp:cNvSpPr/>
      </dsp:nvSpPr>
      <dsp:spPr>
        <a:xfrm>
          <a:off x="8591434" y="419280"/>
          <a:ext cx="1257841" cy="1257841"/>
        </a:xfrm>
        <a:prstGeom prst="ellipse">
          <a:avLst/>
        </a:prstGeom>
        <a:solidFill>
          <a:schemeClr val="accent2">
            <a:hueOff val="5154891"/>
            <a:satOff val="-14794"/>
            <a:lumOff val="-23687"/>
            <a:alphaOff val="0"/>
          </a:schemeClr>
        </a:solidFill>
        <a:ln w="19050" cap="flat" cmpd="sng" algn="ctr">
          <a:solidFill>
            <a:schemeClr val="accent2">
              <a:hueOff val="5154891"/>
              <a:satOff val="-14794"/>
              <a:lumOff val="-236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6" tIns="12700" rIns="98066"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775641" y="603487"/>
        <a:ext cx="889427" cy="889427"/>
      </dsp:txXfrm>
    </dsp:sp>
    <dsp:sp modelId="{D1538217-E72F-43FC-8FB1-637D09760FE4}">
      <dsp:nvSpPr>
        <dsp:cNvPr id="0" name=""/>
        <dsp:cNvSpPr/>
      </dsp:nvSpPr>
      <dsp:spPr>
        <a:xfrm>
          <a:off x="7512882" y="4192733"/>
          <a:ext cx="3414946" cy="72"/>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9B654-DBB7-4ED7-AF27-C976B84C7965}">
      <dsp:nvSpPr>
        <dsp:cNvPr id="0" name=""/>
        <dsp:cNvSpPr/>
      </dsp:nvSpPr>
      <dsp:spPr>
        <a:xfrm>
          <a:off x="438543" y="965082"/>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5AC8DC-C698-41EF-97CD-2288142C6970}">
      <dsp:nvSpPr>
        <dsp:cNvPr id="0" name=""/>
        <dsp:cNvSpPr/>
      </dsp:nvSpPr>
      <dsp:spPr>
        <a:xfrm>
          <a:off x="672543" y="119908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2F8667-AFA4-4AE4-B0AF-E244EA938276}">
      <dsp:nvSpPr>
        <dsp:cNvPr id="0" name=""/>
        <dsp:cNvSpPr/>
      </dsp:nvSpPr>
      <dsp:spPr>
        <a:xfrm>
          <a:off x="87543" y="2405082"/>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Time-Saving: Quickly generate citations without manually formatting.</a:t>
          </a:r>
        </a:p>
      </dsp:txBody>
      <dsp:txXfrm>
        <a:off x="87543" y="2405082"/>
        <a:ext cx="1800000" cy="787500"/>
      </dsp:txXfrm>
    </dsp:sp>
    <dsp:sp modelId="{98168F8D-DC63-4BCE-AEF1-B64F4DAEAAFA}">
      <dsp:nvSpPr>
        <dsp:cNvPr id="0" name=""/>
        <dsp:cNvSpPr/>
      </dsp:nvSpPr>
      <dsp:spPr>
        <a:xfrm>
          <a:off x="2553543" y="965082"/>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73873A-3EF1-4692-B0E8-9DA6F86B5378}">
      <dsp:nvSpPr>
        <dsp:cNvPr id="0" name=""/>
        <dsp:cNvSpPr/>
      </dsp:nvSpPr>
      <dsp:spPr>
        <a:xfrm>
          <a:off x="2787543" y="119908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CCFAF1-3A1E-46BB-9DCE-3809547C5C44}">
      <dsp:nvSpPr>
        <dsp:cNvPr id="0" name=""/>
        <dsp:cNvSpPr/>
      </dsp:nvSpPr>
      <dsp:spPr>
        <a:xfrm>
          <a:off x="2202543" y="2405082"/>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Accuracy: Reduces the risk of errors in citation formatting.</a:t>
          </a:r>
        </a:p>
      </dsp:txBody>
      <dsp:txXfrm>
        <a:off x="2202543" y="2405082"/>
        <a:ext cx="1800000" cy="787500"/>
      </dsp:txXfrm>
    </dsp:sp>
    <dsp:sp modelId="{36D1963F-4B6F-4C2D-A037-43FCA2CEFD09}">
      <dsp:nvSpPr>
        <dsp:cNvPr id="0" name=""/>
        <dsp:cNvSpPr/>
      </dsp:nvSpPr>
      <dsp:spPr>
        <a:xfrm>
          <a:off x="4668543" y="96508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F92ECC-4EDB-47EF-B659-D01ECF09D68B}">
      <dsp:nvSpPr>
        <dsp:cNvPr id="0" name=""/>
        <dsp:cNvSpPr/>
      </dsp:nvSpPr>
      <dsp:spPr>
        <a:xfrm>
          <a:off x="4902543" y="119908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F2D2F0-CD1B-4BD9-8646-5D07BBF5A53F}">
      <dsp:nvSpPr>
        <dsp:cNvPr id="0" name=""/>
        <dsp:cNvSpPr/>
      </dsp:nvSpPr>
      <dsp:spPr>
        <a:xfrm>
          <a:off x="4317543" y="2405082"/>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Accessibility: Available online, making it easy to access from anywhere with an internet connection.</a:t>
          </a:r>
        </a:p>
      </dsp:txBody>
      <dsp:txXfrm>
        <a:off x="4317543" y="2405082"/>
        <a:ext cx="1800000" cy="787500"/>
      </dsp:txXfrm>
    </dsp:sp>
    <dsp:sp modelId="{41C9A2BE-F604-4E1E-B1D0-9FFC9803E856}">
      <dsp:nvSpPr>
        <dsp:cNvPr id="0" name=""/>
        <dsp:cNvSpPr/>
      </dsp:nvSpPr>
      <dsp:spPr>
        <a:xfrm>
          <a:off x="6783543" y="965082"/>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2FBDC-7803-4D7A-A1F6-2748FF03EB26}">
      <dsp:nvSpPr>
        <dsp:cNvPr id="0" name=""/>
        <dsp:cNvSpPr/>
      </dsp:nvSpPr>
      <dsp:spPr>
        <a:xfrm>
          <a:off x="7017543" y="119908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5D1B2C-AA7F-4154-A2F1-9B8ECE83C082}">
      <dsp:nvSpPr>
        <dsp:cNvPr id="0" name=""/>
        <dsp:cNvSpPr/>
      </dsp:nvSpPr>
      <dsp:spPr>
        <a:xfrm>
          <a:off x="6432543" y="2405082"/>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Learning Resource: Helps users learn and understand APA citation rules through practical examples.</a:t>
          </a:r>
        </a:p>
      </dsp:txBody>
      <dsp:txXfrm>
        <a:off x="6432543" y="2405082"/>
        <a:ext cx="1800000" cy="787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CE3D8-FDF4-4A26-9E87-A8A73F1CC130}">
      <dsp:nvSpPr>
        <dsp:cNvPr id="0" name=""/>
        <dsp:cNvSpPr/>
      </dsp:nvSpPr>
      <dsp:spPr>
        <a:xfrm>
          <a:off x="718664" y="45390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16049-9E1C-42EE-B762-9C5C34DA8F79}">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CE4ED2-E89B-437C-B785-50EE28D10FD3}">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Purchase of 20 WT2/W3 Timekettle AI bi-directional translation earbud sets.</a:t>
          </a:r>
        </a:p>
      </dsp:txBody>
      <dsp:txXfrm>
        <a:off x="93445" y="3018902"/>
        <a:ext cx="3206250" cy="720000"/>
      </dsp:txXfrm>
    </dsp:sp>
    <dsp:sp modelId="{3D034DBF-2DC1-4E45-A7C7-B047FD629732}">
      <dsp:nvSpPr>
        <dsp:cNvPr id="0" name=""/>
        <dsp:cNvSpPr/>
      </dsp:nvSpPr>
      <dsp:spPr>
        <a:xfrm>
          <a:off x="4486008" y="45390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1EF369-1419-48F5-9B3D-3D48A8B77643}">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5A0CFA-8FCF-441A-AD9C-532D2BAC941B}">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Used in Ecuador with SOE participants over Samford Spring Break.</a:t>
          </a:r>
        </a:p>
      </dsp:txBody>
      <dsp:txXfrm>
        <a:off x="3860789" y="3018902"/>
        <a:ext cx="3206250" cy="720000"/>
      </dsp:txXfrm>
    </dsp:sp>
    <dsp:sp modelId="{DFC71ECA-3375-4EAF-83E4-564A49DE5B7E}">
      <dsp:nvSpPr>
        <dsp:cNvPr id="0" name=""/>
        <dsp:cNvSpPr/>
      </dsp:nvSpPr>
      <dsp:spPr>
        <a:xfrm>
          <a:off x="8253352" y="453902"/>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112FA3-3A11-4847-8AED-91D444E237AD}">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DF4291-9B85-4834-B1D4-276ABC1A5131}">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Participants asked to fill out pre-trip and post-trip Intercultural Sensitivity Scale (survey) on Qualtrics (ISS; Chen &amp; Starosta, 2000). </a:t>
          </a:r>
        </a:p>
      </dsp:txBody>
      <dsp:txXfrm>
        <a:off x="7628133" y="3018902"/>
        <a:ext cx="3206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6C2788-CAC2-F64E-9704-C9FC8D6ACC32}" type="datetimeFigureOut">
              <a:rPr lang="en-US" smtClean="0"/>
              <a:t>10/27/2025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8A3B1-075D-DF48-9628-608A35D88FD9}" type="slidenum">
              <a:rPr lang="en-US" smtClean="0"/>
              <a:t>‹#›</a:t>
            </a:fld>
            <a:endParaRPr lang="en-US"/>
          </a:p>
        </p:txBody>
      </p:sp>
    </p:spTree>
    <p:extLst>
      <p:ext uri="{BB962C8B-B14F-4D97-AF65-F5344CB8AC3E}">
        <p14:creationId xmlns:p14="http://schemas.microsoft.com/office/powerpoint/2010/main" val="1430429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1</a:t>
            </a:fld>
            <a:endParaRPr lang="en-US"/>
          </a:p>
        </p:txBody>
      </p:sp>
    </p:spTree>
    <p:extLst>
      <p:ext uri="{BB962C8B-B14F-4D97-AF65-F5344CB8AC3E}">
        <p14:creationId xmlns:p14="http://schemas.microsoft.com/office/powerpoint/2010/main" val="3311642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AE5DF-E13B-E281-7F38-8B05B9F90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175BE-1E63-476B-E98A-2C43E6E84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8C79D2-EE9A-9255-2B78-F52529C188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6866EA-86ED-E65F-84B1-A92D46B502A3}"/>
              </a:ext>
            </a:extLst>
          </p:cNvPr>
          <p:cNvSpPr>
            <a:spLocks noGrp="1"/>
          </p:cNvSpPr>
          <p:nvPr>
            <p:ph type="sldNum" sz="quarter" idx="5"/>
          </p:nvPr>
        </p:nvSpPr>
        <p:spPr/>
        <p:txBody>
          <a:bodyPr/>
          <a:lstStyle/>
          <a:p>
            <a:fld id="{F178A3B1-075D-DF48-9628-608A35D88FD9}" type="slidenum">
              <a:rPr lang="en-US" smtClean="0"/>
              <a:t>13</a:t>
            </a:fld>
            <a:endParaRPr lang="en-US"/>
          </a:p>
        </p:txBody>
      </p:sp>
    </p:spTree>
    <p:extLst>
      <p:ext uri="{BB962C8B-B14F-4D97-AF65-F5344CB8AC3E}">
        <p14:creationId xmlns:p14="http://schemas.microsoft.com/office/powerpoint/2010/main" val="417311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D64F2-814D-64EB-29AB-B7E280C7D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DC14C-1AC1-B7E9-8BFB-51C9ABB78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D2419-D0C8-07E8-42D6-707CC20163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65E72A-C48C-599A-A704-16AC606C4986}"/>
              </a:ext>
            </a:extLst>
          </p:cNvPr>
          <p:cNvSpPr>
            <a:spLocks noGrp="1"/>
          </p:cNvSpPr>
          <p:nvPr>
            <p:ph type="sldNum" sz="quarter" idx="5"/>
          </p:nvPr>
        </p:nvSpPr>
        <p:spPr/>
        <p:txBody>
          <a:bodyPr/>
          <a:lstStyle/>
          <a:p>
            <a:fld id="{F178A3B1-075D-DF48-9628-608A35D88FD9}" type="slidenum">
              <a:rPr lang="en-US" smtClean="0"/>
              <a:t>16</a:t>
            </a:fld>
            <a:endParaRPr lang="en-US"/>
          </a:p>
        </p:txBody>
      </p:sp>
    </p:spTree>
    <p:extLst>
      <p:ext uri="{BB962C8B-B14F-4D97-AF65-F5344CB8AC3E}">
        <p14:creationId xmlns:p14="http://schemas.microsoft.com/office/powerpoint/2010/main" val="206360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18</a:t>
            </a:fld>
            <a:endParaRPr lang="en-US"/>
          </a:p>
        </p:txBody>
      </p:sp>
    </p:spTree>
    <p:extLst>
      <p:ext uri="{BB962C8B-B14F-4D97-AF65-F5344CB8AC3E}">
        <p14:creationId xmlns:p14="http://schemas.microsoft.com/office/powerpoint/2010/main" val="990072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19</a:t>
            </a:fld>
            <a:endParaRPr lang="en-US"/>
          </a:p>
        </p:txBody>
      </p:sp>
    </p:spTree>
    <p:extLst>
      <p:ext uri="{BB962C8B-B14F-4D97-AF65-F5344CB8AC3E}">
        <p14:creationId xmlns:p14="http://schemas.microsoft.com/office/powerpoint/2010/main" val="966483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20</a:t>
            </a:fld>
            <a:endParaRPr lang="en-US"/>
          </a:p>
        </p:txBody>
      </p:sp>
    </p:spTree>
    <p:extLst>
      <p:ext uri="{BB962C8B-B14F-4D97-AF65-F5344CB8AC3E}">
        <p14:creationId xmlns:p14="http://schemas.microsoft.com/office/powerpoint/2010/main" val="3901119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800DE-CB27-52D1-2BE1-4C7C825F8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7E391-D45E-3CDD-A072-A29D7DC89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5604D-1E72-B290-8441-4BE53EE72F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140F4C-0B73-84DC-A67B-BB3020095520}"/>
              </a:ext>
            </a:extLst>
          </p:cNvPr>
          <p:cNvSpPr>
            <a:spLocks noGrp="1"/>
          </p:cNvSpPr>
          <p:nvPr>
            <p:ph type="sldNum" sz="quarter" idx="5"/>
          </p:nvPr>
        </p:nvSpPr>
        <p:spPr/>
        <p:txBody>
          <a:bodyPr/>
          <a:lstStyle/>
          <a:p>
            <a:fld id="{F178A3B1-075D-DF48-9628-608A35D88FD9}" type="slidenum">
              <a:rPr lang="en-US" smtClean="0"/>
              <a:t>22</a:t>
            </a:fld>
            <a:endParaRPr lang="en-US"/>
          </a:p>
        </p:txBody>
      </p:sp>
    </p:spTree>
    <p:extLst>
      <p:ext uri="{BB962C8B-B14F-4D97-AF65-F5344CB8AC3E}">
        <p14:creationId xmlns:p14="http://schemas.microsoft.com/office/powerpoint/2010/main" val="661112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23</a:t>
            </a:fld>
            <a:endParaRPr lang="en-US"/>
          </a:p>
        </p:txBody>
      </p:sp>
    </p:spTree>
    <p:extLst>
      <p:ext uri="{BB962C8B-B14F-4D97-AF65-F5344CB8AC3E}">
        <p14:creationId xmlns:p14="http://schemas.microsoft.com/office/powerpoint/2010/main" val="41684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24</a:t>
            </a:fld>
            <a:endParaRPr lang="en-US"/>
          </a:p>
        </p:txBody>
      </p:sp>
    </p:spTree>
    <p:extLst>
      <p:ext uri="{BB962C8B-B14F-4D97-AF65-F5344CB8AC3E}">
        <p14:creationId xmlns:p14="http://schemas.microsoft.com/office/powerpoint/2010/main" val="1859298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25</a:t>
            </a:fld>
            <a:endParaRPr lang="en-US"/>
          </a:p>
        </p:txBody>
      </p:sp>
    </p:spTree>
    <p:extLst>
      <p:ext uri="{BB962C8B-B14F-4D97-AF65-F5344CB8AC3E}">
        <p14:creationId xmlns:p14="http://schemas.microsoft.com/office/powerpoint/2010/main" val="951574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26</a:t>
            </a:fld>
            <a:endParaRPr lang="en-US"/>
          </a:p>
        </p:txBody>
      </p:sp>
    </p:spTree>
    <p:extLst>
      <p:ext uri="{BB962C8B-B14F-4D97-AF65-F5344CB8AC3E}">
        <p14:creationId xmlns:p14="http://schemas.microsoft.com/office/powerpoint/2010/main" val="284263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F2BC2-D19D-EE5E-5EF5-6A0ADFB92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43F08-E335-6AD3-D252-C3AABFF0B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2978C-EF17-FCEA-E835-B7FCEB1B3E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50D1C8-CF4F-ABD8-66B0-0777E991E02F}"/>
              </a:ext>
            </a:extLst>
          </p:cNvPr>
          <p:cNvSpPr>
            <a:spLocks noGrp="1"/>
          </p:cNvSpPr>
          <p:nvPr>
            <p:ph type="sldNum" sz="quarter" idx="5"/>
          </p:nvPr>
        </p:nvSpPr>
        <p:spPr/>
        <p:txBody>
          <a:bodyPr/>
          <a:lstStyle/>
          <a:p>
            <a:fld id="{F178A3B1-075D-DF48-9628-608A35D88FD9}" type="slidenum">
              <a:rPr lang="en-US" smtClean="0"/>
              <a:t>2</a:t>
            </a:fld>
            <a:endParaRPr lang="en-US"/>
          </a:p>
        </p:txBody>
      </p:sp>
    </p:spTree>
    <p:extLst>
      <p:ext uri="{BB962C8B-B14F-4D97-AF65-F5344CB8AC3E}">
        <p14:creationId xmlns:p14="http://schemas.microsoft.com/office/powerpoint/2010/main" val="993067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27</a:t>
            </a:fld>
            <a:endParaRPr lang="en-US"/>
          </a:p>
        </p:txBody>
      </p:sp>
    </p:spTree>
    <p:extLst>
      <p:ext uri="{BB962C8B-B14F-4D97-AF65-F5344CB8AC3E}">
        <p14:creationId xmlns:p14="http://schemas.microsoft.com/office/powerpoint/2010/main" val="1779106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28</a:t>
            </a:fld>
            <a:endParaRPr lang="en-US"/>
          </a:p>
        </p:txBody>
      </p:sp>
    </p:spTree>
    <p:extLst>
      <p:ext uri="{BB962C8B-B14F-4D97-AF65-F5344CB8AC3E}">
        <p14:creationId xmlns:p14="http://schemas.microsoft.com/office/powerpoint/2010/main" val="525970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1BCC5-3AFF-7FE9-1AA8-BD8349987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521FF-3458-0A8B-B2F7-614C4D2E91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3F832-A0A4-A03C-FC5A-2259DFB55E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B46D10-75E4-5E06-5B4D-24677117A9E8}"/>
              </a:ext>
            </a:extLst>
          </p:cNvPr>
          <p:cNvSpPr>
            <a:spLocks noGrp="1"/>
          </p:cNvSpPr>
          <p:nvPr>
            <p:ph type="sldNum" sz="quarter" idx="5"/>
          </p:nvPr>
        </p:nvSpPr>
        <p:spPr/>
        <p:txBody>
          <a:bodyPr/>
          <a:lstStyle/>
          <a:p>
            <a:fld id="{F178A3B1-075D-DF48-9628-608A35D88FD9}" type="slidenum">
              <a:rPr lang="en-US" smtClean="0"/>
              <a:t>29</a:t>
            </a:fld>
            <a:endParaRPr lang="en-US"/>
          </a:p>
        </p:txBody>
      </p:sp>
    </p:spTree>
    <p:extLst>
      <p:ext uri="{BB962C8B-B14F-4D97-AF65-F5344CB8AC3E}">
        <p14:creationId xmlns:p14="http://schemas.microsoft.com/office/powerpoint/2010/main" val="1321502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6213E-2027-0872-393E-1D5E55480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511E5-FA3D-F546-6515-641486FB7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961EC-74C0-304E-EE16-142CBE9501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41118C-F284-033D-EF95-678CB5749213}"/>
              </a:ext>
            </a:extLst>
          </p:cNvPr>
          <p:cNvSpPr>
            <a:spLocks noGrp="1"/>
          </p:cNvSpPr>
          <p:nvPr>
            <p:ph type="sldNum" sz="quarter" idx="5"/>
          </p:nvPr>
        </p:nvSpPr>
        <p:spPr/>
        <p:txBody>
          <a:bodyPr/>
          <a:lstStyle/>
          <a:p>
            <a:fld id="{F178A3B1-075D-DF48-9628-608A35D88FD9}" type="slidenum">
              <a:rPr lang="en-US" smtClean="0"/>
              <a:t>30</a:t>
            </a:fld>
            <a:endParaRPr lang="en-US"/>
          </a:p>
        </p:txBody>
      </p:sp>
    </p:spTree>
    <p:extLst>
      <p:ext uri="{BB962C8B-B14F-4D97-AF65-F5344CB8AC3E}">
        <p14:creationId xmlns:p14="http://schemas.microsoft.com/office/powerpoint/2010/main" val="3828889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CFF90-34F7-AF55-35A7-ABBC28DCC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811B1-DD60-E201-7729-05735BCDE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9772CF-FF4C-13C7-8ED5-6DBC04B309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C9435C-A620-9E33-CF6E-3ED360B9F9DD}"/>
              </a:ext>
            </a:extLst>
          </p:cNvPr>
          <p:cNvSpPr>
            <a:spLocks noGrp="1"/>
          </p:cNvSpPr>
          <p:nvPr>
            <p:ph type="sldNum" sz="quarter" idx="5"/>
          </p:nvPr>
        </p:nvSpPr>
        <p:spPr/>
        <p:txBody>
          <a:bodyPr/>
          <a:lstStyle/>
          <a:p>
            <a:fld id="{F178A3B1-075D-DF48-9628-608A35D88FD9}" type="slidenum">
              <a:rPr lang="en-US" smtClean="0"/>
              <a:t>31</a:t>
            </a:fld>
            <a:endParaRPr lang="en-US"/>
          </a:p>
        </p:txBody>
      </p:sp>
    </p:spTree>
    <p:extLst>
      <p:ext uri="{BB962C8B-B14F-4D97-AF65-F5344CB8AC3E}">
        <p14:creationId xmlns:p14="http://schemas.microsoft.com/office/powerpoint/2010/main" val="865279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A2819-FBC2-70C9-8EF8-F707A103C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FE06F-C9C6-4E2B-DD01-C2CB13EEC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31849B-370C-054E-2D9B-6FA22D127A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66016D-2F9C-C841-0A0D-96710363DA4D}"/>
              </a:ext>
            </a:extLst>
          </p:cNvPr>
          <p:cNvSpPr>
            <a:spLocks noGrp="1"/>
          </p:cNvSpPr>
          <p:nvPr>
            <p:ph type="sldNum" sz="quarter" idx="5"/>
          </p:nvPr>
        </p:nvSpPr>
        <p:spPr/>
        <p:txBody>
          <a:bodyPr/>
          <a:lstStyle/>
          <a:p>
            <a:fld id="{F178A3B1-075D-DF48-9628-608A35D88FD9}" type="slidenum">
              <a:rPr lang="en-US" smtClean="0"/>
              <a:t>32</a:t>
            </a:fld>
            <a:endParaRPr lang="en-US"/>
          </a:p>
        </p:txBody>
      </p:sp>
    </p:spTree>
    <p:extLst>
      <p:ext uri="{BB962C8B-B14F-4D97-AF65-F5344CB8AC3E}">
        <p14:creationId xmlns:p14="http://schemas.microsoft.com/office/powerpoint/2010/main" val="2987560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33</a:t>
            </a:fld>
            <a:endParaRPr lang="en-US"/>
          </a:p>
        </p:txBody>
      </p:sp>
    </p:spTree>
    <p:extLst>
      <p:ext uri="{BB962C8B-B14F-4D97-AF65-F5344CB8AC3E}">
        <p14:creationId xmlns:p14="http://schemas.microsoft.com/office/powerpoint/2010/main" val="1709727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34</a:t>
            </a:fld>
            <a:endParaRPr lang="en-US"/>
          </a:p>
        </p:txBody>
      </p:sp>
    </p:spTree>
    <p:extLst>
      <p:ext uri="{BB962C8B-B14F-4D97-AF65-F5344CB8AC3E}">
        <p14:creationId xmlns:p14="http://schemas.microsoft.com/office/powerpoint/2010/main" val="1114159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92D1F-8285-7575-6436-B47A8FE58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B0556-FBDA-AE95-9207-BE18934356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5DC49-6974-C6A8-A03C-B00114A537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D682CC-031A-0C4A-BE52-189CF9A125CE}"/>
              </a:ext>
            </a:extLst>
          </p:cNvPr>
          <p:cNvSpPr>
            <a:spLocks noGrp="1"/>
          </p:cNvSpPr>
          <p:nvPr>
            <p:ph type="sldNum" sz="quarter" idx="5"/>
          </p:nvPr>
        </p:nvSpPr>
        <p:spPr/>
        <p:txBody>
          <a:bodyPr/>
          <a:lstStyle/>
          <a:p>
            <a:fld id="{F178A3B1-075D-DF48-9628-608A35D88FD9}" type="slidenum">
              <a:rPr lang="en-US" smtClean="0"/>
              <a:t>37</a:t>
            </a:fld>
            <a:endParaRPr lang="en-US"/>
          </a:p>
        </p:txBody>
      </p:sp>
    </p:spTree>
    <p:extLst>
      <p:ext uri="{BB962C8B-B14F-4D97-AF65-F5344CB8AC3E}">
        <p14:creationId xmlns:p14="http://schemas.microsoft.com/office/powerpoint/2010/main" val="3345440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38</a:t>
            </a:fld>
            <a:endParaRPr lang="en-US"/>
          </a:p>
        </p:txBody>
      </p:sp>
    </p:spTree>
    <p:extLst>
      <p:ext uri="{BB962C8B-B14F-4D97-AF65-F5344CB8AC3E}">
        <p14:creationId xmlns:p14="http://schemas.microsoft.com/office/powerpoint/2010/main" val="326824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3</a:t>
            </a:fld>
            <a:endParaRPr lang="en-US"/>
          </a:p>
        </p:txBody>
      </p:sp>
    </p:spTree>
    <p:extLst>
      <p:ext uri="{BB962C8B-B14F-4D97-AF65-F5344CB8AC3E}">
        <p14:creationId xmlns:p14="http://schemas.microsoft.com/office/powerpoint/2010/main" val="4155391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39</a:t>
            </a:fld>
            <a:endParaRPr lang="en-US"/>
          </a:p>
        </p:txBody>
      </p:sp>
    </p:spTree>
    <p:extLst>
      <p:ext uri="{BB962C8B-B14F-4D97-AF65-F5344CB8AC3E}">
        <p14:creationId xmlns:p14="http://schemas.microsoft.com/office/powerpoint/2010/main" val="249105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40</a:t>
            </a:fld>
            <a:endParaRPr lang="en-US"/>
          </a:p>
        </p:txBody>
      </p:sp>
    </p:spTree>
    <p:extLst>
      <p:ext uri="{BB962C8B-B14F-4D97-AF65-F5344CB8AC3E}">
        <p14:creationId xmlns:p14="http://schemas.microsoft.com/office/powerpoint/2010/main" val="1909370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41</a:t>
            </a:fld>
            <a:endParaRPr lang="en-US"/>
          </a:p>
        </p:txBody>
      </p:sp>
    </p:spTree>
    <p:extLst>
      <p:ext uri="{BB962C8B-B14F-4D97-AF65-F5344CB8AC3E}">
        <p14:creationId xmlns:p14="http://schemas.microsoft.com/office/powerpoint/2010/main" val="1041108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42</a:t>
            </a:fld>
            <a:endParaRPr lang="en-US"/>
          </a:p>
        </p:txBody>
      </p:sp>
    </p:spTree>
    <p:extLst>
      <p:ext uri="{BB962C8B-B14F-4D97-AF65-F5344CB8AC3E}">
        <p14:creationId xmlns:p14="http://schemas.microsoft.com/office/powerpoint/2010/main" val="2525496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6B6DA-24E4-BB5F-FE06-65164498A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EF783-0246-2C0B-09A5-925D18FFF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07B3C5-7355-BB78-4354-C824DBAABF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4675B1-8294-136F-FBDC-E1AE5E97CC96}"/>
              </a:ext>
            </a:extLst>
          </p:cNvPr>
          <p:cNvSpPr>
            <a:spLocks noGrp="1"/>
          </p:cNvSpPr>
          <p:nvPr>
            <p:ph type="sldNum" sz="quarter" idx="5"/>
          </p:nvPr>
        </p:nvSpPr>
        <p:spPr/>
        <p:txBody>
          <a:bodyPr/>
          <a:lstStyle/>
          <a:p>
            <a:fld id="{F178A3B1-075D-DF48-9628-608A35D88FD9}" type="slidenum">
              <a:rPr lang="en-US" smtClean="0"/>
              <a:t>43</a:t>
            </a:fld>
            <a:endParaRPr lang="en-US"/>
          </a:p>
        </p:txBody>
      </p:sp>
    </p:spTree>
    <p:extLst>
      <p:ext uri="{BB962C8B-B14F-4D97-AF65-F5344CB8AC3E}">
        <p14:creationId xmlns:p14="http://schemas.microsoft.com/office/powerpoint/2010/main" val="2572254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44</a:t>
            </a:fld>
            <a:endParaRPr lang="en-US"/>
          </a:p>
        </p:txBody>
      </p:sp>
    </p:spTree>
    <p:extLst>
      <p:ext uri="{BB962C8B-B14F-4D97-AF65-F5344CB8AC3E}">
        <p14:creationId xmlns:p14="http://schemas.microsoft.com/office/powerpoint/2010/main" val="3236228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46</a:t>
            </a:fld>
            <a:endParaRPr lang="en-US"/>
          </a:p>
        </p:txBody>
      </p:sp>
    </p:spTree>
    <p:extLst>
      <p:ext uri="{BB962C8B-B14F-4D97-AF65-F5344CB8AC3E}">
        <p14:creationId xmlns:p14="http://schemas.microsoft.com/office/powerpoint/2010/main" val="4115543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48</a:t>
            </a:fld>
            <a:endParaRPr lang="en-US"/>
          </a:p>
        </p:txBody>
      </p:sp>
    </p:spTree>
    <p:extLst>
      <p:ext uri="{BB962C8B-B14F-4D97-AF65-F5344CB8AC3E}">
        <p14:creationId xmlns:p14="http://schemas.microsoft.com/office/powerpoint/2010/main" val="2088369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D0763-DC22-E0B0-F28B-C24648A17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C5A89-5845-A92B-5825-8984AE7AC0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3413E0-7B95-EAEA-25C7-FBD9E25D07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D70B02-6E7F-6588-841E-C5F888A904B0}"/>
              </a:ext>
            </a:extLst>
          </p:cNvPr>
          <p:cNvSpPr>
            <a:spLocks noGrp="1"/>
          </p:cNvSpPr>
          <p:nvPr>
            <p:ph type="sldNum" sz="quarter" idx="5"/>
          </p:nvPr>
        </p:nvSpPr>
        <p:spPr/>
        <p:txBody>
          <a:bodyPr/>
          <a:lstStyle/>
          <a:p>
            <a:fld id="{F178A3B1-075D-DF48-9628-608A35D88FD9}" type="slidenum">
              <a:rPr lang="en-US" smtClean="0"/>
              <a:t>50</a:t>
            </a:fld>
            <a:endParaRPr lang="en-US"/>
          </a:p>
        </p:txBody>
      </p:sp>
    </p:spTree>
    <p:extLst>
      <p:ext uri="{BB962C8B-B14F-4D97-AF65-F5344CB8AC3E}">
        <p14:creationId xmlns:p14="http://schemas.microsoft.com/office/powerpoint/2010/main" val="3966148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F5355-83F3-46C9-8750-A3D8FF389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249B7-C37B-B71A-E1B0-6B945CBCD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BD7A6-FDB2-C469-1B38-E6E69F53C1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223B38-A1EE-95E3-7B88-F3EE6B4883D3}"/>
              </a:ext>
            </a:extLst>
          </p:cNvPr>
          <p:cNvSpPr>
            <a:spLocks noGrp="1"/>
          </p:cNvSpPr>
          <p:nvPr>
            <p:ph type="sldNum" sz="quarter" idx="5"/>
          </p:nvPr>
        </p:nvSpPr>
        <p:spPr/>
        <p:txBody>
          <a:bodyPr/>
          <a:lstStyle/>
          <a:p>
            <a:fld id="{F178A3B1-075D-DF48-9628-608A35D88FD9}" type="slidenum">
              <a:rPr lang="en-US" smtClean="0"/>
              <a:t>52</a:t>
            </a:fld>
            <a:endParaRPr lang="en-US"/>
          </a:p>
        </p:txBody>
      </p:sp>
    </p:spTree>
    <p:extLst>
      <p:ext uri="{BB962C8B-B14F-4D97-AF65-F5344CB8AC3E}">
        <p14:creationId xmlns:p14="http://schemas.microsoft.com/office/powerpoint/2010/main" val="2167668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4</a:t>
            </a:fld>
            <a:endParaRPr lang="en-US"/>
          </a:p>
        </p:txBody>
      </p:sp>
    </p:spTree>
    <p:extLst>
      <p:ext uri="{BB962C8B-B14F-4D97-AF65-F5344CB8AC3E}">
        <p14:creationId xmlns:p14="http://schemas.microsoft.com/office/powerpoint/2010/main" val="1652530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2A94A-035D-5140-3D95-2D250D4CF4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E6029-CE28-1F7F-B0E5-3E70FB2F4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06903-0586-EA28-2B33-EA264ED4E6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9EFD89-6F41-AB48-DBE2-2665BA8D2550}"/>
              </a:ext>
            </a:extLst>
          </p:cNvPr>
          <p:cNvSpPr>
            <a:spLocks noGrp="1"/>
          </p:cNvSpPr>
          <p:nvPr>
            <p:ph type="sldNum" sz="quarter" idx="5"/>
          </p:nvPr>
        </p:nvSpPr>
        <p:spPr/>
        <p:txBody>
          <a:bodyPr/>
          <a:lstStyle/>
          <a:p>
            <a:fld id="{F178A3B1-075D-DF48-9628-608A35D88FD9}" type="slidenum">
              <a:rPr lang="en-US" smtClean="0"/>
              <a:t>54</a:t>
            </a:fld>
            <a:endParaRPr lang="en-US"/>
          </a:p>
        </p:txBody>
      </p:sp>
    </p:spTree>
    <p:extLst>
      <p:ext uri="{BB962C8B-B14F-4D97-AF65-F5344CB8AC3E}">
        <p14:creationId xmlns:p14="http://schemas.microsoft.com/office/powerpoint/2010/main" val="133452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BA6C2-7ED3-A417-D135-49BB945F5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69231-0AA6-F5AD-2E78-49F21496D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6D05F2-9893-1E22-94A7-AFFDFEEB29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47A332-D98F-AA05-7557-610BD400474F}"/>
              </a:ext>
            </a:extLst>
          </p:cNvPr>
          <p:cNvSpPr>
            <a:spLocks noGrp="1"/>
          </p:cNvSpPr>
          <p:nvPr>
            <p:ph type="sldNum" sz="quarter" idx="5"/>
          </p:nvPr>
        </p:nvSpPr>
        <p:spPr/>
        <p:txBody>
          <a:bodyPr/>
          <a:lstStyle/>
          <a:p>
            <a:fld id="{F178A3B1-075D-DF48-9628-608A35D88FD9}" type="slidenum">
              <a:rPr lang="en-US" smtClean="0"/>
              <a:t>55</a:t>
            </a:fld>
            <a:endParaRPr lang="en-US"/>
          </a:p>
        </p:txBody>
      </p:sp>
    </p:spTree>
    <p:extLst>
      <p:ext uri="{BB962C8B-B14F-4D97-AF65-F5344CB8AC3E}">
        <p14:creationId xmlns:p14="http://schemas.microsoft.com/office/powerpoint/2010/main" val="2826291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B889D-B15E-7CD7-65B8-85A8F7AF2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FCB8D-2A50-41FD-4041-3C1F63484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AAA55-8CE4-A731-E559-B92663D920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B47279-41F3-12E0-23D9-18A9FC7063FF}"/>
              </a:ext>
            </a:extLst>
          </p:cNvPr>
          <p:cNvSpPr>
            <a:spLocks noGrp="1"/>
          </p:cNvSpPr>
          <p:nvPr>
            <p:ph type="sldNum" sz="quarter" idx="5"/>
          </p:nvPr>
        </p:nvSpPr>
        <p:spPr/>
        <p:txBody>
          <a:bodyPr/>
          <a:lstStyle/>
          <a:p>
            <a:fld id="{F178A3B1-075D-DF48-9628-608A35D88FD9}" type="slidenum">
              <a:rPr lang="en-US" smtClean="0"/>
              <a:t>59</a:t>
            </a:fld>
            <a:endParaRPr lang="en-US"/>
          </a:p>
        </p:txBody>
      </p:sp>
    </p:spTree>
    <p:extLst>
      <p:ext uri="{BB962C8B-B14F-4D97-AF65-F5344CB8AC3E}">
        <p14:creationId xmlns:p14="http://schemas.microsoft.com/office/powerpoint/2010/main" val="3331542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293B9-CD88-3CF4-7A87-D2E2835BF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12A33-D349-FCCF-FA33-3E8E9BF70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3BD75-394E-6E3B-051D-80C85CAB77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5346F1-3CCE-DEF6-8C54-31458591DE63}"/>
              </a:ext>
            </a:extLst>
          </p:cNvPr>
          <p:cNvSpPr>
            <a:spLocks noGrp="1"/>
          </p:cNvSpPr>
          <p:nvPr>
            <p:ph type="sldNum" sz="quarter" idx="5"/>
          </p:nvPr>
        </p:nvSpPr>
        <p:spPr/>
        <p:txBody>
          <a:bodyPr/>
          <a:lstStyle/>
          <a:p>
            <a:fld id="{F178A3B1-075D-DF48-9628-608A35D88FD9}" type="slidenum">
              <a:rPr lang="en-US" smtClean="0"/>
              <a:t>60</a:t>
            </a:fld>
            <a:endParaRPr lang="en-US"/>
          </a:p>
        </p:txBody>
      </p:sp>
    </p:spTree>
    <p:extLst>
      <p:ext uri="{BB962C8B-B14F-4D97-AF65-F5344CB8AC3E}">
        <p14:creationId xmlns:p14="http://schemas.microsoft.com/office/powerpoint/2010/main" val="919543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27D09-8CA1-825B-F011-23A77BA57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FDEAA-4650-5897-C20B-71D8013BF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9D1A0D-0574-BFFF-703B-6EB5273E8F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BAA6CA-99A9-C7AC-2358-5A04A61F688E}"/>
              </a:ext>
            </a:extLst>
          </p:cNvPr>
          <p:cNvSpPr>
            <a:spLocks noGrp="1"/>
          </p:cNvSpPr>
          <p:nvPr>
            <p:ph type="sldNum" sz="quarter" idx="5"/>
          </p:nvPr>
        </p:nvSpPr>
        <p:spPr/>
        <p:txBody>
          <a:bodyPr/>
          <a:lstStyle/>
          <a:p>
            <a:fld id="{F178A3B1-075D-DF48-9628-608A35D88FD9}" type="slidenum">
              <a:rPr lang="en-US" smtClean="0"/>
              <a:t>66</a:t>
            </a:fld>
            <a:endParaRPr lang="en-US"/>
          </a:p>
        </p:txBody>
      </p:sp>
    </p:spTree>
    <p:extLst>
      <p:ext uri="{BB962C8B-B14F-4D97-AF65-F5344CB8AC3E}">
        <p14:creationId xmlns:p14="http://schemas.microsoft.com/office/powerpoint/2010/main" val="437498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72</a:t>
            </a:fld>
            <a:endParaRPr lang="en-US"/>
          </a:p>
        </p:txBody>
      </p:sp>
    </p:spTree>
    <p:extLst>
      <p:ext uri="{BB962C8B-B14F-4D97-AF65-F5344CB8AC3E}">
        <p14:creationId xmlns:p14="http://schemas.microsoft.com/office/powerpoint/2010/main" val="1409700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76</a:t>
            </a:fld>
            <a:endParaRPr lang="en-US"/>
          </a:p>
        </p:txBody>
      </p:sp>
    </p:spTree>
    <p:extLst>
      <p:ext uri="{BB962C8B-B14F-4D97-AF65-F5344CB8AC3E}">
        <p14:creationId xmlns:p14="http://schemas.microsoft.com/office/powerpoint/2010/main" val="22098195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78</a:t>
            </a:fld>
            <a:endParaRPr lang="en-US"/>
          </a:p>
        </p:txBody>
      </p:sp>
    </p:spTree>
    <p:extLst>
      <p:ext uri="{BB962C8B-B14F-4D97-AF65-F5344CB8AC3E}">
        <p14:creationId xmlns:p14="http://schemas.microsoft.com/office/powerpoint/2010/main" val="2934378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8A3B1-075D-DF48-9628-608A35D88FD9}" type="slidenum">
              <a:rPr lang="en-US" smtClean="0"/>
              <a:t>79</a:t>
            </a:fld>
            <a:endParaRPr lang="en-US"/>
          </a:p>
        </p:txBody>
      </p:sp>
    </p:spTree>
    <p:extLst>
      <p:ext uri="{BB962C8B-B14F-4D97-AF65-F5344CB8AC3E}">
        <p14:creationId xmlns:p14="http://schemas.microsoft.com/office/powerpoint/2010/main" val="1780446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178A3B1-075D-DF48-9628-608A35D88FD9}" type="slidenum">
              <a:rPr lang="en-US" smtClean="0"/>
              <a:t>7</a:t>
            </a:fld>
            <a:endParaRPr lang="en-US"/>
          </a:p>
        </p:txBody>
      </p:sp>
    </p:spTree>
    <p:extLst>
      <p:ext uri="{BB962C8B-B14F-4D97-AF65-F5344CB8AC3E}">
        <p14:creationId xmlns:p14="http://schemas.microsoft.com/office/powerpoint/2010/main" val="2765810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9</a:t>
            </a:fld>
            <a:endParaRPr lang="en-US"/>
          </a:p>
        </p:txBody>
      </p:sp>
    </p:spTree>
    <p:extLst>
      <p:ext uri="{BB962C8B-B14F-4D97-AF65-F5344CB8AC3E}">
        <p14:creationId xmlns:p14="http://schemas.microsoft.com/office/powerpoint/2010/main" val="3158186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10</a:t>
            </a:fld>
            <a:endParaRPr lang="en-US"/>
          </a:p>
        </p:txBody>
      </p:sp>
    </p:spTree>
    <p:extLst>
      <p:ext uri="{BB962C8B-B14F-4D97-AF65-F5344CB8AC3E}">
        <p14:creationId xmlns:p14="http://schemas.microsoft.com/office/powerpoint/2010/main" val="3506874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78A3B1-075D-DF48-9628-608A35D88FD9}" type="slidenum">
              <a:rPr lang="en-US" smtClean="0"/>
              <a:t>11</a:t>
            </a:fld>
            <a:endParaRPr lang="en-US"/>
          </a:p>
        </p:txBody>
      </p:sp>
    </p:spTree>
    <p:extLst>
      <p:ext uri="{BB962C8B-B14F-4D97-AF65-F5344CB8AC3E}">
        <p14:creationId xmlns:p14="http://schemas.microsoft.com/office/powerpoint/2010/main" val="750191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EF496-907A-45B6-523A-C31991FA7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C4492-AC1B-5E63-CCDB-F64195CD8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89A529-756C-A400-FEEB-E8F55302B5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18C9E2-94AC-B645-3E11-C68F6F7FABF1}"/>
              </a:ext>
            </a:extLst>
          </p:cNvPr>
          <p:cNvSpPr>
            <a:spLocks noGrp="1"/>
          </p:cNvSpPr>
          <p:nvPr>
            <p:ph type="sldNum" sz="quarter" idx="5"/>
          </p:nvPr>
        </p:nvSpPr>
        <p:spPr/>
        <p:txBody>
          <a:bodyPr/>
          <a:lstStyle/>
          <a:p>
            <a:fld id="{F178A3B1-075D-DF48-9628-608A35D88FD9}" type="slidenum">
              <a:rPr lang="en-US" smtClean="0"/>
              <a:t>12</a:t>
            </a:fld>
            <a:endParaRPr lang="en-US"/>
          </a:p>
        </p:txBody>
      </p:sp>
    </p:spTree>
    <p:extLst>
      <p:ext uri="{BB962C8B-B14F-4D97-AF65-F5344CB8AC3E}">
        <p14:creationId xmlns:p14="http://schemas.microsoft.com/office/powerpoint/2010/main" val="119437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813049-3792-D748-85E4-95FC48F57BFD}"/>
              </a:ext>
            </a:extLst>
          </p:cNvPr>
          <p:cNvSpPr/>
          <p:nvPr userDrawn="1"/>
        </p:nvSpPr>
        <p:spPr>
          <a:xfrm>
            <a:off x="0" y="-8227"/>
            <a:ext cx="12192000" cy="965133"/>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002649"/>
              </a:highlight>
            </a:endParaRPr>
          </a:p>
        </p:txBody>
      </p:sp>
      <p:sp>
        <p:nvSpPr>
          <p:cNvPr id="9" name="Rectangle 8">
            <a:extLst>
              <a:ext uri="{FF2B5EF4-FFF2-40B4-BE49-F238E27FC236}">
                <a16:creationId xmlns:a16="http://schemas.microsoft.com/office/drawing/2014/main" id="{329633E7-8C73-6E4D-B817-C50CADA33116}"/>
              </a:ext>
            </a:extLst>
          </p:cNvPr>
          <p:cNvSpPr/>
          <p:nvPr userDrawn="1"/>
        </p:nvSpPr>
        <p:spPr>
          <a:xfrm>
            <a:off x="0" y="939100"/>
            <a:ext cx="12192000" cy="100740"/>
          </a:xfrm>
          <a:prstGeom prst="rect">
            <a:avLst/>
          </a:prstGeom>
          <a:solidFill>
            <a:srgbClr val="C41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4920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95F869-8272-3647-83FA-C1F89C99FA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83"/>
          <a:stretch/>
        </p:blipFill>
        <p:spPr>
          <a:xfrm>
            <a:off x="9702800" y="0"/>
            <a:ext cx="2489200" cy="6858000"/>
          </a:xfrm>
          <a:prstGeom prst="rect">
            <a:avLst/>
          </a:prstGeom>
        </p:spPr>
      </p:pic>
    </p:spTree>
    <p:extLst>
      <p:ext uri="{BB962C8B-B14F-4D97-AF65-F5344CB8AC3E}">
        <p14:creationId xmlns:p14="http://schemas.microsoft.com/office/powerpoint/2010/main" val="7298172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DC10C9-FA9A-5646-9956-97EB5FB0DD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5741"/>
          <a:stretch/>
        </p:blipFill>
        <p:spPr>
          <a:xfrm>
            <a:off x="0" y="0"/>
            <a:ext cx="12192000" cy="1663700"/>
          </a:xfrm>
          <a:prstGeom prst="rect">
            <a:avLst/>
          </a:prstGeom>
        </p:spPr>
      </p:pic>
    </p:spTree>
    <p:extLst>
      <p:ext uri="{BB962C8B-B14F-4D97-AF65-F5344CB8AC3E}">
        <p14:creationId xmlns:p14="http://schemas.microsoft.com/office/powerpoint/2010/main" val="1144478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417161-A6D6-AC45-BB9B-8B6CE442C1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583"/>
          <a:stretch/>
        </p:blipFill>
        <p:spPr>
          <a:xfrm>
            <a:off x="9093200" y="0"/>
            <a:ext cx="3098800" cy="6858000"/>
          </a:xfrm>
          <a:prstGeom prst="rect">
            <a:avLst/>
          </a:prstGeom>
        </p:spPr>
      </p:pic>
    </p:spTree>
    <p:extLst>
      <p:ext uri="{BB962C8B-B14F-4D97-AF65-F5344CB8AC3E}">
        <p14:creationId xmlns:p14="http://schemas.microsoft.com/office/powerpoint/2010/main" val="734994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4101E8-9F51-BC4F-881C-C4C0F68CE3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4444"/>
          <a:stretch/>
        </p:blipFill>
        <p:spPr>
          <a:xfrm>
            <a:off x="0" y="0"/>
            <a:ext cx="12192000" cy="1752600"/>
          </a:xfrm>
          <a:prstGeom prst="rect">
            <a:avLst/>
          </a:prstGeom>
        </p:spPr>
      </p:pic>
    </p:spTree>
    <p:extLst>
      <p:ext uri="{BB962C8B-B14F-4D97-AF65-F5344CB8AC3E}">
        <p14:creationId xmlns:p14="http://schemas.microsoft.com/office/powerpoint/2010/main" val="1129582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CA04E-1245-85AF-5015-0EB639E532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43D6DC-0C3E-90D5-4797-2AB89CC5070C}"/>
              </a:ext>
            </a:extLst>
          </p:cNvPr>
          <p:cNvSpPr>
            <a:spLocks noGrp="1"/>
          </p:cNvSpPr>
          <p:nvPr>
            <p:ph type="dt" sz="half" idx="10"/>
          </p:nvPr>
        </p:nvSpPr>
        <p:spPr/>
        <p:txBody>
          <a:bodyPr/>
          <a:lstStyle/>
          <a:p>
            <a:fld id="{FDF1F1B9-6AE0-42D1-9A75-67FC08ED68C9}" type="datetimeFigureOut">
              <a:rPr lang="en-US" smtClean="0"/>
              <a:t>10/27/2025</a:t>
            </a:fld>
            <a:endParaRPr lang="en-US"/>
          </a:p>
        </p:txBody>
      </p:sp>
      <p:sp>
        <p:nvSpPr>
          <p:cNvPr id="4" name="Footer Placeholder 3">
            <a:extLst>
              <a:ext uri="{FF2B5EF4-FFF2-40B4-BE49-F238E27FC236}">
                <a16:creationId xmlns:a16="http://schemas.microsoft.com/office/drawing/2014/main" id="{33311BBB-EF3E-A2C8-5A82-075CA90797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FEA4B-8DE1-D8FB-4481-34AA66A8B481}"/>
              </a:ext>
            </a:extLst>
          </p:cNvPr>
          <p:cNvSpPr>
            <a:spLocks noGrp="1"/>
          </p:cNvSpPr>
          <p:nvPr>
            <p:ph type="sldNum" sz="quarter" idx="12"/>
          </p:nvPr>
        </p:nvSpPr>
        <p:spPr/>
        <p:txBody>
          <a:bodyPr/>
          <a:lstStyle/>
          <a:p>
            <a:fld id="{EEFF137C-546B-441A-A159-9240F710E6FA}" type="slidenum">
              <a:rPr lang="en-US" smtClean="0"/>
              <a:t>‹#›</a:t>
            </a:fld>
            <a:endParaRPr lang="en-US"/>
          </a:p>
        </p:txBody>
      </p:sp>
    </p:spTree>
    <p:extLst>
      <p:ext uri="{BB962C8B-B14F-4D97-AF65-F5344CB8AC3E}">
        <p14:creationId xmlns:p14="http://schemas.microsoft.com/office/powerpoint/2010/main" val="715073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2ACB-2392-5EB3-51E1-C4C00C3B2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6B8EAA-F631-86AA-5F7D-868A85D735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ECE08-EDE9-F3BD-4867-CCBF983069BB}"/>
              </a:ext>
            </a:extLst>
          </p:cNvPr>
          <p:cNvSpPr>
            <a:spLocks noGrp="1"/>
          </p:cNvSpPr>
          <p:nvPr>
            <p:ph type="dt" sz="half" idx="10"/>
          </p:nvPr>
        </p:nvSpPr>
        <p:spPr/>
        <p:txBody>
          <a:bodyPr/>
          <a:lstStyle/>
          <a:p>
            <a:fld id="{FDF1F1B9-6AE0-42D1-9A75-67FC08ED68C9}" type="datetimeFigureOut">
              <a:rPr lang="en-US" smtClean="0"/>
              <a:t>10/27/2025</a:t>
            </a:fld>
            <a:endParaRPr lang="en-US"/>
          </a:p>
        </p:txBody>
      </p:sp>
      <p:sp>
        <p:nvSpPr>
          <p:cNvPr id="5" name="Footer Placeholder 4">
            <a:extLst>
              <a:ext uri="{FF2B5EF4-FFF2-40B4-BE49-F238E27FC236}">
                <a16:creationId xmlns:a16="http://schemas.microsoft.com/office/drawing/2014/main" id="{71AFBA5B-CD0B-2303-D0AD-D46163771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4F79E-2788-2735-E498-6A4C1CBCD2C2}"/>
              </a:ext>
            </a:extLst>
          </p:cNvPr>
          <p:cNvSpPr>
            <a:spLocks noGrp="1"/>
          </p:cNvSpPr>
          <p:nvPr>
            <p:ph type="sldNum" sz="quarter" idx="12"/>
          </p:nvPr>
        </p:nvSpPr>
        <p:spPr/>
        <p:txBody>
          <a:bodyPr/>
          <a:lstStyle/>
          <a:p>
            <a:fld id="{EEFF137C-546B-441A-A159-9240F710E6FA}" type="slidenum">
              <a:rPr lang="en-US" smtClean="0"/>
              <a:t>‹#›</a:t>
            </a:fld>
            <a:endParaRPr lang="en-US"/>
          </a:p>
        </p:txBody>
      </p:sp>
    </p:spTree>
    <p:extLst>
      <p:ext uri="{BB962C8B-B14F-4D97-AF65-F5344CB8AC3E}">
        <p14:creationId xmlns:p14="http://schemas.microsoft.com/office/powerpoint/2010/main" val="271542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4943-FE3D-4B6C-A540-835B3C662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6C651D-FF91-45D9-8C5C-727061CA1D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CA11A9-413C-4CE9-B3AE-D7933BFF1E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4795A9-6FB2-49E3-888D-745A16B24158}"/>
              </a:ext>
            </a:extLst>
          </p:cNvPr>
          <p:cNvSpPr>
            <a:spLocks noGrp="1"/>
          </p:cNvSpPr>
          <p:nvPr>
            <p:ph type="dt" sz="half" idx="10"/>
          </p:nvPr>
        </p:nvSpPr>
        <p:spPr/>
        <p:txBody>
          <a:bodyPr/>
          <a:lstStyle/>
          <a:p>
            <a:fld id="{C4BC455F-1A61-4998-B5E1-A36EB86EFC80}" type="datetimeFigureOut">
              <a:rPr lang="en-US" smtClean="0"/>
              <a:t>10/27/2025</a:t>
            </a:fld>
            <a:endParaRPr lang="en-US"/>
          </a:p>
        </p:txBody>
      </p:sp>
      <p:sp>
        <p:nvSpPr>
          <p:cNvPr id="6" name="Footer Placeholder 5">
            <a:extLst>
              <a:ext uri="{FF2B5EF4-FFF2-40B4-BE49-F238E27FC236}">
                <a16:creationId xmlns:a16="http://schemas.microsoft.com/office/drawing/2014/main" id="{323D72B2-931B-4FB5-82B3-E42DF44D1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B1E710-DCE7-4A0A-AA54-473F71A36090}"/>
              </a:ext>
            </a:extLst>
          </p:cNvPr>
          <p:cNvSpPr>
            <a:spLocks noGrp="1"/>
          </p:cNvSpPr>
          <p:nvPr>
            <p:ph type="sldNum" sz="quarter" idx="12"/>
          </p:nvPr>
        </p:nvSpPr>
        <p:spPr/>
        <p:txBody>
          <a:bodyPr/>
          <a:lstStyle/>
          <a:p>
            <a:fld id="{27299EEB-15EC-42F7-9296-C87870B54674}" type="slidenum">
              <a:rPr lang="en-US" smtClean="0"/>
              <a:t>‹#›</a:t>
            </a:fld>
            <a:endParaRPr lang="en-US"/>
          </a:p>
        </p:txBody>
      </p:sp>
    </p:spTree>
    <p:extLst>
      <p:ext uri="{BB962C8B-B14F-4D97-AF65-F5344CB8AC3E}">
        <p14:creationId xmlns:p14="http://schemas.microsoft.com/office/powerpoint/2010/main" val="424727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B7F63F-1D6A-49FD-9DCF-39ACCE13C3EF}"/>
              </a:ext>
            </a:extLst>
          </p:cNvPr>
          <p:cNvSpPr>
            <a:spLocks noGrp="1"/>
          </p:cNvSpPr>
          <p:nvPr>
            <p:ph type="dt" sz="half" idx="10"/>
          </p:nvPr>
        </p:nvSpPr>
        <p:spPr/>
        <p:txBody>
          <a:bodyPr/>
          <a:lstStyle/>
          <a:p>
            <a:fld id="{C4BC455F-1A61-4998-B5E1-A36EB86EFC80}" type="datetimeFigureOut">
              <a:rPr lang="en-US" smtClean="0"/>
              <a:t>10/27/2025</a:t>
            </a:fld>
            <a:endParaRPr lang="en-US"/>
          </a:p>
        </p:txBody>
      </p:sp>
      <p:sp>
        <p:nvSpPr>
          <p:cNvPr id="3" name="Footer Placeholder 2">
            <a:extLst>
              <a:ext uri="{FF2B5EF4-FFF2-40B4-BE49-F238E27FC236}">
                <a16:creationId xmlns:a16="http://schemas.microsoft.com/office/drawing/2014/main" id="{13DE40A1-DD36-4990-B77F-B808DBB859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79CEB1-3E7D-4221-93AA-D9531626CA24}"/>
              </a:ext>
            </a:extLst>
          </p:cNvPr>
          <p:cNvSpPr>
            <a:spLocks noGrp="1"/>
          </p:cNvSpPr>
          <p:nvPr>
            <p:ph type="sldNum" sz="quarter" idx="12"/>
          </p:nvPr>
        </p:nvSpPr>
        <p:spPr/>
        <p:txBody>
          <a:bodyPr/>
          <a:lstStyle/>
          <a:p>
            <a:fld id="{27299EEB-15EC-42F7-9296-C87870B54674}" type="slidenum">
              <a:rPr lang="en-US" smtClean="0"/>
              <a:t>‹#›</a:t>
            </a:fld>
            <a:endParaRPr lang="en-US"/>
          </a:p>
        </p:txBody>
      </p:sp>
    </p:spTree>
    <p:extLst>
      <p:ext uri="{BB962C8B-B14F-4D97-AF65-F5344CB8AC3E}">
        <p14:creationId xmlns:p14="http://schemas.microsoft.com/office/powerpoint/2010/main" val="4045031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8124C-671F-DD6C-68CA-9ED12839EE9C}"/>
              </a:ext>
            </a:extLst>
          </p:cNvPr>
          <p:cNvSpPr>
            <a:spLocks noGrp="1"/>
          </p:cNvSpPr>
          <p:nvPr>
            <p:ph type="dt" sz="half" idx="10"/>
          </p:nvPr>
        </p:nvSpPr>
        <p:spPr/>
        <p:txBody>
          <a:bodyPr/>
          <a:lstStyle/>
          <a:p>
            <a:fld id="{B961ADF5-9CF8-467F-A3D2-575DDD2883AA}" type="datetimeFigureOut">
              <a:rPr lang="en-US" smtClean="0"/>
              <a:t>10/27/2025</a:t>
            </a:fld>
            <a:endParaRPr lang="en-US"/>
          </a:p>
        </p:txBody>
      </p:sp>
      <p:sp>
        <p:nvSpPr>
          <p:cNvPr id="3" name="Footer Placeholder 2">
            <a:extLst>
              <a:ext uri="{FF2B5EF4-FFF2-40B4-BE49-F238E27FC236}">
                <a16:creationId xmlns:a16="http://schemas.microsoft.com/office/drawing/2014/main" id="{ADBF8785-EAE9-3A78-C9B4-093725C43B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12C089-7F28-3338-514E-8D2A99B58DD1}"/>
              </a:ext>
            </a:extLst>
          </p:cNvPr>
          <p:cNvSpPr>
            <a:spLocks noGrp="1"/>
          </p:cNvSpPr>
          <p:nvPr>
            <p:ph type="sldNum" sz="quarter" idx="12"/>
          </p:nvPr>
        </p:nvSpPr>
        <p:spPr/>
        <p:txBody>
          <a:bodyPr/>
          <a:lstStyle/>
          <a:p>
            <a:fld id="{F48DBE7D-AD12-4E0C-8809-66F520BA2DC5}" type="slidenum">
              <a:rPr lang="en-US" smtClean="0"/>
              <a:t>‹#›</a:t>
            </a:fld>
            <a:endParaRPr lang="en-US"/>
          </a:p>
        </p:txBody>
      </p:sp>
    </p:spTree>
    <p:extLst>
      <p:ext uri="{BB962C8B-B14F-4D97-AF65-F5344CB8AC3E}">
        <p14:creationId xmlns:p14="http://schemas.microsoft.com/office/powerpoint/2010/main" val="656895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6FA9-3D32-E452-AB13-FE1ADCF90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9B5BF-F66E-278D-8386-785304871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B384E-0411-EEC0-414A-3A05F21AB81D}"/>
              </a:ext>
            </a:extLst>
          </p:cNvPr>
          <p:cNvSpPr>
            <a:spLocks noGrp="1"/>
          </p:cNvSpPr>
          <p:nvPr>
            <p:ph type="dt" sz="half" idx="10"/>
          </p:nvPr>
        </p:nvSpPr>
        <p:spPr/>
        <p:txBody>
          <a:bodyPr/>
          <a:lstStyle/>
          <a:p>
            <a:fld id="{B961ADF5-9CF8-467F-A3D2-575DDD2883AA}" type="datetimeFigureOut">
              <a:rPr lang="en-US" smtClean="0"/>
              <a:t>10/27/2025</a:t>
            </a:fld>
            <a:endParaRPr lang="en-US"/>
          </a:p>
        </p:txBody>
      </p:sp>
      <p:sp>
        <p:nvSpPr>
          <p:cNvPr id="5" name="Footer Placeholder 4">
            <a:extLst>
              <a:ext uri="{FF2B5EF4-FFF2-40B4-BE49-F238E27FC236}">
                <a16:creationId xmlns:a16="http://schemas.microsoft.com/office/drawing/2014/main" id="{EE50CD8C-EC19-7B74-14C8-DCFC9FD6C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85D28-4FC1-D439-C290-98D9EF1148E6}"/>
              </a:ext>
            </a:extLst>
          </p:cNvPr>
          <p:cNvSpPr>
            <a:spLocks noGrp="1"/>
          </p:cNvSpPr>
          <p:nvPr>
            <p:ph type="sldNum" sz="quarter" idx="12"/>
          </p:nvPr>
        </p:nvSpPr>
        <p:spPr/>
        <p:txBody>
          <a:bodyPr/>
          <a:lstStyle/>
          <a:p>
            <a:fld id="{F48DBE7D-AD12-4E0C-8809-66F520BA2DC5}" type="slidenum">
              <a:rPr lang="en-US" smtClean="0"/>
              <a:t>‹#›</a:t>
            </a:fld>
            <a:endParaRPr lang="en-US"/>
          </a:p>
        </p:txBody>
      </p:sp>
    </p:spTree>
    <p:extLst>
      <p:ext uri="{BB962C8B-B14F-4D97-AF65-F5344CB8AC3E}">
        <p14:creationId xmlns:p14="http://schemas.microsoft.com/office/powerpoint/2010/main" val="2633739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4101E8-9F51-BC4F-881C-C4C0F68CE3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4444"/>
          <a:stretch/>
        </p:blipFill>
        <p:spPr>
          <a:xfrm>
            <a:off x="0" y="0"/>
            <a:ext cx="12192000" cy="1752600"/>
          </a:xfrm>
          <a:prstGeom prst="rect">
            <a:avLst/>
          </a:prstGeom>
        </p:spPr>
      </p:pic>
    </p:spTree>
    <p:extLst>
      <p:ext uri="{BB962C8B-B14F-4D97-AF65-F5344CB8AC3E}">
        <p14:creationId xmlns:p14="http://schemas.microsoft.com/office/powerpoint/2010/main" val="11295829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DC10C9-FA9A-5646-9956-97EB5FB0DD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5741"/>
          <a:stretch/>
        </p:blipFill>
        <p:spPr>
          <a:xfrm>
            <a:off x="0" y="0"/>
            <a:ext cx="12192000" cy="1663700"/>
          </a:xfrm>
          <a:prstGeom prst="rect">
            <a:avLst/>
          </a:prstGeom>
        </p:spPr>
      </p:pic>
    </p:spTree>
    <p:extLst>
      <p:ext uri="{BB962C8B-B14F-4D97-AF65-F5344CB8AC3E}">
        <p14:creationId xmlns:p14="http://schemas.microsoft.com/office/powerpoint/2010/main" val="11444784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6C0E31-46D8-AF4C-BF5F-B3D7A147D4C4}"/>
              </a:ext>
            </a:extLst>
          </p:cNvPr>
          <p:cNvSpPr/>
          <p:nvPr userDrawn="1"/>
        </p:nvSpPr>
        <p:spPr>
          <a:xfrm>
            <a:off x="0" y="0"/>
            <a:ext cx="12192000" cy="1490597"/>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highlight>
                <a:srgbClr val="002649"/>
              </a:highlight>
            </a:endParaRPr>
          </a:p>
        </p:txBody>
      </p:sp>
      <p:sp>
        <p:nvSpPr>
          <p:cNvPr id="6" name="Rectangle 5">
            <a:extLst>
              <a:ext uri="{FF2B5EF4-FFF2-40B4-BE49-F238E27FC236}">
                <a16:creationId xmlns:a16="http://schemas.microsoft.com/office/drawing/2014/main" id="{B3C7D458-0207-7947-81A5-32D4DECB2393}"/>
              </a:ext>
            </a:extLst>
          </p:cNvPr>
          <p:cNvSpPr/>
          <p:nvPr userDrawn="1"/>
        </p:nvSpPr>
        <p:spPr>
          <a:xfrm>
            <a:off x="2088" y="1490597"/>
            <a:ext cx="12192000" cy="100740"/>
          </a:xfrm>
          <a:prstGeom prst="rect">
            <a:avLst/>
          </a:prstGeom>
          <a:solidFill>
            <a:srgbClr val="C41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2C45316-24D9-9446-A47A-CC929A609380}"/>
              </a:ext>
            </a:extLst>
          </p:cNvPr>
          <p:cNvPicPr>
            <a:picLocks noChangeAspect="1"/>
          </p:cNvPicPr>
          <p:nvPr userDrawn="1"/>
        </p:nvPicPr>
        <p:blipFill rotWithShape="1">
          <a:blip r:embed="rId2"/>
          <a:srcRect l="2013" t="4820" r="1996" b="13604"/>
          <a:stretch/>
        </p:blipFill>
        <p:spPr>
          <a:xfrm>
            <a:off x="2088" y="1591338"/>
            <a:ext cx="12189912" cy="5258736"/>
          </a:xfrm>
          <a:prstGeom prst="rect">
            <a:avLst/>
          </a:prstGeom>
        </p:spPr>
      </p:pic>
    </p:spTree>
    <p:extLst>
      <p:ext uri="{BB962C8B-B14F-4D97-AF65-F5344CB8AC3E}">
        <p14:creationId xmlns:p14="http://schemas.microsoft.com/office/powerpoint/2010/main" val="6743600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023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9543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E4D5E6-3A36-5E49-916A-F20D73FF4A6F}"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9747-AC28-2C44-8C8F-C19FC7D7C7D8}" type="slidenum">
              <a:rPr lang="en-US" smtClean="0"/>
              <a:t>‹#›</a:t>
            </a:fld>
            <a:endParaRPr lang="en-US"/>
          </a:p>
        </p:txBody>
      </p:sp>
    </p:spTree>
    <p:extLst>
      <p:ext uri="{BB962C8B-B14F-4D97-AF65-F5344CB8AC3E}">
        <p14:creationId xmlns:p14="http://schemas.microsoft.com/office/powerpoint/2010/main" val="16973652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E4D5E6-3A36-5E49-916A-F20D73FF4A6F}"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79747-AC28-2C44-8C8F-C19FC7D7C7D8}" type="slidenum">
              <a:rPr lang="en-US" smtClean="0"/>
              <a:t>‹#›</a:t>
            </a:fld>
            <a:endParaRPr lang="en-US"/>
          </a:p>
        </p:txBody>
      </p:sp>
    </p:spTree>
    <p:extLst>
      <p:ext uri="{BB962C8B-B14F-4D97-AF65-F5344CB8AC3E}">
        <p14:creationId xmlns:p14="http://schemas.microsoft.com/office/powerpoint/2010/main" val="4441832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417161-A6D6-AC45-BB9B-8B6CE442C1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583"/>
          <a:stretch/>
        </p:blipFill>
        <p:spPr>
          <a:xfrm>
            <a:off x="9093200" y="0"/>
            <a:ext cx="3098800" cy="6858000"/>
          </a:xfrm>
          <a:prstGeom prst="rect">
            <a:avLst/>
          </a:prstGeom>
        </p:spPr>
      </p:pic>
    </p:spTree>
    <p:extLst>
      <p:ext uri="{BB962C8B-B14F-4D97-AF65-F5344CB8AC3E}">
        <p14:creationId xmlns:p14="http://schemas.microsoft.com/office/powerpoint/2010/main" val="7349946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4D5E6-3A36-5E49-916A-F20D73FF4A6F}" type="datetimeFigureOut">
              <a:rPr lang="en-US" smtClean="0"/>
              <a:t>10/27/2025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79747-AC28-2C44-8C8F-C19FC7D7C7D8}" type="slidenum">
              <a:rPr lang="en-US" smtClean="0"/>
              <a:t>‹#›</a:t>
            </a:fld>
            <a:endParaRPr lang="en-US"/>
          </a:p>
        </p:txBody>
      </p:sp>
    </p:spTree>
    <p:extLst>
      <p:ext uri="{BB962C8B-B14F-4D97-AF65-F5344CB8AC3E}">
        <p14:creationId xmlns:p14="http://schemas.microsoft.com/office/powerpoint/2010/main" val="50554987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0" r:id="rId3"/>
    <p:sldLayoutId id="2147483669" r:id="rId4"/>
    <p:sldLayoutId id="2147483653" r:id="rId5"/>
    <p:sldLayoutId id="2147483667"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4D5E6-3A36-5E49-916A-F20D73FF4A6F}" type="datetimeFigureOut">
              <a:rPr lang="en-US" smtClean="0"/>
              <a:t>10/27/2025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79747-AC28-2C44-8C8F-C19FC7D7C7D8}" type="slidenum">
              <a:rPr lang="en-US" smtClean="0"/>
              <a:t>‹#›</a:t>
            </a:fld>
            <a:endParaRPr lang="en-US"/>
          </a:p>
        </p:txBody>
      </p:sp>
    </p:spTree>
    <p:extLst>
      <p:ext uri="{BB962C8B-B14F-4D97-AF65-F5344CB8AC3E}">
        <p14:creationId xmlns:p14="http://schemas.microsoft.com/office/powerpoint/2010/main" val="505549878"/>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10E73-99BE-3EC3-FEAF-785629762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EF1953-B13B-4C95-3898-238BA6F4A3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CC5D8-4552-6C44-A5BB-7F42963CD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F1F1B9-6AE0-42D1-9A75-67FC08ED68C9}" type="datetimeFigureOut">
              <a:rPr lang="en-US" smtClean="0"/>
              <a:t>10/27/2025</a:t>
            </a:fld>
            <a:endParaRPr lang="en-US"/>
          </a:p>
        </p:txBody>
      </p:sp>
      <p:sp>
        <p:nvSpPr>
          <p:cNvPr id="5" name="Footer Placeholder 4">
            <a:extLst>
              <a:ext uri="{FF2B5EF4-FFF2-40B4-BE49-F238E27FC236}">
                <a16:creationId xmlns:a16="http://schemas.microsoft.com/office/drawing/2014/main" id="{71762A41-8E86-E488-CD08-9751AD19B3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03B2EFA-9F90-7B9B-9617-F682534D26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FF137C-546B-441A-A159-9240F710E6FA}" type="slidenum">
              <a:rPr lang="en-US" smtClean="0"/>
              <a:t>‹#›</a:t>
            </a:fld>
            <a:endParaRPr lang="en-US"/>
          </a:p>
        </p:txBody>
      </p:sp>
    </p:spTree>
    <p:extLst>
      <p:ext uri="{BB962C8B-B14F-4D97-AF65-F5344CB8AC3E}">
        <p14:creationId xmlns:p14="http://schemas.microsoft.com/office/powerpoint/2010/main" val="790403829"/>
      </p:ext>
    </p:extLst>
  </p:cSld>
  <p:clrMap bg1="lt1" tx1="dk1" bg2="lt2" tx2="dk2" accent1="accent1" accent2="accent2" accent3="accent3" accent4="accent4" accent5="accent5" accent6="accent6" hlink="hlink" folHlink="folHlink"/>
  <p:sldLayoutIdLst>
    <p:sldLayoutId id="2147483654" r:id="rId1"/>
    <p:sldLayoutId id="21474836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EF4C68-4018-461A-938A-A93486CE0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29FF1B-73AB-4308-B4C1-4BE89BCD9F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D202B-2818-4688-B065-EB84D7905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C455F-1A61-4998-B5E1-A36EB86EFC80}" type="datetimeFigureOut">
              <a:rPr lang="en-US" smtClean="0"/>
              <a:t>10/27/2025</a:t>
            </a:fld>
            <a:endParaRPr lang="en-US"/>
          </a:p>
        </p:txBody>
      </p:sp>
      <p:sp>
        <p:nvSpPr>
          <p:cNvPr id="5" name="Footer Placeholder 4">
            <a:extLst>
              <a:ext uri="{FF2B5EF4-FFF2-40B4-BE49-F238E27FC236}">
                <a16:creationId xmlns:a16="http://schemas.microsoft.com/office/drawing/2014/main" id="{6B55A355-7C06-49B4-8490-3030A473B2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4BB472-2320-40C6-9F98-40CCA4971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99EEB-15EC-42F7-9296-C87870B54674}" type="slidenum">
              <a:rPr lang="en-US" smtClean="0"/>
              <a:t>‹#›</a:t>
            </a:fld>
            <a:endParaRPr lang="en-US"/>
          </a:p>
        </p:txBody>
      </p:sp>
    </p:spTree>
    <p:extLst>
      <p:ext uri="{BB962C8B-B14F-4D97-AF65-F5344CB8AC3E}">
        <p14:creationId xmlns:p14="http://schemas.microsoft.com/office/powerpoint/2010/main" val="993957883"/>
      </p:ext>
    </p:extLst>
  </p:cSld>
  <p:clrMap bg1="lt1" tx1="dk1" bg2="lt2" tx2="dk2" accent1="accent1" accent2="accent2" accent3="accent3" accent4="accent4" accent5="accent5" accent6="accent6" hlink="hlink" folHlink="folHlink"/>
  <p:sldLayoutIdLst>
    <p:sldLayoutId id="2147483652" r:id="rId1"/>
    <p:sldLayoutId id="21474836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BDF2E-45AD-3DFD-4608-B14A19B01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23013C-70F7-A109-E2C8-3BA5A572C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61C15-3F5E-4540-022B-D5DA9CF782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61ADF5-9CF8-467F-A3D2-575DDD2883AA}" type="datetimeFigureOut">
              <a:rPr lang="en-US" smtClean="0"/>
              <a:t>10/27/2025</a:t>
            </a:fld>
            <a:endParaRPr lang="en-US"/>
          </a:p>
        </p:txBody>
      </p:sp>
      <p:sp>
        <p:nvSpPr>
          <p:cNvPr id="5" name="Footer Placeholder 4">
            <a:extLst>
              <a:ext uri="{FF2B5EF4-FFF2-40B4-BE49-F238E27FC236}">
                <a16:creationId xmlns:a16="http://schemas.microsoft.com/office/drawing/2014/main" id="{876D5C3D-0DF1-757D-1018-4618B3C876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7548FC1-5C39-FD5D-C308-BFFD723A2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8DBE7D-AD12-4E0C-8809-66F520BA2DC5}" type="slidenum">
              <a:rPr lang="en-US" smtClean="0"/>
              <a:t>‹#›</a:t>
            </a:fld>
            <a:endParaRPr lang="en-US"/>
          </a:p>
        </p:txBody>
      </p:sp>
    </p:spTree>
    <p:extLst>
      <p:ext uri="{BB962C8B-B14F-4D97-AF65-F5344CB8AC3E}">
        <p14:creationId xmlns:p14="http://schemas.microsoft.com/office/powerpoint/2010/main" val="3515968130"/>
      </p:ext>
    </p:extLst>
  </p:cSld>
  <p:clrMap bg1="lt1" tx1="dk1" bg2="lt2" tx2="dk2" accent1="accent1" accent2="accent2" accent3="accent3" accent4="accent4" accent5="accent5" accent6="accent6" hlink="hlink" folHlink="folHlink"/>
  <p:sldLayoutIdLst>
    <p:sldLayoutId id="2147483655"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10/27/2025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hyperlink" Target="https://teachinthepeach.org/" TargetMode="External"/><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chart" Target="../charts/chart8.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chart" Target="../charts/chart14.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chart" Target="../charts/char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hyperlink" Target="https://reportcard.alsde.edu/selectschool.aspx"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reportcard.alsde.edu/selectschool.aspx" TargetMode="Externa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sv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sv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hyperlink" Target="http://visiblelearningmetax.com/"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8" Type="http://schemas.openxmlformats.org/officeDocument/2006/relationships/hyperlink" Target="https://lucid.app/lucidspark/editNew/f255816b-951a-4d1a-bc19-2165ab15f2c5/" TargetMode="External"/><Relationship Id="rId3" Type="http://schemas.openxmlformats.org/officeDocument/2006/relationships/image" Target="../media/image26.svg"/><Relationship Id="rId7" Type="http://schemas.openxmlformats.org/officeDocument/2006/relationships/image" Target="../media/image34.jpeg"/><Relationship Id="rId12"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hyperlink" Target="https://www.cultofpedagogy.com/hexagonal-thinking/" TargetMode="External"/><Relationship Id="rId11" Type="http://schemas.openxmlformats.org/officeDocument/2006/relationships/image" Target="../media/image37.svg"/><Relationship Id="rId5" Type="http://schemas.openxmlformats.org/officeDocument/2006/relationships/image" Target="../media/image28.svg"/><Relationship Id="rId10"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5.png"/></Relationships>
</file>

<file path=ppt/slides/_rels/slide56.xml.rels><?xml version="1.0" encoding="UTF-8" standalone="yes"?>
<Relationships xmlns="http://schemas.openxmlformats.org/package/2006/relationships"><Relationship Id="rId8" Type="http://schemas.openxmlformats.org/officeDocument/2006/relationships/hyperlink" Target="https://docs.google.com/presentation/d/1W9XmvJB2XQ7sM7ibyOzPT5NUj2mdgo3EhNhQsMsYrHA/template/preview" TargetMode="External"/><Relationship Id="rId13" Type="http://schemas.openxmlformats.org/officeDocument/2006/relationships/image" Target="../media/image42.jpeg"/><Relationship Id="rId3" Type="http://schemas.openxmlformats.org/officeDocument/2006/relationships/slideLayout" Target="../slideLayouts/slideLayout4.xml"/><Relationship Id="rId7" Type="http://schemas.openxmlformats.org/officeDocument/2006/relationships/image" Target="../media/image28.svg"/><Relationship Id="rId12"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11" Type="http://schemas.openxmlformats.org/officeDocument/2006/relationships/image" Target="../media/image40.png"/><Relationship Id="rId5" Type="http://schemas.openxmlformats.org/officeDocument/2006/relationships/image" Target="../media/image26.svg"/><Relationship Id="rId10" Type="http://schemas.openxmlformats.org/officeDocument/2006/relationships/hyperlink" Target="https://www.eduprotocols.com/" TargetMode="External"/><Relationship Id="rId4" Type="http://schemas.openxmlformats.org/officeDocument/2006/relationships/image" Target="../media/image25.png"/><Relationship Id="rId9"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28.sv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9.xml.rels><?xml version="1.0" encoding="UTF-8" standalone="yes"?>
<Relationships xmlns="http://schemas.openxmlformats.org/package/2006/relationships"><Relationship Id="rId2" Type="http://schemas.openxmlformats.org/officeDocument/2006/relationships/hyperlink" Target="../2024%20-%202025/202520%20-%20Data%20Day%20(05.07.25)/Welcome%20to%20Recite%20(1)" TargetMode="Externa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F33ED1-0566-BA42-9472-4A3CB3129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529" y="-87985"/>
            <a:ext cx="4076940" cy="1109641"/>
          </a:xfrm>
          <a:prstGeom prst="rect">
            <a:avLst/>
          </a:prstGeom>
        </p:spPr>
      </p:pic>
      <p:grpSp>
        <p:nvGrpSpPr>
          <p:cNvPr id="4" name="Group 3">
            <a:extLst>
              <a:ext uri="{FF2B5EF4-FFF2-40B4-BE49-F238E27FC236}">
                <a16:creationId xmlns:a16="http://schemas.microsoft.com/office/drawing/2014/main" id="{A1E515B1-82E6-0D4D-AF70-960F8D2D297E}"/>
              </a:ext>
            </a:extLst>
          </p:cNvPr>
          <p:cNvGrpSpPr/>
          <p:nvPr/>
        </p:nvGrpSpPr>
        <p:grpSpPr>
          <a:xfrm>
            <a:off x="-320042" y="1120676"/>
            <a:ext cx="12191999" cy="3672215"/>
            <a:chOff x="-320042" y="2968275"/>
            <a:chExt cx="12192000" cy="3672215"/>
          </a:xfrm>
        </p:grpSpPr>
        <p:sp>
          <p:nvSpPr>
            <p:cNvPr id="3" name="TextBox 2"/>
            <p:cNvSpPr txBox="1"/>
            <p:nvPr/>
          </p:nvSpPr>
          <p:spPr>
            <a:xfrm>
              <a:off x="3794758" y="4886164"/>
              <a:ext cx="3962400" cy="1754326"/>
            </a:xfrm>
            <a:prstGeom prst="rect">
              <a:avLst/>
            </a:prstGeom>
            <a:noFill/>
          </p:spPr>
          <p:txBody>
            <a:bodyPr wrap="square" lIns="91440" tIns="45720" rIns="91440" bIns="45720" rtlCol="0" anchor="t">
              <a:spAutoFit/>
            </a:bodyPr>
            <a:lstStyle/>
            <a:p>
              <a:pPr algn="ctr"/>
              <a:r>
                <a:rPr lang="en-US" sz="4000" dirty="0">
                  <a:solidFill>
                    <a:srgbClr val="0C2340"/>
                  </a:solidFill>
                </a:rPr>
                <a:t> </a:t>
              </a:r>
            </a:p>
            <a:p>
              <a:pPr algn="ctr"/>
              <a:r>
                <a:rPr lang="en-US" sz="4000" dirty="0">
                  <a:solidFill>
                    <a:srgbClr val="0C2340"/>
                  </a:solidFill>
                </a:rPr>
                <a:t>07 May 2025</a:t>
              </a:r>
            </a:p>
            <a:p>
              <a:pPr algn="ctr"/>
              <a:endParaRPr lang="en-US" sz="2800" dirty="0">
                <a:solidFill>
                  <a:srgbClr val="0C2340"/>
                </a:solidFill>
              </a:endParaRPr>
            </a:p>
          </p:txBody>
        </p:sp>
        <p:sp>
          <p:nvSpPr>
            <p:cNvPr id="5" name="Rectangle 4"/>
            <p:cNvSpPr/>
            <p:nvPr/>
          </p:nvSpPr>
          <p:spPr>
            <a:xfrm>
              <a:off x="-320042" y="2968275"/>
              <a:ext cx="12192000" cy="2215991"/>
            </a:xfrm>
            <a:prstGeom prst="rect">
              <a:avLst/>
            </a:prstGeom>
          </p:spPr>
          <p:txBody>
            <a:bodyPr wrap="square">
              <a:spAutoFit/>
            </a:bodyPr>
            <a:lstStyle/>
            <a:p>
              <a:pPr algn="ctr"/>
              <a:r>
                <a:rPr lang="en-US" sz="7200" b="1" dirty="0">
                  <a:solidFill>
                    <a:srgbClr val="0C2340"/>
                  </a:solidFill>
                </a:rPr>
                <a:t>Spring DATA DAY</a:t>
              </a:r>
            </a:p>
            <a:p>
              <a:pPr algn="ctr"/>
              <a:r>
                <a:rPr lang="en-US" sz="4800" b="1" i="1" dirty="0">
                  <a:solidFill>
                    <a:srgbClr val="0C2340"/>
                  </a:solidFill>
                </a:rPr>
                <a:t>Technology in Action</a:t>
              </a:r>
              <a:r>
                <a:rPr lang="en-US" sz="6600" b="1" dirty="0">
                  <a:solidFill>
                    <a:srgbClr val="0C2340"/>
                  </a:solidFill>
                </a:rPr>
                <a:t> </a:t>
              </a:r>
            </a:p>
          </p:txBody>
        </p:sp>
      </p:grpSp>
      <p:sp>
        <p:nvSpPr>
          <p:cNvPr id="7" name="TextBox 6">
            <a:extLst>
              <a:ext uri="{FF2B5EF4-FFF2-40B4-BE49-F238E27FC236}">
                <a16:creationId xmlns:a16="http://schemas.microsoft.com/office/drawing/2014/main" id="{42A5B024-6D8A-E57A-B73A-A003C453BB7B}"/>
              </a:ext>
            </a:extLst>
          </p:cNvPr>
          <p:cNvSpPr txBox="1"/>
          <p:nvPr/>
        </p:nvSpPr>
        <p:spPr>
          <a:xfrm>
            <a:off x="845820" y="4665345"/>
            <a:ext cx="3581279" cy="1754326"/>
          </a:xfrm>
          <a:prstGeom prst="rect">
            <a:avLst/>
          </a:prstGeom>
          <a:noFill/>
        </p:spPr>
        <p:txBody>
          <a:bodyPr wrap="square" rtlCol="0">
            <a:spAutoFit/>
          </a:bodyPr>
          <a:lstStyle/>
          <a:p>
            <a:pPr algn="ctr"/>
            <a:r>
              <a:rPr lang="en-US" sz="3600" dirty="0"/>
              <a:t>Opening Session</a:t>
            </a:r>
          </a:p>
          <a:p>
            <a:pPr algn="ctr"/>
            <a:r>
              <a:rPr lang="en-US" sz="3600" dirty="0"/>
              <a:t>10:00 – 12:00</a:t>
            </a:r>
          </a:p>
          <a:p>
            <a:pPr algn="ctr"/>
            <a:r>
              <a:rPr lang="en-US" sz="3600" dirty="0"/>
              <a:t>OBB 232/233 </a:t>
            </a:r>
          </a:p>
        </p:txBody>
      </p:sp>
      <p:sp>
        <p:nvSpPr>
          <p:cNvPr id="8" name="TextBox 7">
            <a:extLst>
              <a:ext uri="{FF2B5EF4-FFF2-40B4-BE49-F238E27FC236}">
                <a16:creationId xmlns:a16="http://schemas.microsoft.com/office/drawing/2014/main" id="{79BB9E44-A932-C7C9-BE81-1A1BAB2A7FD9}"/>
              </a:ext>
            </a:extLst>
          </p:cNvPr>
          <p:cNvSpPr txBox="1"/>
          <p:nvPr/>
        </p:nvSpPr>
        <p:spPr>
          <a:xfrm>
            <a:off x="7650596" y="4665345"/>
            <a:ext cx="3581279" cy="1754326"/>
          </a:xfrm>
          <a:prstGeom prst="rect">
            <a:avLst/>
          </a:prstGeom>
          <a:noFill/>
        </p:spPr>
        <p:txBody>
          <a:bodyPr wrap="square" rtlCol="0">
            <a:spAutoFit/>
          </a:bodyPr>
          <a:lstStyle/>
          <a:p>
            <a:pPr algn="ctr"/>
            <a:r>
              <a:rPr lang="en-US" sz="3600" dirty="0"/>
              <a:t>Fac-Staff Lunch</a:t>
            </a:r>
          </a:p>
          <a:p>
            <a:pPr algn="ctr"/>
            <a:r>
              <a:rPr lang="en-US" sz="3600" dirty="0"/>
              <a:t>12:00 – 1:00</a:t>
            </a:r>
          </a:p>
          <a:p>
            <a:pPr algn="ctr"/>
            <a:r>
              <a:rPr lang="en-US" sz="3600" dirty="0"/>
              <a:t>ELC Commons </a:t>
            </a:r>
          </a:p>
        </p:txBody>
      </p:sp>
    </p:spTree>
    <p:extLst>
      <p:ext uri="{BB962C8B-B14F-4D97-AF65-F5344CB8AC3E}">
        <p14:creationId xmlns:p14="http://schemas.microsoft.com/office/powerpoint/2010/main" val="29176565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04FD0B-3C41-904E-BB26-8699B78A8E8E}"/>
              </a:ext>
            </a:extLst>
          </p:cNvPr>
          <p:cNvSpPr txBox="1"/>
          <p:nvPr/>
        </p:nvSpPr>
        <p:spPr>
          <a:xfrm>
            <a:off x="0" y="2505670"/>
            <a:ext cx="12192000" cy="923330"/>
          </a:xfrm>
          <a:prstGeom prst="rect">
            <a:avLst/>
          </a:prstGeom>
          <a:noFill/>
        </p:spPr>
        <p:txBody>
          <a:bodyPr wrap="square" rtlCol="0">
            <a:spAutoFit/>
          </a:bodyPr>
          <a:lstStyle/>
          <a:p>
            <a:pPr algn="ctr"/>
            <a:r>
              <a:rPr lang="en-US" sz="5400" b="1">
                <a:solidFill>
                  <a:srgbClr val="002060"/>
                </a:solidFill>
                <a:ea typeface="Arial" charset="0"/>
                <a:cs typeface="Arial" charset="0"/>
              </a:rPr>
              <a:t>Undergraduate Enrollment</a:t>
            </a:r>
          </a:p>
        </p:txBody>
      </p:sp>
      <p:sp>
        <p:nvSpPr>
          <p:cNvPr id="3" name="Text Placeholder 6">
            <a:extLst>
              <a:ext uri="{FF2B5EF4-FFF2-40B4-BE49-F238E27FC236}">
                <a16:creationId xmlns:a16="http://schemas.microsoft.com/office/drawing/2014/main" id="{C1B4A53E-F076-96D3-B7D6-384829A42F76}"/>
              </a:ext>
            </a:extLst>
          </p:cNvPr>
          <p:cNvSpPr txBox="1">
            <a:spLocks/>
          </p:cNvSpPr>
          <p:nvPr/>
        </p:nvSpPr>
        <p:spPr>
          <a:xfrm>
            <a:off x="3125376" y="3541542"/>
            <a:ext cx="5941248" cy="55215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t>Mrs. Dana Mungenast</a:t>
            </a:r>
          </a:p>
        </p:txBody>
      </p:sp>
    </p:spTree>
    <p:extLst>
      <p:ext uri="{BB962C8B-B14F-4D97-AF65-F5344CB8AC3E}">
        <p14:creationId xmlns:p14="http://schemas.microsoft.com/office/powerpoint/2010/main" val="41122617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04238"/>
              <a:ext cx="3828409" cy="461665"/>
            </a:xfrm>
            <a:prstGeom prst="rect">
              <a:avLst/>
            </a:prstGeom>
            <a:noFill/>
          </p:spPr>
          <p:txBody>
            <a:bodyPr wrap="square" rtlCol="0">
              <a:spAutoFit/>
            </a:bodyPr>
            <a:lstStyle/>
            <a:p>
              <a:pPr algn="ctr"/>
              <a:r>
                <a:rPr lang="en-US" sz="2400" b="1" dirty="0">
                  <a:solidFill>
                    <a:schemeClr val="bg1"/>
                  </a:solidFill>
                </a:rPr>
                <a:t>Undergraduate</a:t>
              </a:r>
            </a:p>
          </p:txBody>
        </p:sp>
      </p:grpSp>
      <p:sp>
        <p:nvSpPr>
          <p:cNvPr id="5" name="TextBox 4">
            <a:extLst>
              <a:ext uri="{FF2B5EF4-FFF2-40B4-BE49-F238E27FC236}">
                <a16:creationId xmlns:a16="http://schemas.microsoft.com/office/drawing/2014/main" id="{5F42254D-AE5E-9B6C-6085-C6C011091F62}"/>
              </a:ext>
            </a:extLst>
          </p:cNvPr>
          <p:cNvSpPr txBox="1"/>
          <p:nvPr/>
        </p:nvSpPr>
        <p:spPr>
          <a:xfrm>
            <a:off x="4683961" y="214678"/>
            <a:ext cx="37634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cs typeface="Calibri"/>
              </a:rPr>
              <a:t>Enrollment Fall 2025</a:t>
            </a:r>
            <a:endParaRPr lang="en-US" sz="2800" b="1" dirty="0"/>
          </a:p>
        </p:txBody>
      </p:sp>
      <p:graphicFrame>
        <p:nvGraphicFramePr>
          <p:cNvPr id="13" name="Table 12">
            <a:extLst>
              <a:ext uri="{FF2B5EF4-FFF2-40B4-BE49-F238E27FC236}">
                <a16:creationId xmlns:a16="http://schemas.microsoft.com/office/drawing/2014/main" id="{C4E54A5E-1B57-E36A-D741-37CB9FCAE3B4}"/>
              </a:ext>
            </a:extLst>
          </p:cNvPr>
          <p:cNvGraphicFramePr>
            <a:graphicFrameLocks noGrp="1"/>
          </p:cNvGraphicFramePr>
          <p:nvPr/>
        </p:nvGraphicFramePr>
        <p:xfrm>
          <a:off x="2894447" y="1077226"/>
          <a:ext cx="6966856" cy="1487859"/>
        </p:xfrm>
        <a:graphic>
          <a:graphicData uri="http://schemas.openxmlformats.org/drawingml/2006/table">
            <a:tbl>
              <a:tblPr firstRow="1" bandRow="1">
                <a:tableStyleId>{5C22544A-7EE6-4342-B048-85BDC9FD1C3A}</a:tableStyleId>
              </a:tblPr>
              <a:tblGrid>
                <a:gridCol w="870857">
                  <a:extLst>
                    <a:ext uri="{9D8B030D-6E8A-4147-A177-3AD203B41FA5}">
                      <a16:colId xmlns:a16="http://schemas.microsoft.com/office/drawing/2014/main" val="3083996769"/>
                    </a:ext>
                  </a:extLst>
                </a:gridCol>
                <a:gridCol w="870857">
                  <a:extLst>
                    <a:ext uri="{9D8B030D-6E8A-4147-A177-3AD203B41FA5}">
                      <a16:colId xmlns:a16="http://schemas.microsoft.com/office/drawing/2014/main" val="918344723"/>
                    </a:ext>
                  </a:extLst>
                </a:gridCol>
                <a:gridCol w="870857">
                  <a:extLst>
                    <a:ext uri="{9D8B030D-6E8A-4147-A177-3AD203B41FA5}">
                      <a16:colId xmlns:a16="http://schemas.microsoft.com/office/drawing/2014/main" val="2048812403"/>
                    </a:ext>
                  </a:extLst>
                </a:gridCol>
                <a:gridCol w="870857">
                  <a:extLst>
                    <a:ext uri="{9D8B030D-6E8A-4147-A177-3AD203B41FA5}">
                      <a16:colId xmlns:a16="http://schemas.microsoft.com/office/drawing/2014/main" val="320400755"/>
                    </a:ext>
                  </a:extLst>
                </a:gridCol>
                <a:gridCol w="870857">
                  <a:extLst>
                    <a:ext uri="{9D8B030D-6E8A-4147-A177-3AD203B41FA5}">
                      <a16:colId xmlns:a16="http://schemas.microsoft.com/office/drawing/2014/main" val="912410616"/>
                    </a:ext>
                  </a:extLst>
                </a:gridCol>
                <a:gridCol w="870857">
                  <a:extLst>
                    <a:ext uri="{9D8B030D-6E8A-4147-A177-3AD203B41FA5}">
                      <a16:colId xmlns:a16="http://schemas.microsoft.com/office/drawing/2014/main" val="3182880222"/>
                    </a:ext>
                  </a:extLst>
                </a:gridCol>
                <a:gridCol w="870857">
                  <a:extLst>
                    <a:ext uri="{9D8B030D-6E8A-4147-A177-3AD203B41FA5}">
                      <a16:colId xmlns:a16="http://schemas.microsoft.com/office/drawing/2014/main" val="3499570663"/>
                    </a:ext>
                  </a:extLst>
                </a:gridCol>
                <a:gridCol w="870857">
                  <a:extLst>
                    <a:ext uri="{9D8B030D-6E8A-4147-A177-3AD203B41FA5}">
                      <a16:colId xmlns:a16="http://schemas.microsoft.com/office/drawing/2014/main" val="66010187"/>
                    </a:ext>
                  </a:extLst>
                </a:gridCol>
              </a:tblGrid>
              <a:tr h="350509">
                <a:tc gridSpan="8">
                  <a:txBody>
                    <a:bodyPr/>
                    <a:lstStyle/>
                    <a:p>
                      <a:pPr algn="ctr"/>
                      <a:r>
                        <a:rPr lang="en-US" dirty="0"/>
                        <a:t>Admits</a:t>
                      </a:r>
                    </a:p>
                  </a:txBody>
                  <a:tcPr/>
                </a:tc>
                <a:tc hMerge="1">
                  <a:txBody>
                    <a:bodyPr/>
                    <a:lstStyle/>
                    <a:p>
                      <a:pPr algn="ctr"/>
                      <a:endParaRPr lang="en-US" dirty="0"/>
                    </a:p>
                  </a:txBody>
                  <a:tcPr/>
                </a:tc>
                <a:tc hMerge="1">
                  <a:txBody>
                    <a:bodyPr/>
                    <a:lstStyle/>
                    <a:p>
                      <a:endParaRPr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41655009"/>
                  </a:ext>
                </a:extLst>
              </a:tr>
              <a:tr h="392193">
                <a:tc>
                  <a:txBody>
                    <a:bodyPr/>
                    <a:lstStyle/>
                    <a:p>
                      <a:r>
                        <a:rPr lang="en-US" dirty="0"/>
                        <a:t>Metric</a:t>
                      </a:r>
                    </a:p>
                  </a:txBody>
                  <a:tcPr/>
                </a:tc>
                <a:tc>
                  <a:txBody>
                    <a:bodyPr/>
                    <a:lstStyle/>
                    <a:p>
                      <a:r>
                        <a:rPr lang="en-US" dirty="0"/>
                        <a:t>YTD vs. 2024</a:t>
                      </a:r>
                    </a:p>
                  </a:txBody>
                  <a:tcPr/>
                </a:tc>
                <a:tc>
                  <a:txBody>
                    <a:bodyPr/>
                    <a:lstStyle/>
                    <a:p>
                      <a:r>
                        <a:rPr lang="en-US" dirty="0"/>
                        <a:t>Fall 2025</a:t>
                      </a:r>
                    </a:p>
                  </a:txBody>
                  <a:tcPr/>
                </a:tc>
                <a:tc>
                  <a:txBody>
                    <a:bodyPr/>
                    <a:lstStyle/>
                    <a:p>
                      <a:pPr algn="ctr"/>
                      <a:r>
                        <a:rPr lang="en-US" dirty="0"/>
                        <a:t>Fall 2024</a:t>
                      </a:r>
                    </a:p>
                  </a:txBody>
                  <a:tcPr/>
                </a:tc>
                <a:tc>
                  <a:txBody>
                    <a:bodyPr/>
                    <a:lstStyle/>
                    <a:p>
                      <a:pPr algn="ctr"/>
                      <a:r>
                        <a:rPr lang="en-US" dirty="0"/>
                        <a:t>Fall 2023</a:t>
                      </a:r>
                    </a:p>
                  </a:txBody>
                  <a:tcPr/>
                </a:tc>
                <a:tc>
                  <a:txBody>
                    <a:bodyPr/>
                    <a:lstStyle/>
                    <a:p>
                      <a:pPr algn="ctr"/>
                      <a:r>
                        <a:rPr lang="en-US" dirty="0"/>
                        <a:t>Fall 2022</a:t>
                      </a:r>
                    </a:p>
                  </a:txBody>
                  <a:tcPr/>
                </a:tc>
                <a:tc>
                  <a:txBody>
                    <a:bodyPr/>
                    <a:lstStyle/>
                    <a:p>
                      <a:pPr algn="ctr"/>
                      <a:r>
                        <a:rPr lang="en-US" dirty="0"/>
                        <a:t>Fall 2021</a:t>
                      </a:r>
                    </a:p>
                  </a:txBody>
                  <a:tcPr/>
                </a:tc>
                <a:tc>
                  <a:txBody>
                    <a:bodyPr/>
                    <a:lstStyle/>
                    <a:p>
                      <a:pPr algn="ctr"/>
                      <a:r>
                        <a:rPr lang="en-US" dirty="0"/>
                        <a:t>Fall 2020</a:t>
                      </a:r>
                    </a:p>
                  </a:txBody>
                  <a:tcPr/>
                </a:tc>
                <a:extLst>
                  <a:ext uri="{0D108BD9-81ED-4DB2-BD59-A6C34878D82A}">
                    <a16:rowId xmlns:a16="http://schemas.microsoft.com/office/drawing/2014/main" val="1923193725"/>
                  </a:ext>
                </a:extLst>
              </a:tr>
              <a:tr h="482019">
                <a:tc>
                  <a:txBody>
                    <a:bodyPr/>
                    <a:lstStyle/>
                    <a:p>
                      <a:r>
                        <a:rPr lang="en-US" dirty="0"/>
                        <a:t>Admits</a:t>
                      </a:r>
                    </a:p>
                  </a:txBody>
                  <a:tcPr/>
                </a:tc>
                <a:tc>
                  <a:txBody>
                    <a:bodyPr/>
                    <a:lstStyle/>
                    <a:p>
                      <a:r>
                        <a:rPr lang="en-US" dirty="0"/>
                        <a:t>+38</a:t>
                      </a:r>
                    </a:p>
                  </a:txBody>
                  <a:tcPr/>
                </a:tc>
                <a:tc>
                  <a:txBody>
                    <a:bodyPr/>
                    <a:lstStyle/>
                    <a:p>
                      <a:r>
                        <a:rPr lang="en-US" dirty="0"/>
                        <a:t>220</a:t>
                      </a:r>
                    </a:p>
                  </a:txBody>
                  <a:tcPr/>
                </a:tc>
                <a:tc>
                  <a:txBody>
                    <a:bodyPr/>
                    <a:lstStyle/>
                    <a:p>
                      <a:pPr algn="ctr"/>
                      <a:r>
                        <a:rPr lang="en-US" dirty="0"/>
                        <a:t>182</a:t>
                      </a:r>
                    </a:p>
                  </a:txBody>
                  <a:tcPr/>
                </a:tc>
                <a:tc>
                  <a:txBody>
                    <a:bodyPr/>
                    <a:lstStyle/>
                    <a:p>
                      <a:pPr algn="ctr"/>
                      <a:r>
                        <a:rPr lang="en-US" dirty="0"/>
                        <a:t>203</a:t>
                      </a:r>
                    </a:p>
                  </a:txBody>
                  <a:tcPr/>
                </a:tc>
                <a:tc>
                  <a:txBody>
                    <a:bodyPr/>
                    <a:lstStyle/>
                    <a:p>
                      <a:pPr algn="ctr"/>
                      <a:r>
                        <a:rPr lang="en-US" dirty="0"/>
                        <a:t>176</a:t>
                      </a:r>
                    </a:p>
                  </a:txBody>
                  <a:tcPr/>
                </a:tc>
                <a:tc>
                  <a:txBody>
                    <a:bodyPr/>
                    <a:lstStyle/>
                    <a:p>
                      <a:pPr algn="ctr"/>
                      <a:r>
                        <a:rPr lang="en-US" dirty="0"/>
                        <a:t>164</a:t>
                      </a:r>
                    </a:p>
                  </a:txBody>
                  <a:tcPr/>
                </a:tc>
                <a:tc>
                  <a:txBody>
                    <a:bodyPr/>
                    <a:lstStyle/>
                    <a:p>
                      <a:pPr algn="ctr"/>
                      <a:r>
                        <a:rPr lang="en-US" dirty="0"/>
                        <a:t>149</a:t>
                      </a:r>
                    </a:p>
                  </a:txBody>
                  <a:tcPr/>
                </a:tc>
                <a:extLst>
                  <a:ext uri="{0D108BD9-81ED-4DB2-BD59-A6C34878D82A}">
                    <a16:rowId xmlns:a16="http://schemas.microsoft.com/office/drawing/2014/main" val="3999665280"/>
                  </a:ext>
                </a:extLst>
              </a:tr>
            </a:tbl>
          </a:graphicData>
        </a:graphic>
      </p:graphicFrame>
      <p:graphicFrame>
        <p:nvGraphicFramePr>
          <p:cNvPr id="6" name="Table 5">
            <a:extLst>
              <a:ext uri="{FF2B5EF4-FFF2-40B4-BE49-F238E27FC236}">
                <a16:creationId xmlns:a16="http://schemas.microsoft.com/office/drawing/2014/main" id="{E1EE3C5C-0B6E-CE23-5417-A2FD1555C9A8}"/>
              </a:ext>
            </a:extLst>
          </p:cNvPr>
          <p:cNvGraphicFramePr>
            <a:graphicFrameLocks noGrp="1"/>
          </p:cNvGraphicFramePr>
          <p:nvPr/>
        </p:nvGraphicFramePr>
        <p:xfrm>
          <a:off x="664463" y="2813261"/>
          <a:ext cx="10863073" cy="1231478"/>
        </p:xfrm>
        <a:graphic>
          <a:graphicData uri="http://schemas.openxmlformats.org/drawingml/2006/table">
            <a:tbl>
              <a:tblPr firstRow="1" firstCol="1" bandRow="1">
                <a:tableStyleId>{5C22544A-7EE6-4342-B048-85BDC9FD1C3A}</a:tableStyleId>
              </a:tblPr>
              <a:tblGrid>
                <a:gridCol w="722378">
                  <a:extLst>
                    <a:ext uri="{9D8B030D-6E8A-4147-A177-3AD203B41FA5}">
                      <a16:colId xmlns:a16="http://schemas.microsoft.com/office/drawing/2014/main" val="91945341"/>
                    </a:ext>
                  </a:extLst>
                </a:gridCol>
                <a:gridCol w="710543">
                  <a:extLst>
                    <a:ext uri="{9D8B030D-6E8A-4147-A177-3AD203B41FA5}">
                      <a16:colId xmlns:a16="http://schemas.microsoft.com/office/drawing/2014/main" val="242269256"/>
                    </a:ext>
                  </a:extLst>
                </a:gridCol>
                <a:gridCol w="453171">
                  <a:extLst>
                    <a:ext uri="{9D8B030D-6E8A-4147-A177-3AD203B41FA5}">
                      <a16:colId xmlns:a16="http://schemas.microsoft.com/office/drawing/2014/main" val="3249582848"/>
                    </a:ext>
                  </a:extLst>
                </a:gridCol>
                <a:gridCol w="432873">
                  <a:extLst>
                    <a:ext uri="{9D8B030D-6E8A-4147-A177-3AD203B41FA5}">
                      <a16:colId xmlns:a16="http://schemas.microsoft.com/office/drawing/2014/main" val="283984857"/>
                    </a:ext>
                  </a:extLst>
                </a:gridCol>
                <a:gridCol w="566858">
                  <a:extLst>
                    <a:ext uri="{9D8B030D-6E8A-4147-A177-3AD203B41FA5}">
                      <a16:colId xmlns:a16="http://schemas.microsoft.com/office/drawing/2014/main" val="3168927085"/>
                    </a:ext>
                  </a:extLst>
                </a:gridCol>
                <a:gridCol w="525632">
                  <a:extLst>
                    <a:ext uri="{9D8B030D-6E8A-4147-A177-3AD203B41FA5}">
                      <a16:colId xmlns:a16="http://schemas.microsoft.com/office/drawing/2014/main" val="948801066"/>
                    </a:ext>
                  </a:extLst>
                </a:gridCol>
                <a:gridCol w="360728">
                  <a:extLst>
                    <a:ext uri="{9D8B030D-6E8A-4147-A177-3AD203B41FA5}">
                      <a16:colId xmlns:a16="http://schemas.microsoft.com/office/drawing/2014/main" val="2930370019"/>
                    </a:ext>
                  </a:extLst>
                </a:gridCol>
                <a:gridCol w="566858">
                  <a:extLst>
                    <a:ext uri="{9D8B030D-6E8A-4147-A177-3AD203B41FA5}">
                      <a16:colId xmlns:a16="http://schemas.microsoft.com/office/drawing/2014/main" val="2886715025"/>
                    </a:ext>
                  </a:extLst>
                </a:gridCol>
                <a:gridCol w="505019">
                  <a:extLst>
                    <a:ext uri="{9D8B030D-6E8A-4147-A177-3AD203B41FA5}">
                      <a16:colId xmlns:a16="http://schemas.microsoft.com/office/drawing/2014/main" val="977908970"/>
                    </a:ext>
                  </a:extLst>
                </a:gridCol>
                <a:gridCol w="556553">
                  <a:extLst>
                    <a:ext uri="{9D8B030D-6E8A-4147-A177-3AD203B41FA5}">
                      <a16:colId xmlns:a16="http://schemas.microsoft.com/office/drawing/2014/main" val="3325271683"/>
                    </a:ext>
                  </a:extLst>
                </a:gridCol>
                <a:gridCol w="474101">
                  <a:extLst>
                    <a:ext uri="{9D8B030D-6E8A-4147-A177-3AD203B41FA5}">
                      <a16:colId xmlns:a16="http://schemas.microsoft.com/office/drawing/2014/main" val="816948186"/>
                    </a:ext>
                  </a:extLst>
                </a:gridCol>
                <a:gridCol w="484406">
                  <a:extLst>
                    <a:ext uri="{9D8B030D-6E8A-4147-A177-3AD203B41FA5}">
                      <a16:colId xmlns:a16="http://schemas.microsoft.com/office/drawing/2014/main" val="199415621"/>
                    </a:ext>
                  </a:extLst>
                </a:gridCol>
                <a:gridCol w="556553">
                  <a:extLst>
                    <a:ext uri="{9D8B030D-6E8A-4147-A177-3AD203B41FA5}">
                      <a16:colId xmlns:a16="http://schemas.microsoft.com/office/drawing/2014/main" val="4032881342"/>
                    </a:ext>
                  </a:extLst>
                </a:gridCol>
                <a:gridCol w="556553">
                  <a:extLst>
                    <a:ext uri="{9D8B030D-6E8A-4147-A177-3AD203B41FA5}">
                      <a16:colId xmlns:a16="http://schemas.microsoft.com/office/drawing/2014/main" val="3226690752"/>
                    </a:ext>
                  </a:extLst>
                </a:gridCol>
                <a:gridCol w="690537">
                  <a:extLst>
                    <a:ext uri="{9D8B030D-6E8A-4147-A177-3AD203B41FA5}">
                      <a16:colId xmlns:a16="http://schemas.microsoft.com/office/drawing/2014/main" val="2827057122"/>
                    </a:ext>
                  </a:extLst>
                </a:gridCol>
                <a:gridCol w="739981">
                  <a:extLst>
                    <a:ext uri="{9D8B030D-6E8A-4147-A177-3AD203B41FA5}">
                      <a16:colId xmlns:a16="http://schemas.microsoft.com/office/drawing/2014/main" val="743168231"/>
                    </a:ext>
                  </a:extLst>
                </a:gridCol>
                <a:gridCol w="732494">
                  <a:extLst>
                    <a:ext uri="{9D8B030D-6E8A-4147-A177-3AD203B41FA5}">
                      <a16:colId xmlns:a16="http://schemas.microsoft.com/office/drawing/2014/main" val="538437012"/>
                    </a:ext>
                  </a:extLst>
                </a:gridCol>
                <a:gridCol w="643899">
                  <a:extLst>
                    <a:ext uri="{9D8B030D-6E8A-4147-A177-3AD203B41FA5}">
                      <a16:colId xmlns:a16="http://schemas.microsoft.com/office/drawing/2014/main" val="2625833547"/>
                    </a:ext>
                  </a:extLst>
                </a:gridCol>
                <a:gridCol w="583936">
                  <a:extLst>
                    <a:ext uri="{9D8B030D-6E8A-4147-A177-3AD203B41FA5}">
                      <a16:colId xmlns:a16="http://schemas.microsoft.com/office/drawing/2014/main" val="3446428538"/>
                    </a:ext>
                  </a:extLst>
                </a:gridCol>
              </a:tblGrid>
              <a:tr h="418477">
                <a:tc gridSpan="19">
                  <a:txBody>
                    <a:bodyPr/>
                    <a:lstStyle/>
                    <a:p>
                      <a:pPr marL="0" marR="0" algn="ctr">
                        <a:lnSpc>
                          <a:spcPct val="107000"/>
                        </a:lnSpc>
                        <a:spcAft>
                          <a:spcPts val="800"/>
                        </a:spcAft>
                        <a:buNone/>
                      </a:pPr>
                      <a:r>
                        <a:rPr lang="en-US" sz="1400" kern="100" dirty="0">
                          <a:effectLst/>
                        </a:rPr>
                        <a:t>Deposits compared to YTD Deposits 2024</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5937786"/>
                  </a:ext>
                </a:extLst>
              </a:tr>
              <a:tr h="26003">
                <a:tc>
                  <a:txBody>
                    <a:bodyPr/>
                    <a:lstStyle/>
                    <a:p>
                      <a:pPr marL="0" marR="0" algn="l">
                        <a:lnSpc>
                          <a:spcPct val="107000"/>
                        </a:lnSpc>
                        <a:spcAft>
                          <a:spcPts val="800"/>
                        </a:spcAft>
                        <a:buNone/>
                      </a:pPr>
                      <a:r>
                        <a:rPr lang="en-US" sz="1050" kern="100" dirty="0">
                          <a:effectLst/>
                        </a:rPr>
                        <a:t>Metric</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50" kern="100" dirty="0">
                          <a:effectLst/>
                        </a:rPr>
                        <a:t>YTD vs. </a:t>
                      </a:r>
                    </a:p>
                    <a:p>
                      <a:pPr marL="0" marR="0" algn="ctr">
                        <a:lnSpc>
                          <a:spcPct val="107000"/>
                        </a:lnSpc>
                        <a:spcAft>
                          <a:spcPts val="800"/>
                        </a:spcAft>
                        <a:buNone/>
                      </a:pPr>
                      <a:r>
                        <a:rPr lang="en-US" sz="1050" kern="100" dirty="0">
                          <a:effectLst/>
                        </a:rPr>
                        <a:t>2024</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5/5</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4/27</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4/21</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4/14</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4/7</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3/31</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3/24</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3/17</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3/10</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3/3</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2/24</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2/17</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Fall </a:t>
                      </a:r>
                    </a:p>
                    <a:p>
                      <a:pPr marL="0" marR="0" algn="ctr">
                        <a:lnSpc>
                          <a:spcPct val="107000"/>
                        </a:lnSpc>
                        <a:spcAft>
                          <a:spcPts val="800"/>
                        </a:spcAft>
                        <a:buNone/>
                      </a:pPr>
                      <a:r>
                        <a:rPr lang="en-US" sz="1000" kern="100" dirty="0">
                          <a:effectLst/>
                        </a:rPr>
                        <a:t>2024</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Fall</a:t>
                      </a:r>
                    </a:p>
                    <a:p>
                      <a:pPr marL="0" marR="0" algn="ctr">
                        <a:lnSpc>
                          <a:spcPct val="107000"/>
                        </a:lnSpc>
                        <a:spcAft>
                          <a:spcPts val="800"/>
                        </a:spcAft>
                        <a:buNone/>
                      </a:pPr>
                      <a:r>
                        <a:rPr lang="en-US" sz="1000" kern="100" dirty="0">
                          <a:effectLst/>
                        </a:rPr>
                        <a:t> 2023</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Fall </a:t>
                      </a:r>
                    </a:p>
                    <a:p>
                      <a:pPr marL="0" marR="0" algn="ctr">
                        <a:lnSpc>
                          <a:spcPct val="107000"/>
                        </a:lnSpc>
                        <a:spcAft>
                          <a:spcPts val="800"/>
                        </a:spcAft>
                        <a:buNone/>
                      </a:pPr>
                      <a:r>
                        <a:rPr lang="en-US" sz="1000" kern="100" dirty="0">
                          <a:effectLst/>
                        </a:rPr>
                        <a:t>2022</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Fall  </a:t>
                      </a:r>
                    </a:p>
                    <a:p>
                      <a:pPr marL="0" marR="0" algn="ctr">
                        <a:lnSpc>
                          <a:spcPct val="107000"/>
                        </a:lnSpc>
                        <a:spcAft>
                          <a:spcPts val="800"/>
                        </a:spcAft>
                        <a:buNone/>
                      </a:pPr>
                      <a:r>
                        <a:rPr lang="en-US" sz="1000" kern="100" dirty="0">
                          <a:effectLst/>
                        </a:rPr>
                        <a:t>2021</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000" kern="100" dirty="0">
                          <a:effectLst/>
                        </a:rPr>
                        <a:t>Fall </a:t>
                      </a:r>
                    </a:p>
                    <a:p>
                      <a:pPr marL="0" marR="0" algn="ctr">
                        <a:lnSpc>
                          <a:spcPct val="107000"/>
                        </a:lnSpc>
                        <a:spcAft>
                          <a:spcPts val="800"/>
                        </a:spcAft>
                        <a:buNone/>
                      </a:pPr>
                      <a:r>
                        <a:rPr lang="en-US" sz="1000" kern="100" dirty="0">
                          <a:effectLst/>
                        </a:rPr>
                        <a:t>2020</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4091806"/>
                  </a:ext>
                </a:extLst>
              </a:tr>
              <a:tr h="376629">
                <a:tc>
                  <a:txBody>
                    <a:bodyPr/>
                    <a:lstStyle/>
                    <a:p>
                      <a:pPr marL="0" marR="0" algn="l">
                        <a:lnSpc>
                          <a:spcPct val="107000"/>
                        </a:lnSpc>
                        <a:spcAft>
                          <a:spcPts val="800"/>
                        </a:spcAft>
                        <a:buNone/>
                      </a:pPr>
                      <a:r>
                        <a:rPr lang="en-US" sz="1050" kern="100" dirty="0">
                          <a:effectLst/>
                        </a:rPr>
                        <a:t>Deposits</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+10</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87</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87</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84</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80</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79</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80</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80</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77</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77</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75</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73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70</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77</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44</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54</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46</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400" kern="100" dirty="0">
                          <a:effectLst/>
                        </a:rPr>
                        <a:t>45</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6311268"/>
                  </a:ext>
                </a:extLst>
              </a:tr>
            </a:tbl>
          </a:graphicData>
        </a:graphic>
      </p:graphicFrame>
      <p:graphicFrame>
        <p:nvGraphicFramePr>
          <p:cNvPr id="7" name="Table 6">
            <a:extLst>
              <a:ext uri="{FF2B5EF4-FFF2-40B4-BE49-F238E27FC236}">
                <a16:creationId xmlns:a16="http://schemas.microsoft.com/office/drawing/2014/main" id="{37DD0DC4-4921-B63D-B992-80A858F022AF}"/>
              </a:ext>
            </a:extLst>
          </p:cNvPr>
          <p:cNvGraphicFramePr>
            <a:graphicFrameLocks noGrp="1"/>
          </p:cNvGraphicFramePr>
          <p:nvPr/>
        </p:nvGraphicFramePr>
        <p:xfrm>
          <a:off x="966217" y="4523453"/>
          <a:ext cx="10259564" cy="1257321"/>
        </p:xfrm>
        <a:graphic>
          <a:graphicData uri="http://schemas.openxmlformats.org/drawingml/2006/table">
            <a:tbl>
              <a:tblPr firstRow="1" firstCol="1" bandRow="1">
                <a:tableStyleId>{5C22544A-7EE6-4342-B048-85BDC9FD1C3A}</a:tableStyleId>
              </a:tblPr>
              <a:tblGrid>
                <a:gridCol w="670097">
                  <a:extLst>
                    <a:ext uri="{9D8B030D-6E8A-4147-A177-3AD203B41FA5}">
                      <a16:colId xmlns:a16="http://schemas.microsoft.com/office/drawing/2014/main" val="960949001"/>
                    </a:ext>
                  </a:extLst>
                </a:gridCol>
                <a:gridCol w="1123766">
                  <a:extLst>
                    <a:ext uri="{9D8B030D-6E8A-4147-A177-3AD203B41FA5}">
                      <a16:colId xmlns:a16="http://schemas.microsoft.com/office/drawing/2014/main" val="3379047729"/>
                    </a:ext>
                  </a:extLst>
                </a:gridCol>
                <a:gridCol w="449506">
                  <a:extLst>
                    <a:ext uri="{9D8B030D-6E8A-4147-A177-3AD203B41FA5}">
                      <a16:colId xmlns:a16="http://schemas.microsoft.com/office/drawing/2014/main" val="1773631761"/>
                    </a:ext>
                  </a:extLst>
                </a:gridCol>
                <a:gridCol w="449506">
                  <a:extLst>
                    <a:ext uri="{9D8B030D-6E8A-4147-A177-3AD203B41FA5}">
                      <a16:colId xmlns:a16="http://schemas.microsoft.com/office/drawing/2014/main" val="3579764934"/>
                    </a:ext>
                  </a:extLst>
                </a:gridCol>
                <a:gridCol w="449506">
                  <a:extLst>
                    <a:ext uri="{9D8B030D-6E8A-4147-A177-3AD203B41FA5}">
                      <a16:colId xmlns:a16="http://schemas.microsoft.com/office/drawing/2014/main" val="1261467879"/>
                    </a:ext>
                  </a:extLst>
                </a:gridCol>
                <a:gridCol w="449506">
                  <a:extLst>
                    <a:ext uri="{9D8B030D-6E8A-4147-A177-3AD203B41FA5}">
                      <a16:colId xmlns:a16="http://schemas.microsoft.com/office/drawing/2014/main" val="2456858837"/>
                    </a:ext>
                  </a:extLst>
                </a:gridCol>
                <a:gridCol w="449506">
                  <a:extLst>
                    <a:ext uri="{9D8B030D-6E8A-4147-A177-3AD203B41FA5}">
                      <a16:colId xmlns:a16="http://schemas.microsoft.com/office/drawing/2014/main" val="3360875824"/>
                    </a:ext>
                  </a:extLst>
                </a:gridCol>
                <a:gridCol w="449506">
                  <a:extLst>
                    <a:ext uri="{9D8B030D-6E8A-4147-A177-3AD203B41FA5}">
                      <a16:colId xmlns:a16="http://schemas.microsoft.com/office/drawing/2014/main" val="1182398158"/>
                    </a:ext>
                  </a:extLst>
                </a:gridCol>
                <a:gridCol w="449506">
                  <a:extLst>
                    <a:ext uri="{9D8B030D-6E8A-4147-A177-3AD203B41FA5}">
                      <a16:colId xmlns:a16="http://schemas.microsoft.com/office/drawing/2014/main" val="3541874369"/>
                    </a:ext>
                  </a:extLst>
                </a:gridCol>
                <a:gridCol w="524424">
                  <a:extLst>
                    <a:ext uri="{9D8B030D-6E8A-4147-A177-3AD203B41FA5}">
                      <a16:colId xmlns:a16="http://schemas.microsoft.com/office/drawing/2014/main" val="3972969877"/>
                    </a:ext>
                  </a:extLst>
                </a:gridCol>
                <a:gridCol w="524424">
                  <a:extLst>
                    <a:ext uri="{9D8B030D-6E8A-4147-A177-3AD203B41FA5}">
                      <a16:colId xmlns:a16="http://schemas.microsoft.com/office/drawing/2014/main" val="1468028374"/>
                    </a:ext>
                  </a:extLst>
                </a:gridCol>
                <a:gridCol w="524424">
                  <a:extLst>
                    <a:ext uri="{9D8B030D-6E8A-4147-A177-3AD203B41FA5}">
                      <a16:colId xmlns:a16="http://schemas.microsoft.com/office/drawing/2014/main" val="940019063"/>
                    </a:ext>
                  </a:extLst>
                </a:gridCol>
                <a:gridCol w="524424">
                  <a:extLst>
                    <a:ext uri="{9D8B030D-6E8A-4147-A177-3AD203B41FA5}">
                      <a16:colId xmlns:a16="http://schemas.microsoft.com/office/drawing/2014/main" val="111392623"/>
                    </a:ext>
                  </a:extLst>
                </a:gridCol>
                <a:gridCol w="524424">
                  <a:extLst>
                    <a:ext uri="{9D8B030D-6E8A-4147-A177-3AD203B41FA5}">
                      <a16:colId xmlns:a16="http://schemas.microsoft.com/office/drawing/2014/main" val="344104952"/>
                    </a:ext>
                  </a:extLst>
                </a:gridCol>
                <a:gridCol w="524424">
                  <a:extLst>
                    <a:ext uri="{9D8B030D-6E8A-4147-A177-3AD203B41FA5}">
                      <a16:colId xmlns:a16="http://schemas.microsoft.com/office/drawing/2014/main" val="2363943822"/>
                    </a:ext>
                  </a:extLst>
                </a:gridCol>
                <a:gridCol w="524424">
                  <a:extLst>
                    <a:ext uri="{9D8B030D-6E8A-4147-A177-3AD203B41FA5}">
                      <a16:colId xmlns:a16="http://schemas.microsoft.com/office/drawing/2014/main" val="1982106760"/>
                    </a:ext>
                  </a:extLst>
                </a:gridCol>
                <a:gridCol w="524424">
                  <a:extLst>
                    <a:ext uri="{9D8B030D-6E8A-4147-A177-3AD203B41FA5}">
                      <a16:colId xmlns:a16="http://schemas.microsoft.com/office/drawing/2014/main" val="1699184699"/>
                    </a:ext>
                  </a:extLst>
                </a:gridCol>
                <a:gridCol w="524424">
                  <a:extLst>
                    <a:ext uri="{9D8B030D-6E8A-4147-A177-3AD203B41FA5}">
                      <a16:colId xmlns:a16="http://schemas.microsoft.com/office/drawing/2014/main" val="801668294"/>
                    </a:ext>
                  </a:extLst>
                </a:gridCol>
                <a:gridCol w="599343">
                  <a:extLst>
                    <a:ext uri="{9D8B030D-6E8A-4147-A177-3AD203B41FA5}">
                      <a16:colId xmlns:a16="http://schemas.microsoft.com/office/drawing/2014/main" val="1633530303"/>
                    </a:ext>
                  </a:extLst>
                </a:gridCol>
              </a:tblGrid>
              <a:tr h="375776">
                <a:tc gridSpan="19">
                  <a:txBody>
                    <a:bodyPr/>
                    <a:lstStyle/>
                    <a:p>
                      <a:pPr marL="0" marR="0" algn="ctr">
                        <a:lnSpc>
                          <a:spcPct val="107000"/>
                        </a:lnSpc>
                        <a:spcAft>
                          <a:spcPts val="800"/>
                        </a:spcAft>
                        <a:buNone/>
                      </a:pPr>
                      <a:r>
                        <a:rPr lang="en-US" sz="1100" kern="100" dirty="0">
                          <a:effectLst/>
                        </a:rPr>
                        <a:t>Deposits compared to Institutional Data Fall 2024</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0426366"/>
                  </a:ext>
                </a:extLst>
              </a:tr>
              <a:tr h="543347">
                <a:tc>
                  <a:txBody>
                    <a:bodyPr/>
                    <a:lstStyle/>
                    <a:p>
                      <a:pPr marL="0" marR="0" algn="l">
                        <a:lnSpc>
                          <a:spcPct val="107000"/>
                        </a:lnSpc>
                        <a:spcAft>
                          <a:spcPts val="800"/>
                        </a:spcAft>
                        <a:buNone/>
                      </a:pPr>
                      <a:r>
                        <a:rPr lang="en-US" sz="1050" kern="100" dirty="0">
                          <a:effectLst/>
                        </a:rPr>
                        <a:t>Metric</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200" kern="100" dirty="0">
                          <a:effectLst/>
                        </a:rPr>
                        <a:t>YTD vs. 2024</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5/5</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4/27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4/21</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4/14</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4/7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3/31</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3/24</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3/17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3/10</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3/3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2/24</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2/17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Fall </a:t>
                      </a:r>
                    </a:p>
                    <a:p>
                      <a:pPr marL="0" marR="0" algn="l">
                        <a:lnSpc>
                          <a:spcPct val="107000"/>
                        </a:lnSpc>
                        <a:spcAft>
                          <a:spcPts val="800"/>
                        </a:spcAft>
                        <a:buNone/>
                      </a:pPr>
                      <a:r>
                        <a:rPr lang="en-US" sz="1200" kern="100" dirty="0">
                          <a:effectLst/>
                        </a:rPr>
                        <a:t>2024</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Fall </a:t>
                      </a:r>
                    </a:p>
                    <a:p>
                      <a:pPr marL="0" marR="0" algn="l">
                        <a:lnSpc>
                          <a:spcPct val="107000"/>
                        </a:lnSpc>
                        <a:spcAft>
                          <a:spcPts val="800"/>
                        </a:spcAft>
                        <a:buNone/>
                      </a:pPr>
                      <a:r>
                        <a:rPr lang="en-US" sz="1200" kern="100" dirty="0">
                          <a:effectLst/>
                        </a:rPr>
                        <a:t>2023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dirty="0">
                          <a:effectLst/>
                        </a:rPr>
                        <a:t>Fall </a:t>
                      </a:r>
                    </a:p>
                    <a:p>
                      <a:pPr marL="0" marR="0" algn="l">
                        <a:lnSpc>
                          <a:spcPct val="107000"/>
                        </a:lnSpc>
                        <a:spcAft>
                          <a:spcPts val="800"/>
                        </a:spcAft>
                        <a:buNone/>
                      </a:pPr>
                      <a:r>
                        <a:rPr lang="en-US" sz="1200" kern="100" dirty="0">
                          <a:effectLst/>
                        </a:rPr>
                        <a:t>2022</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Fall </a:t>
                      </a:r>
                    </a:p>
                    <a:p>
                      <a:pPr marL="0" marR="0" algn="l">
                        <a:lnSpc>
                          <a:spcPct val="107000"/>
                        </a:lnSpc>
                        <a:spcAft>
                          <a:spcPts val="800"/>
                        </a:spcAft>
                        <a:buNone/>
                      </a:pPr>
                      <a:r>
                        <a:rPr lang="en-US" sz="1200" kern="100">
                          <a:effectLst/>
                        </a:rPr>
                        <a:t>2021</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Fall </a:t>
                      </a:r>
                    </a:p>
                    <a:p>
                      <a:pPr marL="0" marR="0" algn="l">
                        <a:lnSpc>
                          <a:spcPct val="107000"/>
                        </a:lnSpc>
                        <a:spcAft>
                          <a:spcPts val="800"/>
                        </a:spcAft>
                        <a:buNone/>
                      </a:pPr>
                      <a:r>
                        <a:rPr lang="en-US" sz="1200" kern="100">
                          <a:effectLst/>
                        </a:rPr>
                        <a:t>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1795186"/>
                  </a:ext>
                </a:extLst>
              </a:tr>
              <a:tr h="338198">
                <a:tc>
                  <a:txBody>
                    <a:bodyPr/>
                    <a:lstStyle/>
                    <a:p>
                      <a:pPr marL="0" marR="0" algn="l">
                        <a:lnSpc>
                          <a:spcPct val="107000"/>
                        </a:lnSpc>
                        <a:spcAft>
                          <a:spcPts val="800"/>
                        </a:spcAft>
                        <a:buNone/>
                      </a:pPr>
                      <a:r>
                        <a:rPr lang="en-US" sz="1050" kern="100" dirty="0">
                          <a:effectLst/>
                        </a:rPr>
                        <a:t>Deposits</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Aft>
                          <a:spcPts val="800"/>
                        </a:spcAft>
                        <a:buNone/>
                      </a:pPr>
                      <a:r>
                        <a:rPr lang="en-US" sz="1200" kern="100">
                          <a:effectLst/>
                        </a:rPr>
                        <a:t>+17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87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87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84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80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79</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80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80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77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77</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75</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Aft>
                          <a:spcPts val="800"/>
                        </a:spcAft>
                        <a:buNone/>
                      </a:pPr>
                      <a:r>
                        <a:rPr lang="en-US" sz="1200" kern="100">
                          <a:effectLst/>
                        </a:rPr>
                        <a:t>73</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buNone/>
                      </a:pPr>
                      <a:r>
                        <a:rPr lang="en-US" sz="1200" kern="100">
                          <a:effectLst/>
                        </a:rPr>
                        <a:t>70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buNone/>
                      </a:pPr>
                      <a:r>
                        <a:rPr lang="en-US" sz="1200" kern="100">
                          <a:effectLst/>
                        </a:rPr>
                        <a:t>70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buNone/>
                      </a:pPr>
                      <a:r>
                        <a:rPr lang="en-US" sz="1200" kern="100">
                          <a:effectLst/>
                        </a:rPr>
                        <a:t>44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buNone/>
                      </a:pPr>
                      <a:r>
                        <a:rPr lang="en-US" sz="1200" kern="100" dirty="0">
                          <a:effectLst/>
                        </a:rPr>
                        <a:t>54</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buNone/>
                      </a:pPr>
                      <a:r>
                        <a:rPr lang="en-US" sz="1200" kern="100" dirty="0">
                          <a:effectLst/>
                        </a:rPr>
                        <a:t>46</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Aft>
                          <a:spcPts val="800"/>
                        </a:spcAft>
                        <a:buNone/>
                      </a:pPr>
                      <a:r>
                        <a:rPr lang="en-US" sz="1200" kern="100" dirty="0">
                          <a:effectLst/>
                        </a:rPr>
                        <a:t>45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8660453"/>
                  </a:ext>
                </a:extLst>
              </a:tr>
            </a:tbl>
          </a:graphicData>
        </a:graphic>
      </p:graphicFrame>
    </p:spTree>
    <p:extLst>
      <p:ext uri="{BB962C8B-B14F-4D97-AF65-F5344CB8AC3E}">
        <p14:creationId xmlns:p14="http://schemas.microsoft.com/office/powerpoint/2010/main" val="40800937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8C413-42A8-31B9-5A0F-058EBDFCDA9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8F1C18B-B065-0D75-3D7F-4F5460D5F95E}"/>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7B30C30B-464D-14F5-01BF-E567A8EE7D32}"/>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4B2C017D-01C6-4877-D557-6F030EAE9546}"/>
                </a:ext>
              </a:extLst>
            </p:cNvPr>
            <p:cNvSpPr txBox="1"/>
            <p:nvPr/>
          </p:nvSpPr>
          <p:spPr>
            <a:xfrm>
              <a:off x="108748" y="104238"/>
              <a:ext cx="3828409" cy="461665"/>
            </a:xfrm>
            <a:prstGeom prst="rect">
              <a:avLst/>
            </a:prstGeom>
            <a:noFill/>
          </p:spPr>
          <p:txBody>
            <a:bodyPr wrap="square" rtlCol="0">
              <a:spAutoFit/>
            </a:bodyPr>
            <a:lstStyle/>
            <a:p>
              <a:pPr algn="ctr"/>
              <a:r>
                <a:rPr lang="en-US" sz="2400" b="1" dirty="0">
                  <a:solidFill>
                    <a:schemeClr val="bg1"/>
                  </a:solidFill>
                </a:rPr>
                <a:t>Undergraduate</a:t>
              </a:r>
            </a:p>
          </p:txBody>
        </p:sp>
      </p:grpSp>
      <p:sp>
        <p:nvSpPr>
          <p:cNvPr id="5" name="TextBox 4">
            <a:extLst>
              <a:ext uri="{FF2B5EF4-FFF2-40B4-BE49-F238E27FC236}">
                <a16:creationId xmlns:a16="http://schemas.microsoft.com/office/drawing/2014/main" id="{0621D757-5EBD-9599-D0AC-76745C178A81}"/>
              </a:ext>
            </a:extLst>
          </p:cNvPr>
          <p:cNvSpPr txBox="1"/>
          <p:nvPr/>
        </p:nvSpPr>
        <p:spPr>
          <a:xfrm>
            <a:off x="4683961" y="214678"/>
            <a:ext cx="37634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cs typeface="Calibri"/>
              </a:rPr>
              <a:t>Enrollment Fall 2025</a:t>
            </a:r>
            <a:endParaRPr lang="en-US" sz="2800" b="1" dirty="0"/>
          </a:p>
        </p:txBody>
      </p:sp>
      <p:graphicFrame>
        <p:nvGraphicFramePr>
          <p:cNvPr id="10" name="Table 9">
            <a:extLst>
              <a:ext uri="{FF2B5EF4-FFF2-40B4-BE49-F238E27FC236}">
                <a16:creationId xmlns:a16="http://schemas.microsoft.com/office/drawing/2014/main" id="{2888A61D-324D-3B9D-908A-F514A6724AF7}"/>
              </a:ext>
            </a:extLst>
          </p:cNvPr>
          <p:cNvGraphicFramePr>
            <a:graphicFrameLocks noGrp="1"/>
          </p:cNvGraphicFramePr>
          <p:nvPr>
            <p:extLst>
              <p:ext uri="{D42A27DB-BD31-4B8C-83A1-F6EECF244321}">
                <p14:modId xmlns:p14="http://schemas.microsoft.com/office/powerpoint/2010/main" val="1058408493"/>
              </p:ext>
            </p:extLst>
          </p:nvPr>
        </p:nvGraphicFramePr>
        <p:xfrm>
          <a:off x="1290211" y="1309103"/>
          <a:ext cx="8320791" cy="4239793"/>
        </p:xfrm>
        <a:graphic>
          <a:graphicData uri="http://schemas.openxmlformats.org/drawingml/2006/table">
            <a:tbl>
              <a:tblPr firstRow="1" bandRow="1">
                <a:tableStyleId>{5C22544A-7EE6-4342-B048-85BDC9FD1C3A}</a:tableStyleId>
              </a:tblPr>
              <a:tblGrid>
                <a:gridCol w="1782561">
                  <a:extLst>
                    <a:ext uri="{9D8B030D-6E8A-4147-A177-3AD203B41FA5}">
                      <a16:colId xmlns:a16="http://schemas.microsoft.com/office/drawing/2014/main" val="1011245120"/>
                    </a:ext>
                  </a:extLst>
                </a:gridCol>
                <a:gridCol w="1089705">
                  <a:extLst>
                    <a:ext uri="{9D8B030D-6E8A-4147-A177-3AD203B41FA5}">
                      <a16:colId xmlns:a16="http://schemas.microsoft.com/office/drawing/2014/main" val="1965021434"/>
                    </a:ext>
                  </a:extLst>
                </a:gridCol>
                <a:gridCol w="1089705">
                  <a:extLst>
                    <a:ext uri="{9D8B030D-6E8A-4147-A177-3AD203B41FA5}">
                      <a16:colId xmlns:a16="http://schemas.microsoft.com/office/drawing/2014/main" val="1047788689"/>
                    </a:ext>
                  </a:extLst>
                </a:gridCol>
                <a:gridCol w="1089705">
                  <a:extLst>
                    <a:ext uri="{9D8B030D-6E8A-4147-A177-3AD203B41FA5}">
                      <a16:colId xmlns:a16="http://schemas.microsoft.com/office/drawing/2014/main" val="1128424301"/>
                    </a:ext>
                  </a:extLst>
                </a:gridCol>
                <a:gridCol w="1089705">
                  <a:extLst>
                    <a:ext uri="{9D8B030D-6E8A-4147-A177-3AD203B41FA5}">
                      <a16:colId xmlns:a16="http://schemas.microsoft.com/office/drawing/2014/main" val="1890751761"/>
                    </a:ext>
                  </a:extLst>
                </a:gridCol>
                <a:gridCol w="1089705">
                  <a:extLst>
                    <a:ext uri="{9D8B030D-6E8A-4147-A177-3AD203B41FA5}">
                      <a16:colId xmlns:a16="http://schemas.microsoft.com/office/drawing/2014/main" val="1423446996"/>
                    </a:ext>
                  </a:extLst>
                </a:gridCol>
                <a:gridCol w="1089705">
                  <a:extLst>
                    <a:ext uri="{9D8B030D-6E8A-4147-A177-3AD203B41FA5}">
                      <a16:colId xmlns:a16="http://schemas.microsoft.com/office/drawing/2014/main" val="1705609916"/>
                    </a:ext>
                  </a:extLst>
                </a:gridCol>
              </a:tblGrid>
              <a:tr h="838640">
                <a:tc>
                  <a:txBody>
                    <a:bodyPr/>
                    <a:lstStyle/>
                    <a:p>
                      <a:r>
                        <a:rPr lang="en-US" dirty="0"/>
                        <a:t>Program</a:t>
                      </a:r>
                    </a:p>
                  </a:txBody>
                  <a:tcPr/>
                </a:tc>
                <a:tc>
                  <a:txBody>
                    <a:bodyPr/>
                    <a:lstStyle/>
                    <a:p>
                      <a:r>
                        <a:rPr lang="en-US" dirty="0"/>
                        <a:t>YTD Vs</a:t>
                      </a:r>
                    </a:p>
                    <a:p>
                      <a:r>
                        <a:rPr lang="en-US" dirty="0"/>
                        <a:t>2024</a:t>
                      </a:r>
                    </a:p>
                  </a:txBody>
                  <a:tcPr/>
                </a:tc>
                <a:tc>
                  <a:txBody>
                    <a:bodyPr/>
                    <a:lstStyle/>
                    <a:p>
                      <a:r>
                        <a:rPr lang="en-US" dirty="0"/>
                        <a:t>Fall 2025</a:t>
                      </a:r>
                    </a:p>
                  </a:txBody>
                  <a:tcPr/>
                </a:tc>
                <a:tc>
                  <a:txBody>
                    <a:bodyPr/>
                    <a:lstStyle/>
                    <a:p>
                      <a:r>
                        <a:rPr lang="en-US" dirty="0"/>
                        <a:t>Fall 2024</a:t>
                      </a:r>
                    </a:p>
                  </a:txBody>
                  <a:tcPr/>
                </a:tc>
                <a:tc>
                  <a:txBody>
                    <a:bodyPr/>
                    <a:lstStyle/>
                    <a:p>
                      <a:r>
                        <a:rPr lang="en-US" dirty="0"/>
                        <a:t>Fall 2023</a:t>
                      </a:r>
                    </a:p>
                  </a:txBody>
                  <a:tcPr/>
                </a:tc>
                <a:tc>
                  <a:txBody>
                    <a:bodyPr/>
                    <a:lstStyle/>
                    <a:p>
                      <a:r>
                        <a:rPr lang="en-US" dirty="0"/>
                        <a:t>Fall 2022</a:t>
                      </a:r>
                    </a:p>
                  </a:txBody>
                  <a:tcPr/>
                </a:tc>
                <a:tc>
                  <a:txBody>
                    <a:bodyPr/>
                    <a:lstStyle/>
                    <a:p>
                      <a:r>
                        <a:rPr lang="en-US" dirty="0"/>
                        <a:t>Fall 2021</a:t>
                      </a:r>
                    </a:p>
                  </a:txBody>
                  <a:tcPr/>
                </a:tc>
                <a:extLst>
                  <a:ext uri="{0D108BD9-81ED-4DB2-BD59-A6C34878D82A}">
                    <a16:rowId xmlns:a16="http://schemas.microsoft.com/office/drawing/2014/main" val="1984592919"/>
                  </a:ext>
                </a:extLst>
              </a:tr>
              <a:tr h="485879">
                <a:tc>
                  <a:txBody>
                    <a:bodyPr/>
                    <a:lstStyle/>
                    <a:p>
                      <a:pPr algn="ctr"/>
                      <a:r>
                        <a:rPr lang="en-US" dirty="0"/>
                        <a:t>HDFS</a:t>
                      </a:r>
                    </a:p>
                  </a:txBody>
                  <a:tcPr/>
                </a:tc>
                <a:tc>
                  <a:txBody>
                    <a:bodyPr/>
                    <a:lstStyle/>
                    <a:p>
                      <a:pPr algn="ctr"/>
                      <a:r>
                        <a:rPr lang="en-US" dirty="0"/>
                        <a:t>+2</a:t>
                      </a:r>
                    </a:p>
                  </a:txBody>
                  <a:tcPr/>
                </a:tc>
                <a:tc>
                  <a:txBody>
                    <a:bodyPr/>
                    <a:lstStyle/>
                    <a:p>
                      <a:pPr algn="ctr"/>
                      <a:r>
                        <a:rPr lang="en-US" dirty="0">
                          <a:solidFill>
                            <a:schemeClr val="tx1"/>
                          </a:solidFill>
                        </a:rPr>
                        <a:t>26</a:t>
                      </a:r>
                    </a:p>
                  </a:txBody>
                  <a:tcPr/>
                </a:tc>
                <a:tc>
                  <a:txBody>
                    <a:bodyPr/>
                    <a:lstStyle/>
                    <a:p>
                      <a:pPr algn="ctr"/>
                      <a:r>
                        <a:rPr lang="en-US" dirty="0"/>
                        <a:t>24</a:t>
                      </a:r>
                    </a:p>
                  </a:txBody>
                  <a:tcPr/>
                </a:tc>
                <a:tc>
                  <a:txBody>
                    <a:bodyPr/>
                    <a:lstStyle/>
                    <a:p>
                      <a:pPr algn="ctr"/>
                      <a:r>
                        <a:rPr lang="en-US" dirty="0"/>
                        <a:t>19</a:t>
                      </a:r>
                    </a:p>
                  </a:txBody>
                  <a:tcPr/>
                </a:tc>
                <a:tc>
                  <a:txBody>
                    <a:bodyPr/>
                    <a:lstStyle/>
                    <a:p>
                      <a:pPr algn="ctr"/>
                      <a:r>
                        <a:rPr lang="en-US" dirty="0"/>
                        <a:t>22</a:t>
                      </a:r>
                    </a:p>
                  </a:txBody>
                  <a:tcPr/>
                </a:tc>
                <a:tc>
                  <a:txBody>
                    <a:bodyPr/>
                    <a:lstStyle/>
                    <a:p>
                      <a:pPr algn="ctr"/>
                      <a:r>
                        <a:rPr lang="en-US" dirty="0"/>
                        <a:t>11</a:t>
                      </a:r>
                    </a:p>
                  </a:txBody>
                  <a:tcPr/>
                </a:tc>
                <a:extLst>
                  <a:ext uri="{0D108BD9-81ED-4DB2-BD59-A6C34878D82A}">
                    <a16:rowId xmlns:a16="http://schemas.microsoft.com/office/drawing/2014/main" val="2262667449"/>
                  </a:ext>
                </a:extLst>
              </a:tr>
              <a:tr h="485879">
                <a:tc>
                  <a:txBody>
                    <a:bodyPr/>
                    <a:lstStyle/>
                    <a:p>
                      <a:pPr algn="ctr"/>
                      <a:r>
                        <a:rPr lang="en-US" dirty="0"/>
                        <a:t>ESEC</a:t>
                      </a:r>
                    </a:p>
                  </a:txBody>
                  <a:tcPr/>
                </a:tc>
                <a:tc>
                  <a:txBody>
                    <a:bodyPr/>
                    <a:lstStyle/>
                    <a:p>
                      <a:pPr algn="ctr"/>
                      <a:r>
                        <a:rPr lang="en-US" dirty="0">
                          <a:solidFill>
                            <a:srgbClr val="FF0000"/>
                          </a:solidFill>
                        </a:rPr>
                        <a:t>-1</a:t>
                      </a:r>
                    </a:p>
                  </a:txBody>
                  <a:tcPr/>
                </a:tc>
                <a:tc>
                  <a:txBody>
                    <a:bodyPr/>
                    <a:lstStyle/>
                    <a:p>
                      <a:pPr algn="ctr"/>
                      <a:r>
                        <a:rPr lang="en-US" dirty="0">
                          <a:solidFill>
                            <a:schemeClr val="tx1"/>
                          </a:solidFill>
                        </a:rPr>
                        <a:t>18</a:t>
                      </a:r>
                    </a:p>
                  </a:txBody>
                  <a:tcPr/>
                </a:tc>
                <a:tc>
                  <a:txBody>
                    <a:bodyPr/>
                    <a:lstStyle/>
                    <a:p>
                      <a:pPr algn="ctr"/>
                      <a:r>
                        <a:rPr lang="en-US" dirty="0"/>
                        <a:t>19 </a:t>
                      </a:r>
                    </a:p>
                  </a:txBody>
                  <a:tcPr/>
                </a:tc>
                <a:tc>
                  <a:txBody>
                    <a:bodyPr/>
                    <a:lstStyle/>
                    <a:p>
                      <a:pPr algn="ctr"/>
                      <a:r>
                        <a:rPr lang="en-US" dirty="0"/>
                        <a:t>15 </a:t>
                      </a:r>
                    </a:p>
                  </a:txBody>
                  <a:tcPr/>
                </a:tc>
                <a:tc>
                  <a:txBody>
                    <a:bodyPr/>
                    <a:lstStyle/>
                    <a:p>
                      <a:pPr algn="ctr"/>
                      <a:r>
                        <a:rPr lang="en-US" dirty="0"/>
                        <a:t>23 </a:t>
                      </a:r>
                    </a:p>
                  </a:txBody>
                  <a:tcPr/>
                </a:tc>
                <a:tc>
                  <a:txBody>
                    <a:bodyPr/>
                    <a:lstStyle/>
                    <a:p>
                      <a:pPr algn="ctr"/>
                      <a:r>
                        <a:rPr lang="en-US" dirty="0"/>
                        <a:t>29</a:t>
                      </a:r>
                    </a:p>
                  </a:txBody>
                  <a:tcPr/>
                </a:tc>
                <a:extLst>
                  <a:ext uri="{0D108BD9-81ED-4DB2-BD59-A6C34878D82A}">
                    <a16:rowId xmlns:a16="http://schemas.microsoft.com/office/drawing/2014/main" val="3476314832"/>
                  </a:ext>
                </a:extLst>
              </a:tr>
              <a:tr h="485879">
                <a:tc>
                  <a:txBody>
                    <a:bodyPr/>
                    <a:lstStyle/>
                    <a:p>
                      <a:pPr algn="ctr"/>
                      <a:r>
                        <a:rPr lang="en-US" dirty="0"/>
                        <a:t>ELMN</a:t>
                      </a:r>
                    </a:p>
                  </a:txBody>
                  <a:tcPr/>
                </a:tc>
                <a:tc>
                  <a:txBody>
                    <a:bodyPr/>
                    <a:lstStyle/>
                    <a:p>
                      <a:pPr algn="ctr"/>
                      <a:r>
                        <a:rPr lang="en-US" dirty="0"/>
                        <a:t>+6</a:t>
                      </a:r>
                    </a:p>
                  </a:txBody>
                  <a:tcPr/>
                </a:tc>
                <a:tc>
                  <a:txBody>
                    <a:bodyPr/>
                    <a:lstStyle/>
                    <a:p>
                      <a:pPr algn="ctr"/>
                      <a:r>
                        <a:rPr lang="en-US" dirty="0">
                          <a:solidFill>
                            <a:schemeClr val="tx1"/>
                          </a:solidFill>
                        </a:rPr>
                        <a:t>30</a:t>
                      </a:r>
                    </a:p>
                  </a:txBody>
                  <a:tcPr/>
                </a:tc>
                <a:tc>
                  <a:txBody>
                    <a:bodyPr/>
                    <a:lstStyle/>
                    <a:p>
                      <a:pPr algn="ctr"/>
                      <a:r>
                        <a:rPr lang="en-US" dirty="0"/>
                        <a:t>24</a:t>
                      </a:r>
                    </a:p>
                  </a:txBody>
                  <a:tcPr/>
                </a:tc>
                <a:tc>
                  <a:txBody>
                    <a:bodyPr/>
                    <a:lstStyle/>
                    <a:p>
                      <a:pPr algn="ctr"/>
                      <a:r>
                        <a:rPr lang="en-US" dirty="0"/>
                        <a:t>18</a:t>
                      </a:r>
                    </a:p>
                  </a:txBody>
                  <a:tcPr/>
                </a:tc>
                <a:tc>
                  <a:txBody>
                    <a:bodyPr/>
                    <a:lstStyle/>
                    <a:p>
                      <a:pPr algn="ctr"/>
                      <a:r>
                        <a:rPr lang="en-US" dirty="0"/>
                        <a:t>23</a:t>
                      </a:r>
                    </a:p>
                  </a:txBody>
                  <a:tcPr/>
                </a:tc>
                <a:tc>
                  <a:txBody>
                    <a:bodyPr/>
                    <a:lstStyle/>
                    <a:p>
                      <a:pPr algn="ctr"/>
                      <a:r>
                        <a:rPr lang="en-US" dirty="0"/>
                        <a:t>12</a:t>
                      </a:r>
                    </a:p>
                  </a:txBody>
                  <a:tcPr/>
                </a:tc>
                <a:extLst>
                  <a:ext uri="{0D108BD9-81ED-4DB2-BD59-A6C34878D82A}">
                    <a16:rowId xmlns:a16="http://schemas.microsoft.com/office/drawing/2014/main" val="4269748387"/>
                  </a:ext>
                </a:extLst>
              </a:tr>
              <a:tr h="485879">
                <a:tc>
                  <a:txBody>
                    <a:bodyPr/>
                    <a:lstStyle/>
                    <a:p>
                      <a:pPr algn="ctr"/>
                      <a:r>
                        <a:rPr lang="en-US" dirty="0"/>
                        <a:t>Total ESEC/ELMN</a:t>
                      </a:r>
                    </a:p>
                  </a:txBody>
                  <a:tcPr>
                    <a:solidFill>
                      <a:schemeClr val="bg1">
                        <a:lumMod val="75000"/>
                      </a:schemeClr>
                    </a:solidFill>
                  </a:tcPr>
                </a:tc>
                <a:tc>
                  <a:txBody>
                    <a:bodyPr/>
                    <a:lstStyle/>
                    <a:p>
                      <a:pPr algn="ctr"/>
                      <a:r>
                        <a:rPr lang="en-US" dirty="0"/>
                        <a:t>+3</a:t>
                      </a:r>
                    </a:p>
                  </a:txBody>
                  <a:tcPr>
                    <a:solidFill>
                      <a:schemeClr val="bg1">
                        <a:lumMod val="75000"/>
                      </a:schemeClr>
                    </a:solidFill>
                  </a:tcPr>
                </a:tc>
                <a:tc>
                  <a:txBody>
                    <a:bodyPr/>
                    <a:lstStyle/>
                    <a:p>
                      <a:pPr algn="ctr"/>
                      <a:r>
                        <a:rPr lang="en-US" dirty="0">
                          <a:solidFill>
                            <a:schemeClr val="tx1"/>
                          </a:solidFill>
                        </a:rPr>
                        <a:t>48</a:t>
                      </a:r>
                    </a:p>
                  </a:txBody>
                  <a:tcPr>
                    <a:solidFill>
                      <a:schemeClr val="bg1">
                        <a:lumMod val="75000"/>
                      </a:schemeClr>
                    </a:solidFill>
                  </a:tcPr>
                </a:tc>
                <a:tc>
                  <a:txBody>
                    <a:bodyPr/>
                    <a:lstStyle/>
                    <a:p>
                      <a:pPr algn="ctr"/>
                      <a:r>
                        <a:rPr lang="en-US" dirty="0"/>
                        <a:t>43</a:t>
                      </a:r>
                    </a:p>
                  </a:txBody>
                  <a:tcPr>
                    <a:solidFill>
                      <a:schemeClr val="bg1">
                        <a:lumMod val="75000"/>
                      </a:schemeClr>
                    </a:solidFill>
                  </a:tcPr>
                </a:tc>
                <a:tc>
                  <a:txBody>
                    <a:bodyPr/>
                    <a:lstStyle/>
                    <a:p>
                      <a:pPr algn="ctr"/>
                      <a:r>
                        <a:rPr lang="en-US" dirty="0"/>
                        <a:t>33</a:t>
                      </a:r>
                    </a:p>
                  </a:txBody>
                  <a:tcPr>
                    <a:solidFill>
                      <a:schemeClr val="bg1">
                        <a:lumMod val="75000"/>
                      </a:schemeClr>
                    </a:solidFill>
                  </a:tcPr>
                </a:tc>
                <a:tc>
                  <a:txBody>
                    <a:bodyPr/>
                    <a:lstStyle/>
                    <a:p>
                      <a:pPr algn="ctr"/>
                      <a:r>
                        <a:rPr lang="en-US" dirty="0"/>
                        <a:t>46</a:t>
                      </a:r>
                    </a:p>
                  </a:txBody>
                  <a:tcPr>
                    <a:solidFill>
                      <a:schemeClr val="bg1">
                        <a:lumMod val="75000"/>
                      </a:schemeClr>
                    </a:solidFill>
                  </a:tcPr>
                </a:tc>
                <a:tc>
                  <a:txBody>
                    <a:bodyPr/>
                    <a:lstStyle/>
                    <a:p>
                      <a:pPr algn="ctr"/>
                      <a:r>
                        <a:rPr lang="en-US" dirty="0"/>
                        <a:t>41</a:t>
                      </a:r>
                    </a:p>
                  </a:txBody>
                  <a:tcPr>
                    <a:solidFill>
                      <a:schemeClr val="bg1">
                        <a:lumMod val="75000"/>
                      </a:schemeClr>
                    </a:solidFill>
                  </a:tcPr>
                </a:tc>
                <a:extLst>
                  <a:ext uri="{0D108BD9-81ED-4DB2-BD59-A6C34878D82A}">
                    <a16:rowId xmlns:a16="http://schemas.microsoft.com/office/drawing/2014/main" val="2802320394"/>
                  </a:ext>
                </a:extLst>
              </a:tr>
              <a:tr h="485879">
                <a:tc>
                  <a:txBody>
                    <a:bodyPr/>
                    <a:lstStyle/>
                    <a:p>
                      <a:pPr algn="ctr"/>
                      <a:r>
                        <a:rPr lang="en-US" dirty="0"/>
                        <a:t>SEED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+7</a:t>
                      </a:r>
                    </a:p>
                  </a:txBody>
                  <a:tcPr/>
                </a:tc>
                <a:tc>
                  <a:txBody>
                    <a:bodyPr/>
                    <a:lstStyle/>
                    <a:p>
                      <a:pPr algn="ctr"/>
                      <a:r>
                        <a:rPr lang="en-US" dirty="0">
                          <a:solidFill>
                            <a:schemeClr val="tx1"/>
                          </a:solidFill>
                        </a:rPr>
                        <a:t>10</a:t>
                      </a:r>
                    </a:p>
                  </a:txBody>
                  <a:tcPr/>
                </a:tc>
                <a:tc>
                  <a:txBody>
                    <a:bodyPr/>
                    <a:lstStyle/>
                    <a:p>
                      <a:pPr algn="ctr"/>
                      <a:r>
                        <a:rPr lang="en-US" dirty="0"/>
                        <a:t>3</a:t>
                      </a:r>
                    </a:p>
                  </a:txBody>
                  <a:tcPr/>
                </a:tc>
                <a:tc>
                  <a:txBody>
                    <a:bodyPr/>
                    <a:lstStyle/>
                    <a:p>
                      <a:pPr algn="ctr"/>
                      <a:r>
                        <a:rPr lang="en-US" dirty="0"/>
                        <a:t>14</a:t>
                      </a:r>
                    </a:p>
                  </a:txBody>
                  <a:tcPr/>
                </a:tc>
                <a:tc>
                  <a:txBody>
                    <a:bodyPr/>
                    <a:lstStyle/>
                    <a:p>
                      <a:pPr algn="ctr"/>
                      <a:r>
                        <a:rPr lang="en-US" dirty="0"/>
                        <a:t>10</a:t>
                      </a:r>
                    </a:p>
                  </a:txBody>
                  <a:tcPr/>
                </a:tc>
                <a:tc>
                  <a:txBody>
                    <a:bodyPr/>
                    <a:lstStyle/>
                    <a:p>
                      <a:pPr algn="ctr"/>
                      <a:r>
                        <a:rPr lang="en-US" dirty="0"/>
                        <a:t>9</a:t>
                      </a:r>
                    </a:p>
                  </a:txBody>
                  <a:tcPr/>
                </a:tc>
                <a:extLst>
                  <a:ext uri="{0D108BD9-81ED-4DB2-BD59-A6C34878D82A}">
                    <a16:rowId xmlns:a16="http://schemas.microsoft.com/office/drawing/2014/main" val="1668192079"/>
                  </a:ext>
                </a:extLst>
              </a:tr>
              <a:tr h="485879">
                <a:tc>
                  <a:txBody>
                    <a:bodyPr/>
                    <a:lstStyle/>
                    <a:p>
                      <a:pPr algn="ctr"/>
                      <a:r>
                        <a:rPr lang="en-US" dirty="0">
                          <a:highlight>
                            <a:srgbClr val="C1C6C8"/>
                          </a:highlight>
                        </a:rPr>
                        <a:t>Total TE</a:t>
                      </a:r>
                    </a:p>
                  </a:txBody>
                  <a:tcPr>
                    <a:solidFill>
                      <a:srgbClr val="C1C6C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highlight>
                            <a:srgbClr val="C1C6C8"/>
                          </a:highlight>
                        </a:rPr>
                        <a:t>+10</a:t>
                      </a:r>
                    </a:p>
                  </a:txBody>
                  <a:tcPr>
                    <a:solidFill>
                      <a:srgbClr val="C1C6C8"/>
                    </a:solidFill>
                  </a:tcPr>
                </a:tc>
                <a:tc>
                  <a:txBody>
                    <a:bodyPr/>
                    <a:lstStyle/>
                    <a:p>
                      <a:pPr algn="ctr"/>
                      <a:r>
                        <a:rPr lang="en-US" dirty="0">
                          <a:solidFill>
                            <a:schemeClr val="tx1"/>
                          </a:solidFill>
                          <a:highlight>
                            <a:srgbClr val="C1C6C8"/>
                          </a:highlight>
                        </a:rPr>
                        <a:t>58</a:t>
                      </a:r>
                    </a:p>
                  </a:txBody>
                  <a:tcPr>
                    <a:solidFill>
                      <a:srgbClr val="C1C6C8"/>
                    </a:solidFill>
                  </a:tcPr>
                </a:tc>
                <a:tc>
                  <a:txBody>
                    <a:bodyPr/>
                    <a:lstStyle/>
                    <a:p>
                      <a:pPr algn="ctr"/>
                      <a:r>
                        <a:rPr lang="en-US" dirty="0">
                          <a:highlight>
                            <a:srgbClr val="C1C6C8"/>
                          </a:highlight>
                        </a:rPr>
                        <a:t>46</a:t>
                      </a:r>
                    </a:p>
                  </a:txBody>
                  <a:tcPr>
                    <a:solidFill>
                      <a:srgbClr val="C1C6C8"/>
                    </a:solidFill>
                  </a:tcPr>
                </a:tc>
                <a:tc>
                  <a:txBody>
                    <a:bodyPr/>
                    <a:lstStyle/>
                    <a:p>
                      <a:pPr algn="ctr"/>
                      <a:r>
                        <a:rPr lang="en-US" dirty="0">
                          <a:highlight>
                            <a:srgbClr val="C1C6C8"/>
                          </a:highlight>
                        </a:rPr>
                        <a:t>47</a:t>
                      </a:r>
                    </a:p>
                  </a:txBody>
                  <a:tcPr>
                    <a:solidFill>
                      <a:srgbClr val="C1C6C8"/>
                    </a:solidFill>
                  </a:tcPr>
                </a:tc>
                <a:tc>
                  <a:txBody>
                    <a:bodyPr/>
                    <a:lstStyle/>
                    <a:p>
                      <a:pPr algn="ctr"/>
                      <a:r>
                        <a:rPr lang="en-US" dirty="0">
                          <a:highlight>
                            <a:srgbClr val="C1C6C8"/>
                          </a:highlight>
                        </a:rPr>
                        <a:t>56</a:t>
                      </a:r>
                    </a:p>
                  </a:txBody>
                  <a:tcPr>
                    <a:solidFill>
                      <a:srgbClr val="C1C6C8"/>
                    </a:solidFill>
                  </a:tcPr>
                </a:tc>
                <a:tc>
                  <a:txBody>
                    <a:bodyPr/>
                    <a:lstStyle/>
                    <a:p>
                      <a:pPr algn="ctr"/>
                      <a:r>
                        <a:rPr lang="en-US" dirty="0">
                          <a:highlight>
                            <a:srgbClr val="C1C6C8"/>
                          </a:highlight>
                        </a:rPr>
                        <a:t>50</a:t>
                      </a:r>
                    </a:p>
                  </a:txBody>
                  <a:tcPr>
                    <a:solidFill>
                      <a:srgbClr val="C1C6C8"/>
                    </a:solidFill>
                  </a:tcPr>
                </a:tc>
                <a:extLst>
                  <a:ext uri="{0D108BD9-81ED-4DB2-BD59-A6C34878D82A}">
                    <a16:rowId xmlns:a16="http://schemas.microsoft.com/office/drawing/2014/main" val="335469471"/>
                  </a:ext>
                </a:extLst>
              </a:tr>
              <a:tr h="485879">
                <a:tc>
                  <a:txBody>
                    <a:bodyPr/>
                    <a:lstStyle/>
                    <a:p>
                      <a:pPr algn="ctr"/>
                      <a:r>
                        <a:rPr lang="en-US" dirty="0"/>
                        <a:t>Total Deposits</a:t>
                      </a:r>
                    </a:p>
                  </a:txBody>
                  <a:tcPr/>
                </a:tc>
                <a:tc>
                  <a:txBody>
                    <a:bodyPr/>
                    <a:lstStyle/>
                    <a:p>
                      <a:pPr algn="ctr"/>
                      <a:r>
                        <a:rPr lang="en-US" dirty="0"/>
                        <a:t>+14</a:t>
                      </a:r>
                    </a:p>
                  </a:txBody>
                  <a:tcPr/>
                </a:tc>
                <a:tc>
                  <a:txBody>
                    <a:bodyPr/>
                    <a:lstStyle/>
                    <a:p>
                      <a:pPr algn="ctr"/>
                      <a:r>
                        <a:rPr lang="en-US" dirty="0">
                          <a:solidFill>
                            <a:schemeClr val="tx1"/>
                          </a:solidFill>
                        </a:rPr>
                        <a:t>84</a:t>
                      </a:r>
                    </a:p>
                  </a:txBody>
                  <a:tcPr/>
                </a:tc>
                <a:tc>
                  <a:txBody>
                    <a:bodyPr/>
                    <a:lstStyle/>
                    <a:p>
                      <a:pPr algn="ctr"/>
                      <a:r>
                        <a:rPr lang="en-US" dirty="0"/>
                        <a:t>70</a:t>
                      </a:r>
                    </a:p>
                  </a:txBody>
                  <a:tcPr/>
                </a:tc>
                <a:tc>
                  <a:txBody>
                    <a:bodyPr/>
                    <a:lstStyle/>
                    <a:p>
                      <a:pPr algn="ctr"/>
                      <a:r>
                        <a:rPr lang="en-US" dirty="0"/>
                        <a:t>70</a:t>
                      </a:r>
                    </a:p>
                  </a:txBody>
                  <a:tcPr/>
                </a:tc>
                <a:tc>
                  <a:txBody>
                    <a:bodyPr/>
                    <a:lstStyle/>
                    <a:p>
                      <a:pPr algn="ctr"/>
                      <a:r>
                        <a:rPr lang="en-US" dirty="0"/>
                        <a:t>76</a:t>
                      </a:r>
                    </a:p>
                  </a:txBody>
                  <a:tcPr/>
                </a:tc>
                <a:tc>
                  <a:txBody>
                    <a:bodyPr/>
                    <a:lstStyle/>
                    <a:p>
                      <a:pPr algn="ctr"/>
                      <a:r>
                        <a:rPr lang="en-US" dirty="0"/>
                        <a:t>61</a:t>
                      </a:r>
                    </a:p>
                  </a:txBody>
                  <a:tcPr/>
                </a:tc>
                <a:extLst>
                  <a:ext uri="{0D108BD9-81ED-4DB2-BD59-A6C34878D82A}">
                    <a16:rowId xmlns:a16="http://schemas.microsoft.com/office/drawing/2014/main" val="2155695130"/>
                  </a:ext>
                </a:extLst>
              </a:tr>
            </a:tbl>
          </a:graphicData>
        </a:graphic>
      </p:graphicFrame>
    </p:spTree>
    <p:extLst>
      <p:ext uri="{BB962C8B-B14F-4D97-AF65-F5344CB8AC3E}">
        <p14:creationId xmlns:p14="http://schemas.microsoft.com/office/powerpoint/2010/main" val="20146970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C468E-A7CC-FB57-D1D6-5A873472D68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0487343-05DA-E683-7600-93BD8E03C66B}"/>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6B52EA2F-28D5-A96F-08BA-33A95E77DB72}"/>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CB590615-731F-E1B7-FEEA-4D5C28243E64}"/>
                </a:ext>
              </a:extLst>
            </p:cNvPr>
            <p:cNvSpPr txBox="1"/>
            <p:nvPr/>
          </p:nvSpPr>
          <p:spPr>
            <a:xfrm>
              <a:off x="108748" y="104238"/>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5" name="TextBox 4">
            <a:extLst>
              <a:ext uri="{FF2B5EF4-FFF2-40B4-BE49-F238E27FC236}">
                <a16:creationId xmlns:a16="http://schemas.microsoft.com/office/drawing/2014/main" id="{999636BC-1109-3E62-9C55-F7A459AD057B}"/>
              </a:ext>
            </a:extLst>
          </p:cNvPr>
          <p:cNvSpPr txBox="1"/>
          <p:nvPr/>
        </p:nvSpPr>
        <p:spPr>
          <a:xfrm>
            <a:off x="4421605" y="210552"/>
            <a:ext cx="48886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cs typeface="Calibri"/>
              </a:rPr>
              <a:t>Entering Freshman Fall 2025</a:t>
            </a:r>
            <a:endParaRPr lang="en-US" sz="2800" b="1" dirty="0"/>
          </a:p>
        </p:txBody>
      </p:sp>
      <mc:AlternateContent xmlns:mc="http://schemas.openxmlformats.org/markup-compatibility/2006" xmlns:cx4="http://schemas.microsoft.com/office/drawing/2016/5/10/chartex">
        <mc:Choice Requires="cx4">
          <p:graphicFrame>
            <p:nvGraphicFramePr>
              <p:cNvPr id="9" name="Chart 8">
                <a:extLst>
                  <a:ext uri="{FF2B5EF4-FFF2-40B4-BE49-F238E27FC236}">
                    <a16:creationId xmlns:a16="http://schemas.microsoft.com/office/drawing/2014/main" id="{BD28088B-A800-302D-6B7B-6953BF00D2BA}"/>
                  </a:ext>
                </a:extLst>
              </p:cNvPr>
              <p:cNvGraphicFramePr/>
              <p:nvPr/>
            </p:nvGraphicFramePr>
            <p:xfrm>
              <a:off x="1548245" y="1205345"/>
              <a:ext cx="8136082" cy="488372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9" name="Chart 8">
                <a:extLst>
                  <a:ext uri="{FF2B5EF4-FFF2-40B4-BE49-F238E27FC236}">
                    <a16:creationId xmlns:a16="http://schemas.microsoft.com/office/drawing/2014/main" id="{BD28088B-A800-302D-6B7B-6953BF00D2BA}"/>
                  </a:ext>
                </a:extLst>
              </p:cNvPr>
              <p:cNvPicPr>
                <a:picLocks noGrp="1" noRot="1" noChangeAspect="1" noMove="1" noResize="1" noEditPoints="1" noAdjustHandles="1" noChangeArrowheads="1" noChangeShapeType="1"/>
              </p:cNvPicPr>
              <p:nvPr/>
            </p:nvPicPr>
            <p:blipFill>
              <a:blip r:embed="rId4"/>
              <a:stretch>
                <a:fillRect/>
              </a:stretch>
            </p:blipFill>
            <p:spPr>
              <a:xfrm>
                <a:off x="1548245" y="1205345"/>
                <a:ext cx="8136082" cy="4883727"/>
              </a:xfrm>
              <a:prstGeom prst="rect">
                <a:avLst/>
              </a:prstGeom>
            </p:spPr>
          </p:pic>
        </mc:Fallback>
      </mc:AlternateContent>
    </p:spTree>
    <p:extLst>
      <p:ext uri="{BB962C8B-B14F-4D97-AF65-F5344CB8AC3E}">
        <p14:creationId xmlns:p14="http://schemas.microsoft.com/office/powerpoint/2010/main" val="15961571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6CA5F-23A7-E3A4-D7BC-3693803BD09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9927422-7887-6474-9572-F7EEA51B5298}"/>
              </a:ext>
            </a:extLst>
          </p:cNvPr>
          <p:cNvPicPr>
            <a:picLocks noChangeAspect="1"/>
          </p:cNvPicPr>
          <p:nvPr/>
        </p:nvPicPr>
        <p:blipFill>
          <a:blip r:embed="rId2"/>
          <a:stretch>
            <a:fillRect/>
          </a:stretch>
        </p:blipFill>
        <p:spPr>
          <a:xfrm>
            <a:off x="1487538" y="238867"/>
            <a:ext cx="7554379" cy="2505425"/>
          </a:xfrm>
          <a:prstGeom prst="rect">
            <a:avLst/>
          </a:prstGeom>
        </p:spPr>
      </p:pic>
      <p:pic>
        <p:nvPicPr>
          <p:cNvPr id="15" name="Picture 14">
            <a:extLst>
              <a:ext uri="{FF2B5EF4-FFF2-40B4-BE49-F238E27FC236}">
                <a16:creationId xmlns:a16="http://schemas.microsoft.com/office/drawing/2014/main" id="{27E3F953-8B50-014D-2D41-3E8A7D1CDAA3}"/>
              </a:ext>
            </a:extLst>
          </p:cNvPr>
          <p:cNvPicPr>
            <a:picLocks noChangeAspect="1"/>
          </p:cNvPicPr>
          <p:nvPr/>
        </p:nvPicPr>
        <p:blipFill>
          <a:blip r:embed="rId3"/>
          <a:stretch>
            <a:fillRect/>
          </a:stretch>
        </p:blipFill>
        <p:spPr>
          <a:xfrm>
            <a:off x="8805698" y="1655140"/>
            <a:ext cx="2353003" cy="638264"/>
          </a:xfrm>
          <a:prstGeom prst="rect">
            <a:avLst/>
          </a:prstGeom>
        </p:spPr>
      </p:pic>
      <p:pic>
        <p:nvPicPr>
          <p:cNvPr id="17" name="Picture 16">
            <a:extLst>
              <a:ext uri="{FF2B5EF4-FFF2-40B4-BE49-F238E27FC236}">
                <a16:creationId xmlns:a16="http://schemas.microsoft.com/office/drawing/2014/main" id="{68630161-BA71-5494-4BC2-93E9514DAD84}"/>
              </a:ext>
            </a:extLst>
          </p:cNvPr>
          <p:cNvPicPr>
            <a:picLocks noChangeAspect="1"/>
          </p:cNvPicPr>
          <p:nvPr/>
        </p:nvPicPr>
        <p:blipFill>
          <a:blip r:embed="rId4"/>
          <a:stretch>
            <a:fillRect/>
          </a:stretch>
        </p:blipFill>
        <p:spPr>
          <a:xfrm>
            <a:off x="220599" y="5759694"/>
            <a:ext cx="9173855" cy="543001"/>
          </a:xfrm>
          <a:prstGeom prst="rect">
            <a:avLst/>
          </a:prstGeom>
        </p:spPr>
      </p:pic>
      <p:pic>
        <p:nvPicPr>
          <p:cNvPr id="19" name="Picture 18">
            <a:extLst>
              <a:ext uri="{FF2B5EF4-FFF2-40B4-BE49-F238E27FC236}">
                <a16:creationId xmlns:a16="http://schemas.microsoft.com/office/drawing/2014/main" id="{543A4C0C-24E8-9628-00F4-7A900776805E}"/>
              </a:ext>
            </a:extLst>
          </p:cNvPr>
          <p:cNvPicPr>
            <a:picLocks noChangeAspect="1"/>
          </p:cNvPicPr>
          <p:nvPr/>
        </p:nvPicPr>
        <p:blipFill>
          <a:blip r:embed="rId5"/>
          <a:stretch>
            <a:fillRect/>
          </a:stretch>
        </p:blipFill>
        <p:spPr>
          <a:xfrm>
            <a:off x="83619" y="2961023"/>
            <a:ext cx="5353797" cy="2305372"/>
          </a:xfrm>
          <a:prstGeom prst="rect">
            <a:avLst/>
          </a:prstGeom>
        </p:spPr>
      </p:pic>
      <p:sp>
        <p:nvSpPr>
          <p:cNvPr id="13" name="TextBox 12">
            <a:extLst>
              <a:ext uri="{FF2B5EF4-FFF2-40B4-BE49-F238E27FC236}">
                <a16:creationId xmlns:a16="http://schemas.microsoft.com/office/drawing/2014/main" id="{87E602D7-1DE4-2838-190E-01B18B439CCA}"/>
              </a:ext>
            </a:extLst>
          </p:cNvPr>
          <p:cNvSpPr txBox="1"/>
          <p:nvPr/>
        </p:nvSpPr>
        <p:spPr>
          <a:xfrm>
            <a:off x="4807526" y="3530921"/>
            <a:ext cx="6094268" cy="1826077"/>
          </a:xfrm>
          <a:prstGeom prst="rect">
            <a:avLst/>
          </a:prstGeom>
          <a:noFill/>
        </p:spPr>
        <p:txBody>
          <a:bodyPr wrap="square">
            <a:spAutoFit/>
          </a:bodyPr>
          <a:lstStyle/>
          <a:p>
            <a:pPr algn="l">
              <a:lnSpc>
                <a:spcPts val="1800"/>
              </a:lnSpc>
              <a:spcBef>
                <a:spcPts val="900"/>
              </a:spcBef>
              <a:spcAft>
                <a:spcPts val="900"/>
              </a:spcAft>
              <a:buNone/>
            </a:pPr>
            <a:r>
              <a:rPr lang="en-US" b="0" i="0" dirty="0">
                <a:solidFill>
                  <a:srgbClr val="1F1F1F"/>
                </a:solidFill>
                <a:effectLst/>
                <a:latin typeface="Google Sans"/>
              </a:rPr>
              <a:t>What is the Tennessee Future Teacher Scholarship?</a:t>
            </a:r>
            <a:endParaRPr lang="en-US" b="0" i="0" dirty="0">
              <a:solidFill>
                <a:srgbClr val="1F1F1F"/>
              </a:solidFill>
              <a:effectLst/>
              <a:latin typeface="Roboto" panose="02000000000000000000" pitchFamily="2" charset="0"/>
            </a:endParaRPr>
          </a:p>
          <a:p>
            <a:pPr algn="l">
              <a:lnSpc>
                <a:spcPts val="1800"/>
              </a:lnSpc>
            </a:pPr>
            <a:r>
              <a:rPr lang="en-US" b="0" i="0" dirty="0">
                <a:solidFill>
                  <a:srgbClr val="474747"/>
                </a:solidFill>
                <a:effectLst/>
                <a:latin typeface="Google Sans"/>
              </a:rPr>
              <a:t>Overview: The Tennessee Future Teacher Scholarship is </a:t>
            </a:r>
            <a:r>
              <a:rPr lang="en-US" b="0" i="0" dirty="0">
                <a:solidFill>
                  <a:srgbClr val="040C28"/>
                </a:solidFill>
                <a:effectLst/>
                <a:latin typeface="Google Sans"/>
              </a:rPr>
              <a:t>a loan-scholarship program intended to encourage exemplary students to enter the teaching field in Tennessee</a:t>
            </a:r>
            <a:r>
              <a:rPr lang="en-US" b="0" i="0" dirty="0">
                <a:solidFill>
                  <a:srgbClr val="474747"/>
                </a:solidFill>
                <a:effectLst/>
                <a:latin typeface="Google Sans"/>
              </a:rPr>
              <a:t>. Participation is limited to college juniors and seniors admitted to an approved educator preparation program (EPP) in a Tennessee college or university.</a:t>
            </a:r>
            <a:endParaRPr lang="en-US" b="0" i="0" dirty="0">
              <a:solidFill>
                <a:srgbClr val="1F1F1F"/>
              </a:solidFill>
              <a:effectLst/>
              <a:latin typeface="Roboto" panose="02000000000000000000" pitchFamily="2" charset="0"/>
            </a:endParaRPr>
          </a:p>
        </p:txBody>
      </p:sp>
    </p:spTree>
    <p:extLst>
      <p:ext uri="{BB962C8B-B14F-4D97-AF65-F5344CB8AC3E}">
        <p14:creationId xmlns:p14="http://schemas.microsoft.com/office/powerpoint/2010/main" val="19061503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5BD21-1771-D476-B255-B0344D5237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1186FE-E435-6426-6776-7710FFBEA2BB}"/>
              </a:ext>
            </a:extLst>
          </p:cNvPr>
          <p:cNvSpPr txBox="1"/>
          <p:nvPr/>
        </p:nvSpPr>
        <p:spPr>
          <a:xfrm>
            <a:off x="3462771" y="250526"/>
            <a:ext cx="4683702" cy="5000728"/>
          </a:xfrm>
          <a:prstGeom prst="rect">
            <a:avLst/>
          </a:prstGeom>
          <a:noFill/>
        </p:spPr>
        <p:txBody>
          <a:bodyPr wrap="square">
            <a:spAutoFit/>
          </a:bodyPr>
          <a:lstStyle/>
          <a:p>
            <a:pPr algn="l">
              <a:lnSpc>
                <a:spcPts val="2351"/>
              </a:lnSpc>
            </a:pPr>
            <a:r>
              <a:rPr lang="en-US" sz="2000" b="1" i="0" dirty="0">
                <a:solidFill>
                  <a:srgbClr val="2C2D2D"/>
                </a:solidFill>
                <a:effectLst/>
                <a:latin typeface="Jost"/>
              </a:rPr>
              <a:t>The Georgia Registered Teacher Apprenticeship Program (</a:t>
            </a:r>
            <a:r>
              <a:rPr lang="en-US" sz="2000" b="1" i="0" dirty="0" err="1">
                <a:solidFill>
                  <a:srgbClr val="2C2D2D"/>
                </a:solidFill>
                <a:effectLst/>
                <a:latin typeface="Jost"/>
              </a:rPr>
              <a:t>GaRTAP</a:t>
            </a:r>
            <a:r>
              <a:rPr lang="en-US" sz="2000" b="1" i="0" dirty="0">
                <a:solidFill>
                  <a:srgbClr val="2C2D2D"/>
                </a:solidFill>
                <a:effectLst/>
                <a:latin typeface="Jost"/>
              </a:rPr>
              <a:t>) </a:t>
            </a:r>
          </a:p>
          <a:p>
            <a:pPr marL="285750" indent="-285750" algn="l">
              <a:lnSpc>
                <a:spcPts val="2351"/>
              </a:lnSpc>
              <a:buFont typeface="Arial" panose="020B0604020202020204" pitchFamily="34" charset="0"/>
              <a:buChar char="•"/>
            </a:pPr>
            <a:r>
              <a:rPr lang="en-US" b="0" i="0" dirty="0">
                <a:solidFill>
                  <a:srgbClr val="2C2D2D"/>
                </a:solidFill>
                <a:effectLst/>
                <a:latin typeface="Jost"/>
              </a:rPr>
              <a:t>offers an innovative pathway to become a certified K-12 teacher while earning a salary. Designed to address teacher shortages across Georgia, the program allows participants to “earn while they learn” by combining hands-on classroom experience, mentorship from experienced educators, and college coursework—all while working toward a bachelor’s degree and teaching certification.</a:t>
            </a:r>
          </a:p>
          <a:p>
            <a:pPr marL="285750" indent="-285750" algn="l">
              <a:lnSpc>
                <a:spcPts val="2351"/>
              </a:lnSpc>
              <a:buFont typeface="Arial" panose="020B0604020202020204" pitchFamily="34" charset="0"/>
              <a:buChar char="•"/>
            </a:pPr>
            <a:r>
              <a:rPr lang="en-US" b="0" i="0" dirty="0">
                <a:solidFill>
                  <a:srgbClr val="2C2D2D"/>
                </a:solidFill>
                <a:effectLst/>
                <a:latin typeface="Jost"/>
              </a:rPr>
              <a:t>pre-apprenticeships for high school students interested in becoming educators and assists with their transition into registered teaching apprenticeships after high school. </a:t>
            </a:r>
          </a:p>
        </p:txBody>
      </p:sp>
      <p:pic>
        <p:nvPicPr>
          <p:cNvPr id="5" name="Picture 4">
            <a:extLst>
              <a:ext uri="{FF2B5EF4-FFF2-40B4-BE49-F238E27FC236}">
                <a16:creationId xmlns:a16="http://schemas.microsoft.com/office/drawing/2014/main" id="{11790BEF-E144-C954-9F2A-E875AE979AB8}"/>
              </a:ext>
            </a:extLst>
          </p:cNvPr>
          <p:cNvPicPr>
            <a:picLocks noChangeAspect="1"/>
          </p:cNvPicPr>
          <p:nvPr/>
        </p:nvPicPr>
        <p:blipFill>
          <a:blip r:embed="rId2"/>
          <a:stretch>
            <a:fillRect/>
          </a:stretch>
        </p:blipFill>
        <p:spPr>
          <a:xfrm>
            <a:off x="286504" y="153163"/>
            <a:ext cx="3048978" cy="3951246"/>
          </a:xfrm>
          <a:prstGeom prst="rect">
            <a:avLst/>
          </a:prstGeom>
        </p:spPr>
      </p:pic>
      <p:sp>
        <p:nvSpPr>
          <p:cNvPr id="7" name="TextBox 6">
            <a:extLst>
              <a:ext uri="{FF2B5EF4-FFF2-40B4-BE49-F238E27FC236}">
                <a16:creationId xmlns:a16="http://schemas.microsoft.com/office/drawing/2014/main" id="{52CE5D6B-7F94-29E1-DFA7-12D47969A3EB}"/>
              </a:ext>
            </a:extLst>
          </p:cNvPr>
          <p:cNvSpPr txBox="1"/>
          <p:nvPr/>
        </p:nvSpPr>
        <p:spPr>
          <a:xfrm>
            <a:off x="405245" y="4428527"/>
            <a:ext cx="3187412" cy="646331"/>
          </a:xfrm>
          <a:prstGeom prst="rect">
            <a:avLst/>
          </a:prstGeom>
          <a:noFill/>
        </p:spPr>
        <p:txBody>
          <a:bodyPr wrap="square">
            <a:spAutoFit/>
          </a:bodyPr>
          <a:lstStyle/>
          <a:p>
            <a:r>
              <a:rPr lang="en-US" dirty="0">
                <a:hlinkClick r:id="rId3"/>
              </a:rPr>
              <a:t>https://teachinthepeach.org/</a:t>
            </a:r>
            <a:endParaRPr lang="en-US" dirty="0"/>
          </a:p>
          <a:p>
            <a:endParaRPr lang="en-US" dirty="0"/>
          </a:p>
        </p:txBody>
      </p:sp>
      <p:pic>
        <p:nvPicPr>
          <p:cNvPr id="9" name="Picture 8">
            <a:extLst>
              <a:ext uri="{FF2B5EF4-FFF2-40B4-BE49-F238E27FC236}">
                <a16:creationId xmlns:a16="http://schemas.microsoft.com/office/drawing/2014/main" id="{E882514B-AD68-E361-2392-DC4E12503050}"/>
              </a:ext>
            </a:extLst>
          </p:cNvPr>
          <p:cNvPicPr>
            <a:picLocks noChangeAspect="1"/>
          </p:cNvPicPr>
          <p:nvPr/>
        </p:nvPicPr>
        <p:blipFill>
          <a:blip r:embed="rId4"/>
          <a:stretch>
            <a:fillRect/>
          </a:stretch>
        </p:blipFill>
        <p:spPr>
          <a:xfrm>
            <a:off x="716973" y="5398976"/>
            <a:ext cx="9112827" cy="1208498"/>
          </a:xfrm>
          <a:prstGeom prst="rect">
            <a:avLst/>
          </a:prstGeom>
        </p:spPr>
      </p:pic>
      <p:pic>
        <p:nvPicPr>
          <p:cNvPr id="4" name="Picture 3">
            <a:extLst>
              <a:ext uri="{FF2B5EF4-FFF2-40B4-BE49-F238E27FC236}">
                <a16:creationId xmlns:a16="http://schemas.microsoft.com/office/drawing/2014/main" id="{2EB2354C-0A4E-627E-A2A8-64F2CB7AFE53}"/>
              </a:ext>
            </a:extLst>
          </p:cNvPr>
          <p:cNvPicPr>
            <a:picLocks noChangeAspect="1"/>
          </p:cNvPicPr>
          <p:nvPr/>
        </p:nvPicPr>
        <p:blipFill>
          <a:blip r:embed="rId5"/>
          <a:stretch>
            <a:fillRect/>
          </a:stretch>
        </p:blipFill>
        <p:spPr>
          <a:xfrm>
            <a:off x="8468591" y="974416"/>
            <a:ext cx="3469361" cy="2981210"/>
          </a:xfrm>
          <a:prstGeom prst="rect">
            <a:avLst/>
          </a:prstGeom>
        </p:spPr>
      </p:pic>
    </p:spTree>
    <p:extLst>
      <p:ext uri="{BB962C8B-B14F-4D97-AF65-F5344CB8AC3E}">
        <p14:creationId xmlns:p14="http://schemas.microsoft.com/office/powerpoint/2010/main" val="30080661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14551-103B-7A31-64A6-7E7799F43B2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8FAF71D-6441-79C4-8F37-A7A0D9F62F18}"/>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5EB7F4A6-8B6A-A54B-78F0-FE45B875FF02}"/>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5B600233-98B4-C747-7A27-EE37002F8379}"/>
                </a:ext>
              </a:extLst>
            </p:cNvPr>
            <p:cNvSpPr txBox="1"/>
            <p:nvPr/>
          </p:nvSpPr>
          <p:spPr>
            <a:xfrm>
              <a:off x="108748" y="104238"/>
              <a:ext cx="3828409" cy="461665"/>
            </a:xfrm>
            <a:prstGeom prst="rect">
              <a:avLst/>
            </a:prstGeom>
            <a:noFill/>
          </p:spPr>
          <p:txBody>
            <a:bodyPr wrap="square" rtlCol="0">
              <a:spAutoFit/>
            </a:bodyPr>
            <a:lstStyle/>
            <a:p>
              <a:pPr algn="ctr"/>
              <a:r>
                <a:rPr lang="en-US" sz="2400" b="1" dirty="0">
                  <a:solidFill>
                    <a:schemeClr val="bg1"/>
                  </a:solidFill>
                </a:rPr>
                <a:t>Undergraduate</a:t>
              </a:r>
            </a:p>
          </p:txBody>
        </p:sp>
      </p:grpSp>
      <p:sp>
        <p:nvSpPr>
          <p:cNvPr id="5" name="TextBox 4">
            <a:extLst>
              <a:ext uri="{FF2B5EF4-FFF2-40B4-BE49-F238E27FC236}">
                <a16:creationId xmlns:a16="http://schemas.microsoft.com/office/drawing/2014/main" id="{6B01E84B-CF3D-9FDB-3DFD-CFA33E96D878}"/>
              </a:ext>
            </a:extLst>
          </p:cNvPr>
          <p:cNvSpPr txBox="1"/>
          <p:nvPr/>
        </p:nvSpPr>
        <p:spPr>
          <a:xfrm>
            <a:off x="4382625" y="311813"/>
            <a:ext cx="31727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cs typeface="Calibri"/>
              </a:rPr>
              <a:t>Enrollment Fall 2025</a:t>
            </a:r>
          </a:p>
          <a:p>
            <a:pPr algn="ctr"/>
            <a:r>
              <a:rPr lang="en-US" sz="2400" dirty="0">
                <a:cs typeface="Calibri"/>
              </a:rPr>
              <a:t>OBSOE </a:t>
            </a:r>
            <a:endParaRPr lang="en-US" sz="2400" dirty="0"/>
          </a:p>
        </p:txBody>
      </p:sp>
      <p:pic>
        <p:nvPicPr>
          <p:cNvPr id="8" name="Graphic 7" descr="Filter outline">
            <a:extLst>
              <a:ext uri="{FF2B5EF4-FFF2-40B4-BE49-F238E27FC236}">
                <a16:creationId xmlns:a16="http://schemas.microsoft.com/office/drawing/2014/main" id="{ECC6FB15-D8DA-82B4-8AC1-048F0D0875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044" y="565903"/>
            <a:ext cx="3052618" cy="4137889"/>
          </a:xfrm>
          <a:prstGeom prst="rect">
            <a:avLst/>
          </a:prstGeom>
        </p:spPr>
      </p:pic>
      <p:sp>
        <p:nvSpPr>
          <p:cNvPr id="9" name="Rectangle 8">
            <a:extLst>
              <a:ext uri="{FF2B5EF4-FFF2-40B4-BE49-F238E27FC236}">
                <a16:creationId xmlns:a16="http://schemas.microsoft.com/office/drawing/2014/main" id="{7B2693B4-576C-BD8B-8AB7-CB8FFEE2246A}"/>
              </a:ext>
            </a:extLst>
          </p:cNvPr>
          <p:cNvSpPr/>
          <p:nvPr/>
        </p:nvSpPr>
        <p:spPr>
          <a:xfrm>
            <a:off x="2313267" y="2358736"/>
            <a:ext cx="2281382"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Yield</a:t>
            </a:r>
          </a:p>
        </p:txBody>
      </p:sp>
      <p:sp>
        <p:nvSpPr>
          <p:cNvPr id="7" name="Rectangle 6">
            <a:extLst>
              <a:ext uri="{FF2B5EF4-FFF2-40B4-BE49-F238E27FC236}">
                <a16:creationId xmlns:a16="http://schemas.microsoft.com/office/drawing/2014/main" id="{C82D5B4C-DB96-4E38-1F32-29AAEA78ED46}"/>
              </a:ext>
            </a:extLst>
          </p:cNvPr>
          <p:cNvSpPr/>
          <p:nvPr/>
        </p:nvSpPr>
        <p:spPr>
          <a:xfrm rot="16200000">
            <a:off x="-674830" y="3053195"/>
            <a:ext cx="275359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Funnel</a:t>
            </a:r>
          </a:p>
        </p:txBody>
      </p:sp>
      <p:graphicFrame>
        <p:nvGraphicFramePr>
          <p:cNvPr id="10" name="Table 9">
            <a:extLst>
              <a:ext uri="{FF2B5EF4-FFF2-40B4-BE49-F238E27FC236}">
                <a16:creationId xmlns:a16="http://schemas.microsoft.com/office/drawing/2014/main" id="{B74BEF3F-7E1A-381E-F881-31047319C8C5}"/>
              </a:ext>
            </a:extLst>
          </p:cNvPr>
          <p:cNvGraphicFramePr>
            <a:graphicFrameLocks noGrp="1"/>
          </p:cNvGraphicFramePr>
          <p:nvPr/>
        </p:nvGraphicFramePr>
        <p:xfrm>
          <a:off x="2634672" y="3750340"/>
          <a:ext cx="8127999" cy="14833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541200828"/>
                    </a:ext>
                  </a:extLst>
                </a:gridCol>
                <a:gridCol w="2709333">
                  <a:extLst>
                    <a:ext uri="{9D8B030D-6E8A-4147-A177-3AD203B41FA5}">
                      <a16:colId xmlns:a16="http://schemas.microsoft.com/office/drawing/2014/main" val="3547009203"/>
                    </a:ext>
                  </a:extLst>
                </a:gridCol>
                <a:gridCol w="2709333">
                  <a:extLst>
                    <a:ext uri="{9D8B030D-6E8A-4147-A177-3AD203B41FA5}">
                      <a16:colId xmlns:a16="http://schemas.microsoft.com/office/drawing/2014/main" val="3800085912"/>
                    </a:ext>
                  </a:extLst>
                </a:gridCol>
              </a:tblGrid>
              <a:tr h="370840">
                <a:tc>
                  <a:txBody>
                    <a:bodyPr/>
                    <a:lstStyle/>
                    <a:p>
                      <a:endParaRPr lang="en-US" dirty="0"/>
                    </a:p>
                  </a:txBody>
                  <a:tcPr/>
                </a:tc>
                <a:tc>
                  <a:txBody>
                    <a:bodyPr/>
                    <a:lstStyle/>
                    <a:p>
                      <a:r>
                        <a:rPr lang="en-US" dirty="0"/>
                        <a:t>Preview Day April 2024</a:t>
                      </a:r>
                    </a:p>
                  </a:txBody>
                  <a:tcPr/>
                </a:tc>
                <a:tc>
                  <a:txBody>
                    <a:bodyPr/>
                    <a:lstStyle/>
                    <a:p>
                      <a:r>
                        <a:rPr lang="en-US" dirty="0"/>
                        <a:t>Preview Day April 2025</a:t>
                      </a:r>
                    </a:p>
                  </a:txBody>
                  <a:tcPr/>
                </a:tc>
                <a:extLst>
                  <a:ext uri="{0D108BD9-81ED-4DB2-BD59-A6C34878D82A}">
                    <a16:rowId xmlns:a16="http://schemas.microsoft.com/office/drawing/2014/main" val="2942371197"/>
                  </a:ext>
                </a:extLst>
              </a:tr>
              <a:tr h="370840">
                <a:tc>
                  <a:txBody>
                    <a:bodyPr/>
                    <a:lstStyle/>
                    <a:p>
                      <a:r>
                        <a:rPr lang="en-US" dirty="0"/>
                        <a:t>Attendees</a:t>
                      </a:r>
                    </a:p>
                  </a:txBody>
                  <a:tcPr/>
                </a:tc>
                <a:tc>
                  <a:txBody>
                    <a:bodyPr/>
                    <a:lstStyle/>
                    <a:p>
                      <a:r>
                        <a:rPr lang="en-US" dirty="0"/>
                        <a:t>261</a:t>
                      </a:r>
                    </a:p>
                  </a:txBody>
                  <a:tcPr/>
                </a:tc>
                <a:tc>
                  <a:txBody>
                    <a:bodyPr/>
                    <a:lstStyle/>
                    <a:p>
                      <a:r>
                        <a:rPr lang="en-US" dirty="0"/>
                        <a:t>168</a:t>
                      </a:r>
                    </a:p>
                  </a:txBody>
                  <a:tcPr/>
                </a:tc>
                <a:extLst>
                  <a:ext uri="{0D108BD9-81ED-4DB2-BD59-A6C34878D82A}">
                    <a16:rowId xmlns:a16="http://schemas.microsoft.com/office/drawing/2014/main" val="2178118678"/>
                  </a:ext>
                </a:extLst>
              </a:tr>
              <a:tr h="370840">
                <a:tc>
                  <a:txBody>
                    <a:bodyPr/>
                    <a:lstStyle/>
                    <a:p>
                      <a:r>
                        <a:rPr lang="en-US" dirty="0"/>
                        <a:t>OBSOE Contacts</a:t>
                      </a:r>
                    </a:p>
                  </a:txBody>
                  <a:tcPr/>
                </a:tc>
                <a:tc>
                  <a:txBody>
                    <a:bodyPr/>
                    <a:lstStyle/>
                    <a:p>
                      <a:r>
                        <a:rPr lang="en-US" dirty="0"/>
                        <a:t>23</a:t>
                      </a:r>
                    </a:p>
                  </a:txBody>
                  <a:tcPr/>
                </a:tc>
                <a:tc>
                  <a:txBody>
                    <a:bodyPr/>
                    <a:lstStyle/>
                    <a:p>
                      <a:r>
                        <a:rPr lang="en-US" dirty="0"/>
                        <a:t>21</a:t>
                      </a:r>
                    </a:p>
                  </a:txBody>
                  <a:tcPr/>
                </a:tc>
                <a:extLst>
                  <a:ext uri="{0D108BD9-81ED-4DB2-BD59-A6C34878D82A}">
                    <a16:rowId xmlns:a16="http://schemas.microsoft.com/office/drawing/2014/main" val="430499408"/>
                  </a:ext>
                </a:extLst>
              </a:tr>
              <a:tr h="370840">
                <a:tc>
                  <a:txBody>
                    <a:bodyPr/>
                    <a:lstStyle/>
                    <a:p>
                      <a:r>
                        <a:rPr lang="en-US" dirty="0"/>
                        <a:t>Deposits</a:t>
                      </a:r>
                    </a:p>
                  </a:txBody>
                  <a:tcPr/>
                </a:tc>
                <a:tc>
                  <a:txBody>
                    <a:bodyPr/>
                    <a:lstStyle/>
                    <a:p>
                      <a:r>
                        <a:rPr lang="en-US" dirty="0"/>
                        <a:t>13 Fall 2025</a:t>
                      </a:r>
                    </a:p>
                  </a:txBody>
                  <a:tcPr/>
                </a:tc>
                <a:tc>
                  <a:txBody>
                    <a:bodyPr/>
                    <a:lstStyle/>
                    <a:p>
                      <a:r>
                        <a:rPr lang="en-US" dirty="0"/>
                        <a:t>Fall 2026</a:t>
                      </a:r>
                    </a:p>
                  </a:txBody>
                  <a:tcPr/>
                </a:tc>
                <a:extLst>
                  <a:ext uri="{0D108BD9-81ED-4DB2-BD59-A6C34878D82A}">
                    <a16:rowId xmlns:a16="http://schemas.microsoft.com/office/drawing/2014/main" val="3219857846"/>
                  </a:ext>
                </a:extLst>
              </a:tr>
            </a:tbl>
          </a:graphicData>
        </a:graphic>
      </p:graphicFrame>
    </p:spTree>
    <p:extLst>
      <p:ext uri="{BB962C8B-B14F-4D97-AF65-F5344CB8AC3E}">
        <p14:creationId xmlns:p14="http://schemas.microsoft.com/office/powerpoint/2010/main" val="34396915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B3F880D-0AE7-029C-18F8-4F0083C31578}"/>
              </a:ext>
            </a:extLst>
          </p:cNvPr>
          <p:cNvGraphicFramePr>
            <a:graphicFrameLocks/>
          </p:cNvGraphicFramePr>
          <p:nvPr/>
        </p:nvGraphicFramePr>
        <p:xfrm>
          <a:off x="1" y="716973"/>
          <a:ext cx="5652654" cy="55279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E7F6C3B-3B4E-48C0-BCC0-72C07F730FB1}"/>
              </a:ext>
            </a:extLst>
          </p:cNvPr>
          <p:cNvGraphicFramePr>
            <a:graphicFrameLocks/>
          </p:cNvGraphicFramePr>
          <p:nvPr/>
        </p:nvGraphicFramePr>
        <p:xfrm>
          <a:off x="5455227" y="841664"/>
          <a:ext cx="6376555" cy="54032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26587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04FD0B-3C41-904E-BB26-8699B78A8E8E}"/>
              </a:ext>
            </a:extLst>
          </p:cNvPr>
          <p:cNvSpPr txBox="1"/>
          <p:nvPr/>
        </p:nvSpPr>
        <p:spPr>
          <a:xfrm>
            <a:off x="0" y="1790133"/>
            <a:ext cx="12192000" cy="1754326"/>
          </a:xfrm>
          <a:prstGeom prst="rect">
            <a:avLst/>
          </a:prstGeom>
          <a:noFill/>
        </p:spPr>
        <p:txBody>
          <a:bodyPr wrap="square" lIns="91440" tIns="45720" rIns="91440" bIns="45720" rtlCol="0" anchor="t">
            <a:spAutoFit/>
          </a:bodyPr>
          <a:lstStyle/>
          <a:p>
            <a:pPr algn="ctr"/>
            <a:r>
              <a:rPr lang="en-US" sz="5400" b="1" dirty="0">
                <a:solidFill>
                  <a:srgbClr val="002060"/>
                </a:solidFill>
                <a:ea typeface="Arial" charset="0"/>
                <a:cs typeface="Arial"/>
              </a:rPr>
              <a:t>Teacher Education</a:t>
            </a:r>
            <a:endParaRPr lang="en-US" b="1" dirty="0"/>
          </a:p>
          <a:p>
            <a:pPr algn="ctr"/>
            <a:r>
              <a:rPr lang="en-US" sz="5400" b="1" dirty="0">
                <a:solidFill>
                  <a:srgbClr val="002060"/>
                </a:solidFill>
                <a:ea typeface="Arial" charset="0"/>
                <a:cs typeface="Arial"/>
              </a:rPr>
              <a:t>Undergraduate Enrollment</a:t>
            </a:r>
            <a:endParaRPr lang="en-US" b="1" dirty="0"/>
          </a:p>
        </p:txBody>
      </p:sp>
      <p:sp>
        <p:nvSpPr>
          <p:cNvPr id="3" name="Text Placeholder 6">
            <a:extLst>
              <a:ext uri="{FF2B5EF4-FFF2-40B4-BE49-F238E27FC236}">
                <a16:creationId xmlns:a16="http://schemas.microsoft.com/office/drawing/2014/main" id="{C1B4A53E-F076-96D3-B7D6-384829A42F76}"/>
              </a:ext>
            </a:extLst>
          </p:cNvPr>
          <p:cNvSpPr txBox="1">
            <a:spLocks/>
          </p:cNvSpPr>
          <p:nvPr/>
        </p:nvSpPr>
        <p:spPr>
          <a:xfrm>
            <a:off x="3125376" y="3541542"/>
            <a:ext cx="5941248" cy="55215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t>Mrs. Dana Mungenast</a:t>
            </a:r>
          </a:p>
        </p:txBody>
      </p:sp>
    </p:spTree>
    <p:extLst>
      <p:ext uri="{BB962C8B-B14F-4D97-AF65-F5344CB8AC3E}">
        <p14:creationId xmlns:p14="http://schemas.microsoft.com/office/powerpoint/2010/main" val="10760252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Undergraduate</a:t>
              </a:r>
            </a:p>
          </p:txBody>
        </p:sp>
      </p:grpSp>
      <p:graphicFrame>
        <p:nvGraphicFramePr>
          <p:cNvPr id="9" name="Chart 8">
            <a:extLst>
              <a:ext uri="{FF2B5EF4-FFF2-40B4-BE49-F238E27FC236}">
                <a16:creationId xmlns:a16="http://schemas.microsoft.com/office/drawing/2014/main" id="{8018B433-E2CE-C39F-4EB9-6938AE80270F}"/>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27479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0B211-7A33-7BC5-DC0C-22A613D6765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0D2B25B-9BDC-4FE1-DDE8-AC07E84271A0}"/>
              </a:ext>
            </a:extLst>
          </p:cNvPr>
          <p:cNvSpPr txBox="1"/>
          <p:nvPr/>
        </p:nvSpPr>
        <p:spPr>
          <a:xfrm>
            <a:off x="1927700" y="2153245"/>
            <a:ext cx="7604231" cy="923330"/>
          </a:xfrm>
          <a:prstGeom prst="rect">
            <a:avLst/>
          </a:prstGeom>
          <a:noFill/>
        </p:spPr>
        <p:txBody>
          <a:bodyPr wrap="square" rtlCol="0">
            <a:spAutoFit/>
          </a:bodyPr>
          <a:lstStyle/>
          <a:p>
            <a:pPr algn="ctr"/>
            <a:r>
              <a:rPr lang="en-US" sz="5400" dirty="0"/>
              <a:t>Dr. Anna McEwan</a:t>
            </a:r>
          </a:p>
        </p:txBody>
      </p:sp>
      <p:sp>
        <p:nvSpPr>
          <p:cNvPr id="3" name="TextBox 2">
            <a:extLst>
              <a:ext uri="{FF2B5EF4-FFF2-40B4-BE49-F238E27FC236}">
                <a16:creationId xmlns:a16="http://schemas.microsoft.com/office/drawing/2014/main" id="{4696E8F4-99EE-B985-3834-AA6E2DE7EC0E}"/>
              </a:ext>
            </a:extLst>
          </p:cNvPr>
          <p:cNvSpPr txBox="1"/>
          <p:nvPr/>
        </p:nvSpPr>
        <p:spPr>
          <a:xfrm>
            <a:off x="1695979" y="2911048"/>
            <a:ext cx="8067675" cy="1200329"/>
          </a:xfrm>
          <a:prstGeom prst="rect">
            <a:avLst/>
          </a:prstGeom>
          <a:noFill/>
        </p:spPr>
        <p:txBody>
          <a:bodyPr wrap="square" rtlCol="0">
            <a:spAutoFit/>
          </a:bodyPr>
          <a:lstStyle/>
          <a:p>
            <a:pPr algn="ctr"/>
            <a:endParaRPr lang="en-US" sz="3600" b="1" i="1" dirty="0">
              <a:solidFill>
                <a:srgbClr val="002649"/>
              </a:solidFill>
            </a:endParaRPr>
          </a:p>
          <a:p>
            <a:pPr algn="ctr"/>
            <a:r>
              <a:rPr lang="en-US" sz="3600" b="1" i="1" dirty="0">
                <a:solidFill>
                  <a:srgbClr val="002649"/>
                </a:solidFill>
              </a:rPr>
              <a:t>Welcome</a:t>
            </a:r>
          </a:p>
        </p:txBody>
      </p:sp>
    </p:spTree>
    <p:extLst>
      <p:ext uri="{BB962C8B-B14F-4D97-AF65-F5344CB8AC3E}">
        <p14:creationId xmlns:p14="http://schemas.microsoft.com/office/powerpoint/2010/main" val="4067959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Undergraduate</a:t>
              </a:r>
            </a:p>
          </p:txBody>
        </p:sp>
      </p:grpSp>
      <p:graphicFrame>
        <p:nvGraphicFramePr>
          <p:cNvPr id="8" name="Chart 7">
            <a:extLst>
              <a:ext uri="{FF2B5EF4-FFF2-40B4-BE49-F238E27FC236}">
                <a16:creationId xmlns:a16="http://schemas.microsoft.com/office/drawing/2014/main" id="{FDC52DD6-87C3-D600-EDB3-3E4BC2606F0E}"/>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48016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D5D5762-7E5C-1219-CFC3-CEF9EB94CDF9}"/>
              </a:ext>
            </a:extLst>
          </p:cNvPr>
          <p:cNvGraphicFramePr/>
          <p:nvPr/>
        </p:nvGraphicFramePr>
        <p:xfrm>
          <a:off x="592666" y="719666"/>
          <a:ext cx="5226269" cy="54186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0271A05F-E818-1699-A18E-810BA9938962}"/>
              </a:ext>
            </a:extLst>
          </p:cNvPr>
          <p:cNvGraphicFramePr/>
          <p:nvPr/>
        </p:nvGraphicFramePr>
        <p:xfrm>
          <a:off x="6262915" y="719666"/>
          <a:ext cx="5675085"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5464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7200A-1A26-452B-15F9-CFE3B424AC1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2515BA1-99C6-17ED-3297-338B51FBF1F5}"/>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ED0C1C7E-C8E1-D768-F09F-FAFA6B6D1213}"/>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51477406-F9A6-AD6F-3814-C46C6C6A53F3}"/>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Undergraduate</a:t>
              </a:r>
            </a:p>
          </p:txBody>
        </p:sp>
      </p:grpSp>
      <p:graphicFrame>
        <p:nvGraphicFramePr>
          <p:cNvPr id="10" name="Table 9">
            <a:extLst>
              <a:ext uri="{FF2B5EF4-FFF2-40B4-BE49-F238E27FC236}">
                <a16:creationId xmlns:a16="http://schemas.microsoft.com/office/drawing/2014/main" id="{30D0D68E-9C7C-CC31-BF36-010BC2D047E7}"/>
              </a:ext>
            </a:extLst>
          </p:cNvPr>
          <p:cNvGraphicFramePr>
            <a:graphicFrameLocks noGrp="1"/>
          </p:cNvGraphicFramePr>
          <p:nvPr/>
        </p:nvGraphicFramePr>
        <p:xfrm>
          <a:off x="450832" y="130645"/>
          <a:ext cx="10028463" cy="6309520"/>
        </p:xfrm>
        <a:graphic>
          <a:graphicData uri="http://schemas.openxmlformats.org/drawingml/2006/table">
            <a:tbl>
              <a:tblPr firstRow="1" firstCol="1" bandRow="1"/>
              <a:tblGrid>
                <a:gridCol w="4479371">
                  <a:extLst>
                    <a:ext uri="{9D8B030D-6E8A-4147-A177-3AD203B41FA5}">
                      <a16:colId xmlns:a16="http://schemas.microsoft.com/office/drawing/2014/main" val="576386004"/>
                    </a:ext>
                  </a:extLst>
                </a:gridCol>
                <a:gridCol w="1646621">
                  <a:extLst>
                    <a:ext uri="{9D8B030D-6E8A-4147-A177-3AD203B41FA5}">
                      <a16:colId xmlns:a16="http://schemas.microsoft.com/office/drawing/2014/main" val="1643824530"/>
                    </a:ext>
                  </a:extLst>
                </a:gridCol>
                <a:gridCol w="3902471">
                  <a:extLst>
                    <a:ext uri="{9D8B030D-6E8A-4147-A177-3AD203B41FA5}">
                      <a16:colId xmlns:a16="http://schemas.microsoft.com/office/drawing/2014/main" val="2252336155"/>
                    </a:ext>
                  </a:extLst>
                </a:gridCol>
              </a:tblGrid>
              <a:tr h="327677">
                <a:tc gridSpan="2">
                  <a:txBody>
                    <a:bodyPr/>
                    <a:lstStyle/>
                    <a:p>
                      <a:pPr marL="0" marR="0" algn="l" fontAlgn="ctr">
                        <a:lnSpc>
                          <a:spcPct val="115000"/>
                        </a:lnSpc>
                        <a:spcAft>
                          <a:spcPts val="800"/>
                        </a:spcAft>
                        <a:buNone/>
                      </a:pPr>
                      <a:r>
                        <a:rPr lang="en-US" sz="2000" b="1" i="0" u="none" strike="noStrike"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GRADE LEVEL Total 180</a:t>
                      </a:r>
                      <a:endParaRPr lang="en-US" sz="2000" b="0" i="0" u="none" strike="noStrike" dirty="0">
                        <a:effectLst/>
                        <a:latin typeface="Arial" panose="020B0604020202020204" pitchFamily="34" charset="0"/>
                      </a:endParaRPr>
                    </a:p>
                  </a:txBody>
                  <a:tcPr marL="70145" marR="70145" marT="35072" marB="35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tc>
                  <a:txBody>
                    <a:bodyPr/>
                    <a:lstStyle/>
                    <a:p>
                      <a:pPr marL="0" marR="0" algn="l" fontAlgn="ctr">
                        <a:lnSpc>
                          <a:spcPct val="115000"/>
                        </a:lnSpc>
                        <a:spcAft>
                          <a:spcPts val="800"/>
                        </a:spcAft>
                        <a:buNone/>
                      </a:pPr>
                      <a:r>
                        <a:rPr lang="en-US" sz="1600" b="1"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Cohort GPA </a:t>
                      </a:r>
                      <a:endParaRPr lang="en-US" sz="1600" b="0" i="0" u="none" strike="noStrike" dirty="0">
                        <a:effectLst/>
                        <a:latin typeface="Arial" panose="020B0604020202020204" pitchFamily="34" charset="0"/>
                      </a:endParaRPr>
                    </a:p>
                  </a:txBody>
                  <a:tcPr marL="52609" marR="52609" marT="73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32126151"/>
                  </a:ext>
                </a:extLst>
              </a:tr>
              <a:tr h="217529">
                <a:tc>
                  <a:txBody>
                    <a:bodyPr/>
                    <a:lstStyle/>
                    <a:p>
                      <a:pPr marL="0" marR="0" algn="l" fontAlgn="b">
                        <a:lnSpc>
                          <a:spcPct val="115000"/>
                        </a:lnSpc>
                        <a:spcAft>
                          <a:spcPts val="800"/>
                        </a:spcAft>
                        <a:buNone/>
                      </a:pPr>
                      <a:r>
                        <a:rPr lang="en-US" sz="1600" b="1" i="0" u="none" strike="noStrike"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SENIORS</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l" fontAlgn="b">
                        <a:lnSpc>
                          <a:spcPct val="115000"/>
                        </a:lnSpc>
                        <a:spcAft>
                          <a:spcPts val="800"/>
                        </a:spcAft>
                        <a:buNone/>
                      </a:pPr>
                      <a:r>
                        <a:rPr lang="en-US" sz="1600" b="1" i="0" u="none" strike="noStrike"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n</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l" fontAlgn="b">
                        <a:lnSpc>
                          <a:spcPct val="115000"/>
                        </a:lnSpc>
                        <a:spcAft>
                          <a:spcPts val="800"/>
                        </a:spcAft>
                        <a:buNone/>
                      </a:pPr>
                      <a:r>
                        <a:rPr lang="en-US" sz="1600" b="0" i="0" u="none" strike="noStrike"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345283017"/>
                  </a:ext>
                </a:extLst>
              </a:tr>
              <a:tr h="178308">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ESEC</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14</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3.62</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4565786"/>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ELEM</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11</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3.42</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084800"/>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SEED</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9</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3.57</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0251531"/>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MUSIC</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N/A</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5076080"/>
                  </a:ext>
                </a:extLst>
              </a:tr>
              <a:tr h="217529">
                <a:tc>
                  <a:txBody>
                    <a:bodyPr/>
                    <a:lstStyle/>
                    <a:p>
                      <a:pPr marL="0" marR="0" algn="l" fontAlgn="b">
                        <a:lnSpc>
                          <a:spcPct val="115000"/>
                        </a:lnSpc>
                        <a:spcAft>
                          <a:spcPts val="800"/>
                        </a:spcAft>
                        <a:buNone/>
                      </a:pPr>
                      <a:r>
                        <a:rPr lang="en-US" sz="1600" b="1"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Total</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37</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l" fontAlgn="b">
                        <a:lnSpc>
                          <a:spcPct val="115000"/>
                        </a:lnSpc>
                        <a:spcAft>
                          <a:spcPts val="800"/>
                        </a:spcAft>
                        <a:buNone/>
                      </a:pPr>
                      <a:r>
                        <a:rPr lang="en-US" sz="1600" b="1"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3.54</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43599378"/>
                  </a:ext>
                </a:extLst>
              </a:tr>
              <a:tr h="217529">
                <a:tc>
                  <a:txBody>
                    <a:bodyPr/>
                    <a:lstStyle/>
                    <a:p>
                      <a:pPr marL="0" marR="0" algn="l" fontAlgn="b">
                        <a:lnSpc>
                          <a:spcPct val="115000"/>
                        </a:lnSpc>
                        <a:spcAft>
                          <a:spcPts val="800"/>
                        </a:spcAft>
                        <a:buNone/>
                      </a:pPr>
                      <a:r>
                        <a:rPr lang="en-US" sz="1600" b="1" i="0" u="none" strike="noStrike"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JUNIORS</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l" fontAlgn="b">
                        <a:lnSpc>
                          <a:spcPct val="115000"/>
                        </a:lnSpc>
                        <a:spcAft>
                          <a:spcPts val="800"/>
                        </a:spcAft>
                        <a:buNone/>
                      </a:pPr>
                      <a:r>
                        <a:rPr lang="en-US" sz="1600" b="1" i="0" u="none" strike="noStrike"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n</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l" fontAlgn="b">
                        <a:lnSpc>
                          <a:spcPct val="115000"/>
                        </a:lnSpc>
                        <a:spcAft>
                          <a:spcPts val="800"/>
                        </a:spcAft>
                        <a:buNone/>
                      </a:pPr>
                      <a:r>
                        <a:rPr lang="en-US" sz="1600" b="0" i="0" u="none" strike="noStrike"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119511803"/>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ESEC</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14</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3.78</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6719809"/>
                  </a:ext>
                </a:extLst>
              </a:tr>
              <a:tr h="217529">
                <a:tc>
                  <a:txBody>
                    <a:bodyPr/>
                    <a:lstStyle/>
                    <a:p>
                      <a:pPr marL="0" marR="0" algn="l" fontAlgn="b">
                        <a:lnSpc>
                          <a:spcPct val="115000"/>
                        </a:lnSpc>
                        <a:spcAft>
                          <a:spcPts val="800"/>
                        </a:spcAft>
                        <a:buNone/>
                      </a:pPr>
                      <a:r>
                        <a:rPr lang="en-US"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ELEM</a:t>
                      </a:r>
                      <a:endParaRPr lang="en-US" sz="1600" b="0" i="0" u="none" strike="noStrike">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11</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3.62</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6685752"/>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SEED</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7</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3.73</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6753777"/>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MUSIC</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4</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N/A</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4242248"/>
                  </a:ext>
                </a:extLst>
              </a:tr>
              <a:tr h="217529">
                <a:tc>
                  <a:txBody>
                    <a:bodyPr/>
                    <a:lstStyle/>
                    <a:p>
                      <a:pPr marL="0" marR="0" algn="l" fontAlgn="b">
                        <a:lnSpc>
                          <a:spcPct val="115000"/>
                        </a:lnSpc>
                        <a:spcAft>
                          <a:spcPts val="800"/>
                        </a:spcAft>
                        <a:buNone/>
                      </a:pPr>
                      <a:r>
                        <a:rPr lang="en-US" sz="1600" b="1"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Total</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36</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l" fontAlgn="b">
                        <a:lnSpc>
                          <a:spcPct val="115000"/>
                        </a:lnSpc>
                        <a:spcAft>
                          <a:spcPts val="800"/>
                        </a:spcAft>
                        <a:buNone/>
                      </a:pPr>
                      <a:r>
                        <a:rPr lang="en-US" sz="1600" b="1"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3.71</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29207461"/>
                  </a:ext>
                </a:extLst>
              </a:tr>
              <a:tr h="217529">
                <a:tc>
                  <a:txBody>
                    <a:bodyPr/>
                    <a:lstStyle/>
                    <a:p>
                      <a:pPr marL="0" marR="0" algn="l" fontAlgn="b">
                        <a:lnSpc>
                          <a:spcPct val="115000"/>
                        </a:lnSpc>
                        <a:spcAft>
                          <a:spcPts val="800"/>
                        </a:spcAft>
                        <a:buNone/>
                      </a:pPr>
                      <a:r>
                        <a:rPr lang="en-US" sz="1600" b="1" i="0" u="none" strike="noStrike" kern="100">
                          <a:solidFill>
                            <a:srgbClr val="FFFFFF"/>
                          </a:solidFill>
                          <a:effectLst/>
                          <a:latin typeface="Aptos" panose="020B0004020202020204" pitchFamily="34" charset="0"/>
                          <a:ea typeface="Aptos" panose="020B0004020202020204" pitchFamily="34" charset="0"/>
                          <a:cs typeface="Times New Roman" panose="02020603050405020304" pitchFamily="18" charset="0"/>
                        </a:rPr>
                        <a:t>SOPHOMORES</a:t>
                      </a:r>
                      <a:endParaRPr lang="en-US" sz="1600" b="0" i="0" u="none" strike="noStrike">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l" fontAlgn="b">
                        <a:lnSpc>
                          <a:spcPct val="115000"/>
                        </a:lnSpc>
                        <a:spcAft>
                          <a:spcPts val="800"/>
                        </a:spcAft>
                        <a:buNone/>
                      </a:pPr>
                      <a:r>
                        <a:rPr lang="en-US" sz="1600" b="1" i="0" u="none" strike="noStrike"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n</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l" fontAlgn="b">
                        <a:lnSpc>
                          <a:spcPct val="115000"/>
                        </a:lnSpc>
                        <a:spcAft>
                          <a:spcPts val="800"/>
                        </a:spcAft>
                        <a:buNone/>
                      </a:pPr>
                      <a:r>
                        <a:rPr lang="en-US" sz="1600" b="0" i="0" u="none" strike="noStrike" kern="100">
                          <a:solidFill>
                            <a:srgbClr val="FFFFFF"/>
                          </a:solidFill>
                          <a:effectLst/>
                          <a:latin typeface="Aptos" panose="020B0004020202020204" pitchFamily="34" charset="0"/>
                          <a:ea typeface="Aptos" panose="020B0004020202020204" pitchFamily="34" charset="0"/>
                          <a:cs typeface="Times New Roman" panose="02020603050405020304" pitchFamily="18" charset="0"/>
                        </a:rPr>
                        <a:t> </a:t>
                      </a:r>
                      <a:endParaRPr lang="en-US" sz="1600" b="0" i="0" u="none" strike="noStrike">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3190691102"/>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ESEC</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23</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3.69</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955588"/>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ELEM</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16</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3.38</a:t>
                      </a:r>
                      <a:endParaRPr lang="en-US" sz="1600" b="0" i="0" u="none" strike="noStrike">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1970676"/>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SEED</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11</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3.68</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4898552"/>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MUSIC</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6</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N/A</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8513629"/>
                  </a:ext>
                </a:extLst>
              </a:tr>
              <a:tr h="217529">
                <a:tc>
                  <a:txBody>
                    <a:bodyPr/>
                    <a:lstStyle/>
                    <a:p>
                      <a:pPr marL="0" marR="0" algn="l" fontAlgn="b">
                        <a:lnSpc>
                          <a:spcPct val="115000"/>
                        </a:lnSpc>
                        <a:spcAft>
                          <a:spcPts val="800"/>
                        </a:spcAft>
                        <a:buNone/>
                      </a:pPr>
                      <a:r>
                        <a:rPr lang="en-US" sz="1600" b="1"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Total</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56</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l" fontAlgn="b">
                        <a:lnSpc>
                          <a:spcPct val="115000"/>
                        </a:lnSpc>
                        <a:spcAft>
                          <a:spcPts val="800"/>
                        </a:spcAft>
                        <a:buNone/>
                      </a:pPr>
                      <a:r>
                        <a:rPr lang="en-US" sz="1600" b="1"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3.58</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42797298"/>
                  </a:ext>
                </a:extLst>
              </a:tr>
              <a:tr h="217529">
                <a:tc>
                  <a:txBody>
                    <a:bodyPr/>
                    <a:lstStyle/>
                    <a:p>
                      <a:pPr marL="0" marR="0" algn="l" fontAlgn="b">
                        <a:lnSpc>
                          <a:spcPct val="115000"/>
                        </a:lnSpc>
                        <a:spcAft>
                          <a:spcPts val="800"/>
                        </a:spcAft>
                        <a:buNone/>
                      </a:pPr>
                      <a:r>
                        <a:rPr lang="en-US" sz="1600" b="1" i="0" u="none" strike="noStrike"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Freshman</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l" fontAlgn="b">
                        <a:lnSpc>
                          <a:spcPct val="115000"/>
                        </a:lnSpc>
                        <a:spcAft>
                          <a:spcPts val="800"/>
                        </a:spcAft>
                        <a:buNone/>
                      </a:pPr>
                      <a:r>
                        <a:rPr lang="en-US" sz="1600" b="1" i="0" u="none" strike="noStrike"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n</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marL="0" marR="0" algn="l" fontAlgn="b">
                        <a:lnSpc>
                          <a:spcPct val="115000"/>
                        </a:lnSpc>
                        <a:spcAft>
                          <a:spcPts val="800"/>
                        </a:spcAft>
                        <a:buNone/>
                      </a:pPr>
                      <a:r>
                        <a:rPr lang="en-US" sz="1600" b="0" i="0" u="none" strike="noStrike"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618901941"/>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ESEC</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24</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3.68</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8150314"/>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ELEM</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20</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3.29</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0640069"/>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SEED</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5</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3.71</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2158818"/>
                  </a:ext>
                </a:extLst>
              </a:tr>
              <a:tr h="217529">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MUSIC</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N/A</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1266940"/>
                  </a:ext>
                </a:extLst>
              </a:tr>
              <a:tr h="217529">
                <a:tc>
                  <a:txBody>
                    <a:bodyPr/>
                    <a:lstStyle/>
                    <a:p>
                      <a:pPr marL="0" marR="0" algn="l" fontAlgn="b">
                        <a:lnSpc>
                          <a:spcPct val="115000"/>
                        </a:lnSpc>
                        <a:spcAft>
                          <a:spcPts val="800"/>
                        </a:spcAft>
                        <a:buNone/>
                      </a:pPr>
                      <a:r>
                        <a:rPr lang="en-US" sz="1600" b="1"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Total</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l" fontAlgn="b">
                        <a:lnSpc>
                          <a:spcPct val="115000"/>
                        </a:lnSpc>
                        <a:spcAft>
                          <a:spcPts val="800"/>
                        </a:spcAft>
                        <a:buNone/>
                      </a:pPr>
                      <a:r>
                        <a:rPr lang="en-US"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51</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l" fontAlgn="b">
                        <a:lnSpc>
                          <a:spcPct val="115000"/>
                        </a:lnSpc>
                        <a:spcAft>
                          <a:spcPts val="800"/>
                        </a:spcAft>
                        <a:buNone/>
                      </a:pPr>
                      <a:r>
                        <a:rPr lang="en-US" sz="1600" b="1"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3.56</a:t>
                      </a:r>
                      <a:endParaRPr lang="en-US" sz="1600" b="0" i="0" u="none" strike="noStrike" dirty="0">
                        <a:effectLst/>
                        <a:latin typeface="Arial" panose="020B0604020202020204" pitchFamily="34" charset="0"/>
                      </a:endParaRPr>
                    </a:p>
                  </a:txBody>
                  <a:tcPr marL="52609" marR="52609" marT="730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53569045"/>
                  </a:ext>
                </a:extLst>
              </a:tr>
            </a:tbl>
          </a:graphicData>
        </a:graphic>
      </p:graphicFrame>
    </p:spTree>
    <p:extLst>
      <p:ext uri="{BB962C8B-B14F-4D97-AF65-F5344CB8AC3E}">
        <p14:creationId xmlns:p14="http://schemas.microsoft.com/office/powerpoint/2010/main" val="30181818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8" name="TextBox 7">
            <a:extLst>
              <a:ext uri="{FF2B5EF4-FFF2-40B4-BE49-F238E27FC236}">
                <a16:creationId xmlns:a16="http://schemas.microsoft.com/office/drawing/2014/main" id="{C782E124-9C63-104E-B65A-7663CF7B2946}"/>
              </a:ext>
            </a:extLst>
          </p:cNvPr>
          <p:cNvSpPr txBox="1"/>
          <p:nvPr/>
        </p:nvSpPr>
        <p:spPr>
          <a:xfrm>
            <a:off x="3828409" y="205147"/>
            <a:ext cx="6110247" cy="461665"/>
          </a:xfrm>
          <a:prstGeom prst="rect">
            <a:avLst/>
          </a:prstGeom>
          <a:noFill/>
        </p:spPr>
        <p:txBody>
          <a:bodyPr wrap="square" lIns="91440" tIns="45720" rIns="91440" bIns="45720" rtlCol="0" anchor="t">
            <a:spAutoFit/>
          </a:bodyPr>
          <a:lstStyle/>
          <a:p>
            <a:pPr algn="ctr"/>
            <a:r>
              <a:rPr lang="en-US" sz="2400" dirty="0">
                <a:solidFill>
                  <a:srgbClr val="002060"/>
                </a:solidFill>
                <a:latin typeface="Arial"/>
                <a:ea typeface="Arial" charset="0"/>
                <a:cs typeface="Arial"/>
              </a:rPr>
              <a:t>Teacher Education Spring 2025 Gender</a:t>
            </a:r>
          </a:p>
        </p:txBody>
      </p:sp>
      <p:graphicFrame>
        <p:nvGraphicFramePr>
          <p:cNvPr id="7" name="Chart 6">
            <a:extLst>
              <a:ext uri="{FF2B5EF4-FFF2-40B4-BE49-F238E27FC236}">
                <a16:creationId xmlns:a16="http://schemas.microsoft.com/office/drawing/2014/main" id="{BA9A49CB-45CD-0865-A548-60717F57C8D1}"/>
              </a:ext>
            </a:extLst>
          </p:cNvPr>
          <p:cNvGraphicFramePr/>
          <p:nvPr/>
        </p:nvGraphicFramePr>
        <p:xfrm>
          <a:off x="377824" y="1125146"/>
          <a:ext cx="5598770" cy="53510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228885BC-9C74-3E05-813E-C7E57197B10C}"/>
              </a:ext>
            </a:extLst>
          </p:cNvPr>
          <p:cNvGraphicFramePr/>
          <p:nvPr/>
        </p:nvGraphicFramePr>
        <p:xfrm>
          <a:off x="5577222" y="1121815"/>
          <a:ext cx="5598770" cy="52958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415014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38093"/>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8" name="TextBox 7">
            <a:extLst>
              <a:ext uri="{FF2B5EF4-FFF2-40B4-BE49-F238E27FC236}">
                <a16:creationId xmlns:a16="http://schemas.microsoft.com/office/drawing/2014/main" id="{C782E124-9C63-104E-B65A-7663CF7B2946}"/>
              </a:ext>
            </a:extLst>
          </p:cNvPr>
          <p:cNvSpPr txBox="1"/>
          <p:nvPr/>
        </p:nvSpPr>
        <p:spPr>
          <a:xfrm>
            <a:off x="2506939" y="443350"/>
            <a:ext cx="8642050" cy="954107"/>
          </a:xfrm>
          <a:prstGeom prst="rect">
            <a:avLst/>
          </a:prstGeom>
          <a:noFill/>
        </p:spPr>
        <p:txBody>
          <a:bodyPr wrap="square" lIns="91440" tIns="45720" rIns="91440" bIns="45720" rtlCol="0" anchor="t">
            <a:spAutoFit/>
          </a:bodyPr>
          <a:lstStyle/>
          <a:p>
            <a:pPr algn="ctr"/>
            <a:r>
              <a:rPr lang="en-US" sz="2800" dirty="0">
                <a:solidFill>
                  <a:srgbClr val="002060"/>
                </a:solidFill>
                <a:latin typeface="Arial"/>
                <a:ea typeface="Arial" charset="0"/>
                <a:cs typeface="Arial"/>
              </a:rPr>
              <a:t> Teacher Education Race Comparison  </a:t>
            </a:r>
          </a:p>
          <a:p>
            <a:pPr algn="ctr"/>
            <a:r>
              <a:rPr lang="en-US" sz="2800" dirty="0">
                <a:solidFill>
                  <a:srgbClr val="002060"/>
                </a:solidFill>
                <a:latin typeface="Arial"/>
                <a:ea typeface="Arial" charset="0"/>
                <a:cs typeface="Arial"/>
              </a:rPr>
              <a:t>Spring 2025</a:t>
            </a:r>
          </a:p>
        </p:txBody>
      </p:sp>
      <p:graphicFrame>
        <p:nvGraphicFramePr>
          <p:cNvPr id="10" name="Chart 9">
            <a:extLst>
              <a:ext uri="{FF2B5EF4-FFF2-40B4-BE49-F238E27FC236}">
                <a16:creationId xmlns:a16="http://schemas.microsoft.com/office/drawing/2014/main" id="{70010DC9-1ED9-02B0-D582-BF30C0E13221}"/>
              </a:ext>
            </a:extLst>
          </p:cNvPr>
          <p:cNvGraphicFramePr/>
          <p:nvPr/>
        </p:nvGraphicFramePr>
        <p:xfrm>
          <a:off x="0" y="1069847"/>
          <a:ext cx="6719217" cy="55681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E65FE361-FC66-8AB5-DC8F-B693143AA380}"/>
              </a:ext>
            </a:extLst>
          </p:cNvPr>
          <p:cNvGraphicFramePr/>
          <p:nvPr/>
        </p:nvGraphicFramePr>
        <p:xfrm>
          <a:off x="6608379" y="1069847"/>
          <a:ext cx="6013776" cy="55681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31080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04FD0B-3C41-904E-BB26-8699B78A8E8E}"/>
              </a:ext>
            </a:extLst>
          </p:cNvPr>
          <p:cNvSpPr txBox="1"/>
          <p:nvPr/>
        </p:nvSpPr>
        <p:spPr>
          <a:xfrm>
            <a:off x="0" y="1790133"/>
            <a:ext cx="12192000" cy="1754326"/>
          </a:xfrm>
          <a:prstGeom prst="rect">
            <a:avLst/>
          </a:prstGeom>
          <a:noFill/>
        </p:spPr>
        <p:txBody>
          <a:bodyPr wrap="square" lIns="91440" tIns="45720" rIns="91440" bIns="45720" rtlCol="0" anchor="t">
            <a:spAutoFit/>
          </a:bodyPr>
          <a:lstStyle/>
          <a:p>
            <a:pPr algn="ctr"/>
            <a:r>
              <a:rPr lang="en-US" sz="5400">
                <a:solidFill>
                  <a:srgbClr val="002060"/>
                </a:solidFill>
                <a:cs typeface="Arial"/>
              </a:rPr>
              <a:t>HDFS</a:t>
            </a:r>
            <a:endParaRPr lang="en-US"/>
          </a:p>
          <a:p>
            <a:pPr algn="ctr"/>
            <a:r>
              <a:rPr lang="en-US" sz="5400">
                <a:solidFill>
                  <a:srgbClr val="002060"/>
                </a:solidFill>
                <a:ea typeface="Arial" charset="0"/>
                <a:cs typeface="Arial"/>
              </a:rPr>
              <a:t>Undergraduate Enrollment</a:t>
            </a:r>
            <a:endParaRPr lang="en-US"/>
          </a:p>
        </p:txBody>
      </p:sp>
      <p:sp>
        <p:nvSpPr>
          <p:cNvPr id="3" name="Text Placeholder 6">
            <a:extLst>
              <a:ext uri="{FF2B5EF4-FFF2-40B4-BE49-F238E27FC236}">
                <a16:creationId xmlns:a16="http://schemas.microsoft.com/office/drawing/2014/main" id="{C1B4A53E-F076-96D3-B7D6-384829A42F76}"/>
              </a:ext>
            </a:extLst>
          </p:cNvPr>
          <p:cNvSpPr txBox="1">
            <a:spLocks/>
          </p:cNvSpPr>
          <p:nvPr/>
        </p:nvSpPr>
        <p:spPr>
          <a:xfrm>
            <a:off x="3125376" y="3541542"/>
            <a:ext cx="5941248" cy="55215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t>Mrs. Dana Mungenast</a:t>
            </a:r>
          </a:p>
        </p:txBody>
      </p:sp>
    </p:spTree>
    <p:extLst>
      <p:ext uri="{BB962C8B-B14F-4D97-AF65-F5344CB8AC3E}">
        <p14:creationId xmlns:p14="http://schemas.microsoft.com/office/powerpoint/2010/main" val="36465544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34134"/>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graphicFrame>
        <p:nvGraphicFramePr>
          <p:cNvPr id="8" name="Chart 7">
            <a:extLst>
              <a:ext uri="{FF2B5EF4-FFF2-40B4-BE49-F238E27FC236}">
                <a16:creationId xmlns:a16="http://schemas.microsoft.com/office/drawing/2014/main" id="{86C2144E-2F9B-A2FA-6113-339CD267F302}"/>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87565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34134"/>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graphicFrame>
        <p:nvGraphicFramePr>
          <p:cNvPr id="6" name="Chart 5">
            <a:extLst>
              <a:ext uri="{FF2B5EF4-FFF2-40B4-BE49-F238E27FC236}">
                <a16:creationId xmlns:a16="http://schemas.microsoft.com/office/drawing/2014/main" id="{B30F128B-1605-18CD-19E8-BDC2A51FD89D}"/>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30019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34134"/>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graphicFrame>
        <p:nvGraphicFramePr>
          <p:cNvPr id="7" name="Chart 6">
            <a:extLst>
              <a:ext uri="{FF2B5EF4-FFF2-40B4-BE49-F238E27FC236}">
                <a16:creationId xmlns:a16="http://schemas.microsoft.com/office/drawing/2014/main" id="{7BDB352B-42FB-92BE-5A98-3F1640A181E6}"/>
              </a:ext>
            </a:extLst>
          </p:cNvPr>
          <p:cNvGraphicFramePr/>
          <p:nvPr/>
        </p:nvGraphicFramePr>
        <p:xfrm>
          <a:off x="6300660" y="801872"/>
          <a:ext cx="5725995" cy="58833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1B9ACB40-D6B2-DE4C-CC66-78AC99C5A148}"/>
              </a:ext>
            </a:extLst>
          </p:cNvPr>
          <p:cNvGraphicFramePr/>
          <p:nvPr/>
        </p:nvGraphicFramePr>
        <p:xfrm>
          <a:off x="855133" y="922867"/>
          <a:ext cx="5240867" cy="58009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26890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95F9E-EBE4-71A4-F65C-AFE9BFB7C68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AC54D27-668D-5D8E-61EB-F665A4375E18}"/>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07325B8B-5CC6-25D0-F24A-D02EB29C219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8152EAF-63AE-08CC-FB76-FAC9AB3CCBCD}"/>
                </a:ext>
              </a:extLst>
            </p:cNvPr>
            <p:cNvSpPr txBox="1"/>
            <p:nvPr/>
          </p:nvSpPr>
          <p:spPr>
            <a:xfrm>
              <a:off x="108748" y="134134"/>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graphicFrame>
        <p:nvGraphicFramePr>
          <p:cNvPr id="15" name="Chart 14">
            <a:extLst>
              <a:ext uri="{FF2B5EF4-FFF2-40B4-BE49-F238E27FC236}">
                <a16:creationId xmlns:a16="http://schemas.microsoft.com/office/drawing/2014/main" id="{A0816B36-43C6-681B-3158-4FB102F56E0F}"/>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918774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B2D0F6-5EB4-A749-B253-00A7EE371268}"/>
              </a:ext>
            </a:extLst>
          </p:cNvPr>
          <p:cNvSpPr txBox="1"/>
          <p:nvPr/>
        </p:nvSpPr>
        <p:spPr>
          <a:xfrm>
            <a:off x="1927700" y="2153245"/>
            <a:ext cx="7604231" cy="923330"/>
          </a:xfrm>
          <a:prstGeom prst="rect">
            <a:avLst/>
          </a:prstGeom>
          <a:noFill/>
        </p:spPr>
        <p:txBody>
          <a:bodyPr wrap="square" rtlCol="0">
            <a:spAutoFit/>
          </a:bodyPr>
          <a:lstStyle/>
          <a:p>
            <a:pPr algn="ctr"/>
            <a:r>
              <a:rPr lang="en-US" sz="5400" dirty="0"/>
              <a:t>Dr. Monique Witherspoon</a:t>
            </a:r>
          </a:p>
        </p:txBody>
      </p:sp>
      <p:sp>
        <p:nvSpPr>
          <p:cNvPr id="3" name="TextBox 2">
            <a:extLst>
              <a:ext uri="{FF2B5EF4-FFF2-40B4-BE49-F238E27FC236}">
                <a16:creationId xmlns:a16="http://schemas.microsoft.com/office/drawing/2014/main" id="{90658031-7922-F3AC-E66E-66E32A97CBD6}"/>
              </a:ext>
            </a:extLst>
          </p:cNvPr>
          <p:cNvSpPr txBox="1"/>
          <p:nvPr/>
        </p:nvSpPr>
        <p:spPr>
          <a:xfrm>
            <a:off x="1695979" y="3511213"/>
            <a:ext cx="8067675" cy="646331"/>
          </a:xfrm>
          <a:prstGeom prst="rect">
            <a:avLst/>
          </a:prstGeom>
          <a:noFill/>
        </p:spPr>
        <p:txBody>
          <a:bodyPr wrap="square" rtlCol="0">
            <a:spAutoFit/>
          </a:bodyPr>
          <a:lstStyle/>
          <a:p>
            <a:pPr algn="ctr"/>
            <a:r>
              <a:rPr lang="en-US" sz="3600" b="1" i="1" dirty="0">
                <a:solidFill>
                  <a:srgbClr val="002649"/>
                </a:solidFill>
              </a:rPr>
              <a:t>Opening Prayer</a:t>
            </a:r>
          </a:p>
        </p:txBody>
      </p:sp>
    </p:spTree>
    <p:extLst>
      <p:ext uri="{BB962C8B-B14F-4D97-AF65-F5344CB8AC3E}">
        <p14:creationId xmlns:p14="http://schemas.microsoft.com/office/powerpoint/2010/main" val="966002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7DEBD-B0D2-8ACD-E5FF-A302A9E7320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0B21AA4-CA32-994F-3A46-B7B503739AB8}"/>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7BDE1123-0C88-1B5C-DB77-FEF731CC082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91B6AD41-2B50-E107-2723-5266154904AF}"/>
                </a:ext>
              </a:extLst>
            </p:cNvPr>
            <p:cNvSpPr txBox="1"/>
            <p:nvPr/>
          </p:nvSpPr>
          <p:spPr>
            <a:xfrm>
              <a:off x="108748" y="134134"/>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graphicFrame>
        <p:nvGraphicFramePr>
          <p:cNvPr id="5" name="Table 4">
            <a:extLst>
              <a:ext uri="{FF2B5EF4-FFF2-40B4-BE49-F238E27FC236}">
                <a16:creationId xmlns:a16="http://schemas.microsoft.com/office/drawing/2014/main" id="{ECB4F1FD-C0A8-D207-A66A-378F054383BA}"/>
              </a:ext>
            </a:extLst>
          </p:cNvPr>
          <p:cNvGraphicFramePr>
            <a:graphicFrameLocks noGrp="1"/>
          </p:cNvGraphicFramePr>
          <p:nvPr/>
        </p:nvGraphicFramePr>
        <p:xfrm>
          <a:off x="2610781" y="730471"/>
          <a:ext cx="5969127" cy="5776444"/>
        </p:xfrm>
        <a:graphic>
          <a:graphicData uri="http://schemas.openxmlformats.org/drawingml/2006/table">
            <a:tbl>
              <a:tblPr firstRow="1" bandRow="1">
                <a:tableStyleId>{5C22544A-7EE6-4342-B048-85BDC9FD1C3A}</a:tableStyleId>
              </a:tblPr>
              <a:tblGrid>
                <a:gridCol w="3429127">
                  <a:extLst>
                    <a:ext uri="{9D8B030D-6E8A-4147-A177-3AD203B41FA5}">
                      <a16:colId xmlns:a16="http://schemas.microsoft.com/office/drawing/2014/main" val="2527622055"/>
                    </a:ext>
                  </a:extLst>
                </a:gridCol>
                <a:gridCol w="2540000">
                  <a:extLst>
                    <a:ext uri="{9D8B030D-6E8A-4147-A177-3AD203B41FA5}">
                      <a16:colId xmlns:a16="http://schemas.microsoft.com/office/drawing/2014/main" val="3807542270"/>
                    </a:ext>
                  </a:extLst>
                </a:gridCol>
              </a:tblGrid>
              <a:tr h="966849">
                <a:tc>
                  <a:txBody>
                    <a:bodyPr/>
                    <a:lstStyle/>
                    <a:p>
                      <a:pPr algn="ctr"/>
                      <a:r>
                        <a:rPr lang="en-US" sz="3200" dirty="0"/>
                        <a:t>Spring Total</a:t>
                      </a:r>
                    </a:p>
                  </a:txBody>
                  <a:tcPr/>
                </a:tc>
                <a:tc>
                  <a:txBody>
                    <a:bodyPr/>
                    <a:lstStyle/>
                    <a:p>
                      <a:r>
                        <a:rPr lang="en-US" sz="3200" dirty="0"/>
                        <a:t>202</a:t>
                      </a:r>
                    </a:p>
                  </a:txBody>
                  <a:tcPr/>
                </a:tc>
                <a:extLst>
                  <a:ext uri="{0D108BD9-81ED-4DB2-BD59-A6C34878D82A}">
                    <a16:rowId xmlns:a16="http://schemas.microsoft.com/office/drawing/2014/main" val="770622651"/>
                  </a:ext>
                </a:extLst>
              </a:tr>
              <a:tr h="540169">
                <a:tc gridSpan="2">
                  <a:txBody>
                    <a:bodyPr/>
                    <a:lstStyle/>
                    <a:p>
                      <a:pPr algn="ctr"/>
                      <a:r>
                        <a:rPr lang="en-US" sz="3200" dirty="0"/>
                        <a:t>Concentrations</a:t>
                      </a:r>
                    </a:p>
                  </a:txBody>
                  <a:tcPr/>
                </a:tc>
                <a:tc hMerge="1">
                  <a:txBody>
                    <a:bodyPr/>
                    <a:lstStyle/>
                    <a:p>
                      <a:endParaRPr lang="en-US" sz="3200" dirty="0"/>
                    </a:p>
                  </a:txBody>
                  <a:tcPr/>
                </a:tc>
                <a:extLst>
                  <a:ext uri="{0D108BD9-81ED-4DB2-BD59-A6C34878D82A}">
                    <a16:rowId xmlns:a16="http://schemas.microsoft.com/office/drawing/2014/main" val="246216644"/>
                  </a:ext>
                </a:extLst>
              </a:tr>
              <a:tr h="846095">
                <a:tc>
                  <a:txBody>
                    <a:bodyPr/>
                    <a:lstStyle/>
                    <a:p>
                      <a:r>
                        <a:rPr lang="en-US" sz="3200" dirty="0"/>
                        <a:t>Child Life</a:t>
                      </a:r>
                    </a:p>
                  </a:txBody>
                  <a:tcPr/>
                </a:tc>
                <a:tc>
                  <a:txBody>
                    <a:bodyPr/>
                    <a:lstStyle/>
                    <a:p>
                      <a:r>
                        <a:rPr lang="en-US" sz="3200"/>
                        <a:t>19</a:t>
                      </a:r>
                      <a:endParaRPr lang="en-US" sz="3200" dirty="0"/>
                    </a:p>
                  </a:txBody>
                  <a:tcPr/>
                </a:tc>
                <a:extLst>
                  <a:ext uri="{0D108BD9-81ED-4DB2-BD59-A6C34878D82A}">
                    <a16:rowId xmlns:a16="http://schemas.microsoft.com/office/drawing/2014/main" val="2536698517"/>
                  </a:ext>
                </a:extLst>
              </a:tr>
              <a:tr h="846095">
                <a:tc>
                  <a:txBody>
                    <a:bodyPr/>
                    <a:lstStyle/>
                    <a:p>
                      <a:r>
                        <a:rPr lang="en-US" sz="3200" dirty="0"/>
                        <a:t>Child Development</a:t>
                      </a:r>
                    </a:p>
                  </a:txBody>
                  <a:tcPr/>
                </a:tc>
                <a:tc>
                  <a:txBody>
                    <a:bodyPr/>
                    <a:lstStyle/>
                    <a:p>
                      <a:r>
                        <a:rPr lang="en-US" sz="3200"/>
                        <a:t>5</a:t>
                      </a:r>
                      <a:endParaRPr lang="en-US" sz="3200" dirty="0"/>
                    </a:p>
                  </a:txBody>
                  <a:tcPr/>
                </a:tc>
                <a:extLst>
                  <a:ext uri="{0D108BD9-81ED-4DB2-BD59-A6C34878D82A}">
                    <a16:rowId xmlns:a16="http://schemas.microsoft.com/office/drawing/2014/main" val="3884688995"/>
                  </a:ext>
                </a:extLst>
              </a:tr>
              <a:tr h="846095">
                <a:tc>
                  <a:txBody>
                    <a:bodyPr/>
                    <a:lstStyle/>
                    <a:p>
                      <a:r>
                        <a:rPr lang="en-US" sz="3200" dirty="0"/>
                        <a:t>Gerontology</a:t>
                      </a:r>
                    </a:p>
                  </a:txBody>
                  <a:tcPr/>
                </a:tc>
                <a:tc>
                  <a:txBody>
                    <a:bodyPr/>
                    <a:lstStyle/>
                    <a:p>
                      <a:r>
                        <a:rPr lang="en-US" sz="3200" dirty="0"/>
                        <a:t>1</a:t>
                      </a:r>
                    </a:p>
                  </a:txBody>
                  <a:tcPr/>
                </a:tc>
                <a:extLst>
                  <a:ext uri="{0D108BD9-81ED-4DB2-BD59-A6C34878D82A}">
                    <a16:rowId xmlns:a16="http://schemas.microsoft.com/office/drawing/2014/main" val="2320984902"/>
                  </a:ext>
                </a:extLst>
              </a:tr>
              <a:tr h="846095">
                <a:tc gridSpan="2">
                  <a:txBody>
                    <a:bodyPr/>
                    <a:lstStyle/>
                    <a:p>
                      <a:pPr algn="ctr"/>
                      <a:r>
                        <a:rPr lang="en-US" sz="3200" dirty="0"/>
                        <a:t>Majors</a:t>
                      </a:r>
                    </a:p>
                  </a:txBody>
                  <a:tcPr/>
                </a:tc>
                <a:tc hMerge="1">
                  <a:txBody>
                    <a:bodyPr/>
                    <a:lstStyle/>
                    <a:p>
                      <a:endParaRPr lang="en-US" sz="3200" dirty="0"/>
                    </a:p>
                  </a:txBody>
                  <a:tcPr/>
                </a:tc>
                <a:extLst>
                  <a:ext uri="{0D108BD9-81ED-4DB2-BD59-A6C34878D82A}">
                    <a16:rowId xmlns:a16="http://schemas.microsoft.com/office/drawing/2014/main" val="372886963"/>
                  </a:ext>
                </a:extLst>
              </a:tr>
              <a:tr h="846095">
                <a:tc>
                  <a:txBody>
                    <a:bodyPr/>
                    <a:lstStyle/>
                    <a:p>
                      <a:pPr algn="ctr"/>
                      <a:r>
                        <a:rPr lang="en-US" sz="3200" dirty="0"/>
                        <a:t>HDFS</a:t>
                      </a:r>
                    </a:p>
                  </a:txBody>
                  <a:tcPr/>
                </a:tc>
                <a:tc>
                  <a:txBody>
                    <a:bodyPr/>
                    <a:lstStyle/>
                    <a:p>
                      <a:r>
                        <a:rPr lang="en-US" sz="3200" dirty="0"/>
                        <a:t>177</a:t>
                      </a:r>
                    </a:p>
                  </a:txBody>
                  <a:tcPr/>
                </a:tc>
                <a:extLst>
                  <a:ext uri="{0D108BD9-81ED-4DB2-BD59-A6C34878D82A}">
                    <a16:rowId xmlns:a16="http://schemas.microsoft.com/office/drawing/2014/main" val="1323524932"/>
                  </a:ext>
                </a:extLst>
              </a:tr>
            </a:tbl>
          </a:graphicData>
        </a:graphic>
      </p:graphicFrame>
    </p:spTree>
    <p:extLst>
      <p:ext uri="{BB962C8B-B14F-4D97-AF65-F5344CB8AC3E}">
        <p14:creationId xmlns:p14="http://schemas.microsoft.com/office/powerpoint/2010/main" val="32760163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6E7EC-2F8C-9E6A-D6EE-C19360C2FA4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0F1C835-060B-4481-7355-88DAD72D9D8D}"/>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D33A4FCB-848D-3136-8903-AB557C8AEF3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1A9FDFF8-21C5-8D53-A80D-BAD699171EB1}"/>
                </a:ext>
              </a:extLst>
            </p:cNvPr>
            <p:cNvSpPr txBox="1"/>
            <p:nvPr/>
          </p:nvSpPr>
          <p:spPr>
            <a:xfrm>
              <a:off x="108748" y="134134"/>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graphicFrame>
        <p:nvGraphicFramePr>
          <p:cNvPr id="7" name="Table 6">
            <a:extLst>
              <a:ext uri="{FF2B5EF4-FFF2-40B4-BE49-F238E27FC236}">
                <a16:creationId xmlns:a16="http://schemas.microsoft.com/office/drawing/2014/main" id="{089B90E7-022C-EBD6-17EA-EAFF19D2938E}"/>
              </a:ext>
            </a:extLst>
          </p:cNvPr>
          <p:cNvGraphicFramePr>
            <a:graphicFrameLocks noGrp="1"/>
          </p:cNvGraphicFramePr>
          <p:nvPr/>
        </p:nvGraphicFramePr>
        <p:xfrm>
          <a:off x="1761067" y="1117540"/>
          <a:ext cx="7366000" cy="4952143"/>
        </p:xfrm>
        <a:graphic>
          <a:graphicData uri="http://schemas.openxmlformats.org/drawingml/2006/table">
            <a:tbl>
              <a:tblPr firstRow="1" bandRow="1">
                <a:tableStyleId>{5C22544A-7EE6-4342-B048-85BDC9FD1C3A}</a:tableStyleId>
              </a:tblPr>
              <a:tblGrid>
                <a:gridCol w="3866654">
                  <a:extLst>
                    <a:ext uri="{9D8B030D-6E8A-4147-A177-3AD203B41FA5}">
                      <a16:colId xmlns:a16="http://schemas.microsoft.com/office/drawing/2014/main" val="2527622055"/>
                    </a:ext>
                  </a:extLst>
                </a:gridCol>
                <a:gridCol w="3499346">
                  <a:extLst>
                    <a:ext uri="{9D8B030D-6E8A-4147-A177-3AD203B41FA5}">
                      <a16:colId xmlns:a16="http://schemas.microsoft.com/office/drawing/2014/main" val="118614350"/>
                    </a:ext>
                  </a:extLst>
                </a:gridCol>
              </a:tblGrid>
              <a:tr h="933562">
                <a:tc>
                  <a:txBody>
                    <a:bodyPr/>
                    <a:lstStyle/>
                    <a:p>
                      <a:pPr algn="ctr"/>
                      <a:r>
                        <a:rPr lang="en-US" sz="3200" dirty="0"/>
                        <a:t>Fast Track</a:t>
                      </a:r>
                    </a:p>
                  </a:txBody>
                  <a:tcPr/>
                </a:tc>
                <a:tc>
                  <a:txBody>
                    <a:bodyPr/>
                    <a:lstStyle/>
                    <a:p>
                      <a:pPr algn="ctr"/>
                      <a:r>
                        <a:rPr lang="en-US" sz="3200" dirty="0"/>
                        <a:t>Students</a:t>
                      </a:r>
                    </a:p>
                  </a:txBody>
                  <a:tcPr/>
                </a:tc>
                <a:extLst>
                  <a:ext uri="{0D108BD9-81ED-4DB2-BD59-A6C34878D82A}">
                    <a16:rowId xmlns:a16="http://schemas.microsoft.com/office/drawing/2014/main" val="770622651"/>
                  </a:ext>
                </a:extLst>
              </a:tr>
              <a:tr h="1217895">
                <a:tc>
                  <a:txBody>
                    <a:bodyPr/>
                    <a:lstStyle/>
                    <a:p>
                      <a:r>
                        <a:rPr lang="en-US" sz="3200" dirty="0"/>
                        <a:t>Social Work </a:t>
                      </a:r>
                    </a:p>
                  </a:txBody>
                  <a:tcPr/>
                </a:tc>
                <a:tc>
                  <a:txBody>
                    <a:bodyPr/>
                    <a:lstStyle/>
                    <a:p>
                      <a:r>
                        <a:rPr lang="en-US" sz="3200" dirty="0"/>
                        <a:t>25</a:t>
                      </a:r>
                    </a:p>
                  </a:txBody>
                  <a:tcPr/>
                </a:tc>
                <a:extLst>
                  <a:ext uri="{0D108BD9-81ED-4DB2-BD59-A6C34878D82A}">
                    <a16:rowId xmlns:a16="http://schemas.microsoft.com/office/drawing/2014/main" val="625977188"/>
                  </a:ext>
                </a:extLst>
              </a:tr>
              <a:tr h="933562">
                <a:tc>
                  <a:txBody>
                    <a:bodyPr/>
                    <a:lstStyle/>
                    <a:p>
                      <a:r>
                        <a:rPr lang="en-US" sz="3200" dirty="0"/>
                        <a:t>3+3 LAW</a:t>
                      </a:r>
                    </a:p>
                  </a:txBody>
                  <a:tcPr/>
                </a:tc>
                <a:tc>
                  <a:txBody>
                    <a:bodyPr/>
                    <a:lstStyle/>
                    <a:p>
                      <a:r>
                        <a:rPr lang="en-US" sz="3200" dirty="0"/>
                        <a:t>1</a:t>
                      </a:r>
                    </a:p>
                  </a:txBody>
                  <a:tcPr/>
                </a:tc>
                <a:extLst>
                  <a:ext uri="{0D108BD9-81ED-4DB2-BD59-A6C34878D82A}">
                    <a16:rowId xmlns:a16="http://schemas.microsoft.com/office/drawing/2014/main" val="2536698517"/>
                  </a:ext>
                </a:extLst>
              </a:tr>
              <a:tr h="933562">
                <a:tc>
                  <a:txBody>
                    <a:bodyPr/>
                    <a:lstStyle/>
                    <a:p>
                      <a:r>
                        <a:rPr lang="en-US" sz="3200" dirty="0"/>
                        <a:t>Divinity</a:t>
                      </a:r>
                    </a:p>
                  </a:txBody>
                  <a:tcPr/>
                </a:tc>
                <a:tc>
                  <a:txBody>
                    <a:bodyPr/>
                    <a:lstStyle/>
                    <a:p>
                      <a:r>
                        <a:rPr lang="en-US" sz="3200" dirty="0"/>
                        <a:t>5</a:t>
                      </a:r>
                    </a:p>
                  </a:txBody>
                  <a:tcPr/>
                </a:tc>
                <a:extLst>
                  <a:ext uri="{0D108BD9-81ED-4DB2-BD59-A6C34878D82A}">
                    <a16:rowId xmlns:a16="http://schemas.microsoft.com/office/drawing/2014/main" val="3884688995"/>
                  </a:ext>
                </a:extLst>
              </a:tr>
              <a:tr h="933562">
                <a:tc>
                  <a:txBody>
                    <a:bodyPr/>
                    <a:lstStyle/>
                    <a:p>
                      <a:r>
                        <a:rPr lang="en-US" sz="3200" dirty="0"/>
                        <a:t>5/MBA</a:t>
                      </a:r>
                    </a:p>
                  </a:txBody>
                  <a:tcPr/>
                </a:tc>
                <a:tc>
                  <a:txBody>
                    <a:bodyPr/>
                    <a:lstStyle/>
                    <a:p>
                      <a:r>
                        <a:rPr lang="en-US" sz="3200" dirty="0"/>
                        <a:t>1</a:t>
                      </a:r>
                    </a:p>
                  </a:txBody>
                  <a:tcPr/>
                </a:tc>
                <a:extLst>
                  <a:ext uri="{0D108BD9-81ED-4DB2-BD59-A6C34878D82A}">
                    <a16:rowId xmlns:a16="http://schemas.microsoft.com/office/drawing/2014/main" val="2320984902"/>
                  </a:ext>
                </a:extLst>
              </a:tr>
            </a:tbl>
          </a:graphicData>
        </a:graphic>
      </p:graphicFrame>
    </p:spTree>
    <p:extLst>
      <p:ext uri="{BB962C8B-B14F-4D97-AF65-F5344CB8AC3E}">
        <p14:creationId xmlns:p14="http://schemas.microsoft.com/office/powerpoint/2010/main" val="25797359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48D8A-7F71-60C6-4342-0BB0B38B2BB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C26AF78-6687-5F5A-F5CB-137612692FFC}"/>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2B88C61-B6F9-1EE1-82B0-DEBBA2163771}"/>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06CD9C05-78DF-1313-AD92-AA77CE868FE6}"/>
                </a:ext>
              </a:extLst>
            </p:cNvPr>
            <p:cNvSpPr txBox="1"/>
            <p:nvPr/>
          </p:nvSpPr>
          <p:spPr>
            <a:xfrm>
              <a:off x="108748" y="134134"/>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graphicFrame>
        <p:nvGraphicFramePr>
          <p:cNvPr id="7" name="Table 6">
            <a:extLst>
              <a:ext uri="{FF2B5EF4-FFF2-40B4-BE49-F238E27FC236}">
                <a16:creationId xmlns:a16="http://schemas.microsoft.com/office/drawing/2014/main" id="{2AA7E8CD-5760-4EE5-DB22-E7980C71B648}"/>
              </a:ext>
            </a:extLst>
          </p:cNvPr>
          <p:cNvGraphicFramePr>
            <a:graphicFrameLocks noGrp="1"/>
          </p:cNvGraphicFramePr>
          <p:nvPr/>
        </p:nvGraphicFramePr>
        <p:xfrm>
          <a:off x="782341" y="1636097"/>
          <a:ext cx="10627317" cy="2541408"/>
        </p:xfrm>
        <a:graphic>
          <a:graphicData uri="http://schemas.openxmlformats.org/drawingml/2006/table">
            <a:tbl>
              <a:tblPr firstRow="1" bandRow="1">
                <a:tableStyleId>{5C22544A-7EE6-4342-B048-85BDC9FD1C3A}</a:tableStyleId>
              </a:tblPr>
              <a:tblGrid>
                <a:gridCol w="7703291">
                  <a:extLst>
                    <a:ext uri="{9D8B030D-6E8A-4147-A177-3AD203B41FA5}">
                      <a16:colId xmlns:a16="http://schemas.microsoft.com/office/drawing/2014/main" val="2527622055"/>
                    </a:ext>
                  </a:extLst>
                </a:gridCol>
                <a:gridCol w="2924026">
                  <a:extLst>
                    <a:ext uri="{9D8B030D-6E8A-4147-A177-3AD203B41FA5}">
                      <a16:colId xmlns:a16="http://schemas.microsoft.com/office/drawing/2014/main" val="118614350"/>
                    </a:ext>
                  </a:extLst>
                </a:gridCol>
              </a:tblGrid>
              <a:tr h="933562">
                <a:tc>
                  <a:txBody>
                    <a:bodyPr/>
                    <a:lstStyle/>
                    <a:p>
                      <a:pPr algn="ctr"/>
                      <a:r>
                        <a:rPr lang="en-US" sz="3200" dirty="0"/>
                        <a:t>Continuing Studies</a:t>
                      </a:r>
                    </a:p>
                  </a:txBody>
                  <a:tcPr/>
                </a:tc>
                <a:tc>
                  <a:txBody>
                    <a:bodyPr/>
                    <a:lstStyle/>
                    <a:p>
                      <a:pPr algn="ctr"/>
                      <a:r>
                        <a:rPr lang="en-US" sz="3200" dirty="0"/>
                        <a:t>Students</a:t>
                      </a:r>
                    </a:p>
                  </a:txBody>
                  <a:tcPr/>
                </a:tc>
                <a:extLst>
                  <a:ext uri="{0D108BD9-81ED-4DB2-BD59-A6C34878D82A}">
                    <a16:rowId xmlns:a16="http://schemas.microsoft.com/office/drawing/2014/main" val="770622651"/>
                  </a:ext>
                </a:extLst>
              </a:tr>
              <a:tr h="1607846">
                <a:tc gridSpan="2">
                  <a:txBody>
                    <a:bodyPr/>
                    <a:lstStyle/>
                    <a:p>
                      <a:r>
                        <a:rPr lang="en-US" sz="3200" dirty="0"/>
                        <a:t>Human Development and Family Science BA                   7</a:t>
                      </a:r>
                    </a:p>
                  </a:txBody>
                  <a:tcPr/>
                </a:tc>
                <a:tc hMerge="1">
                  <a:txBody>
                    <a:bodyPr/>
                    <a:lstStyle/>
                    <a:p>
                      <a:endParaRPr dirty="0"/>
                    </a:p>
                  </a:txBody>
                  <a:tcPr/>
                </a:tc>
                <a:extLst>
                  <a:ext uri="{0D108BD9-81ED-4DB2-BD59-A6C34878D82A}">
                    <a16:rowId xmlns:a16="http://schemas.microsoft.com/office/drawing/2014/main" val="625977188"/>
                  </a:ext>
                </a:extLst>
              </a:tr>
            </a:tbl>
          </a:graphicData>
        </a:graphic>
      </p:graphicFrame>
    </p:spTree>
    <p:extLst>
      <p:ext uri="{BB962C8B-B14F-4D97-AF65-F5344CB8AC3E}">
        <p14:creationId xmlns:p14="http://schemas.microsoft.com/office/powerpoint/2010/main" val="19734094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04238"/>
              <a:ext cx="3828409" cy="461665"/>
            </a:xfrm>
            <a:prstGeom prst="rect">
              <a:avLst/>
            </a:prstGeom>
            <a:noFill/>
          </p:spPr>
          <p:txBody>
            <a:bodyPr wrap="square" rtlCol="0">
              <a:spAutoFit/>
            </a:bodyPr>
            <a:lstStyle/>
            <a:p>
              <a:pPr algn="ctr"/>
              <a:r>
                <a:rPr lang="en-US" sz="2400" b="1">
                  <a:solidFill>
                    <a:schemeClr val="bg1"/>
                  </a:solidFill>
                </a:rPr>
                <a:t>Undergraduate - HDFS</a:t>
              </a:r>
            </a:p>
          </p:txBody>
        </p:sp>
      </p:grpSp>
      <p:sp>
        <p:nvSpPr>
          <p:cNvPr id="8" name="TextBox 7">
            <a:extLst>
              <a:ext uri="{FF2B5EF4-FFF2-40B4-BE49-F238E27FC236}">
                <a16:creationId xmlns:a16="http://schemas.microsoft.com/office/drawing/2014/main" id="{9FE3816E-D012-8747-8A59-851D07CBCEC3}"/>
              </a:ext>
            </a:extLst>
          </p:cNvPr>
          <p:cNvSpPr txBox="1"/>
          <p:nvPr/>
        </p:nvSpPr>
        <p:spPr>
          <a:xfrm>
            <a:off x="1817060" y="93199"/>
            <a:ext cx="10559475" cy="954107"/>
          </a:xfrm>
          <a:prstGeom prst="rect">
            <a:avLst/>
          </a:prstGeom>
          <a:noFill/>
        </p:spPr>
        <p:txBody>
          <a:bodyPr wrap="square" rtlCol="0">
            <a:spAutoFit/>
          </a:bodyPr>
          <a:lstStyle/>
          <a:p>
            <a:pPr algn="ctr"/>
            <a:r>
              <a:rPr lang="en-US" sz="2800" dirty="0">
                <a:solidFill>
                  <a:srgbClr val="002649"/>
                </a:solidFill>
              </a:rPr>
              <a:t>Human Development &amp; Family Science </a:t>
            </a:r>
          </a:p>
          <a:p>
            <a:pPr algn="ctr"/>
            <a:r>
              <a:rPr lang="en-US" sz="2800" dirty="0">
                <a:solidFill>
                  <a:srgbClr val="002649"/>
                </a:solidFill>
              </a:rPr>
              <a:t>Gender and Race</a:t>
            </a:r>
          </a:p>
        </p:txBody>
      </p:sp>
      <p:graphicFrame>
        <p:nvGraphicFramePr>
          <p:cNvPr id="9" name="Chart 8">
            <a:extLst>
              <a:ext uri="{FF2B5EF4-FFF2-40B4-BE49-F238E27FC236}">
                <a16:creationId xmlns:a16="http://schemas.microsoft.com/office/drawing/2014/main" id="{3D9E8DF4-48EE-F8DC-22B7-6D0F3D5728C4}"/>
              </a:ext>
            </a:extLst>
          </p:cNvPr>
          <p:cNvGraphicFramePr/>
          <p:nvPr/>
        </p:nvGraphicFramePr>
        <p:xfrm>
          <a:off x="374263" y="1208225"/>
          <a:ext cx="6126065" cy="560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72A1FF64-3B39-42CA-0375-B0112CE7D7AF}"/>
              </a:ext>
            </a:extLst>
          </p:cNvPr>
          <p:cNvGraphicFramePr/>
          <p:nvPr/>
        </p:nvGraphicFramePr>
        <p:xfrm>
          <a:off x="5691672" y="1208225"/>
          <a:ext cx="6126065" cy="55565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670238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0" y="108587"/>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8" name="TextBox 7">
            <a:extLst>
              <a:ext uri="{FF2B5EF4-FFF2-40B4-BE49-F238E27FC236}">
                <a16:creationId xmlns:a16="http://schemas.microsoft.com/office/drawing/2014/main" id="{C782E124-9C63-104E-B65A-7663CF7B2946}"/>
              </a:ext>
            </a:extLst>
          </p:cNvPr>
          <p:cNvSpPr txBox="1"/>
          <p:nvPr/>
        </p:nvSpPr>
        <p:spPr>
          <a:xfrm>
            <a:off x="3367820" y="547897"/>
            <a:ext cx="5242036" cy="584775"/>
          </a:xfrm>
          <a:prstGeom prst="rect">
            <a:avLst/>
          </a:prstGeom>
          <a:noFill/>
        </p:spPr>
        <p:txBody>
          <a:bodyPr wrap="square" lIns="91440" tIns="45720" rIns="91440" bIns="45720" rtlCol="0" anchor="t">
            <a:spAutoFit/>
          </a:bodyPr>
          <a:lstStyle/>
          <a:p>
            <a:pPr algn="ctr"/>
            <a:r>
              <a:rPr lang="en-US" sz="3200" dirty="0">
                <a:solidFill>
                  <a:srgbClr val="002060"/>
                </a:solidFill>
                <a:latin typeface="Arial"/>
                <a:ea typeface="Arial" charset="0"/>
                <a:cs typeface="Arial"/>
              </a:rPr>
              <a:t>Spring 2025</a:t>
            </a:r>
          </a:p>
        </p:txBody>
      </p:sp>
      <p:graphicFrame>
        <p:nvGraphicFramePr>
          <p:cNvPr id="11" name="Table 11">
            <a:extLst>
              <a:ext uri="{FF2B5EF4-FFF2-40B4-BE49-F238E27FC236}">
                <a16:creationId xmlns:a16="http://schemas.microsoft.com/office/drawing/2014/main" id="{534B93E6-E637-6E4C-8B9C-6E4704650052}"/>
              </a:ext>
            </a:extLst>
          </p:cNvPr>
          <p:cNvGraphicFramePr>
            <a:graphicFrameLocks noGrp="1"/>
          </p:cNvGraphicFramePr>
          <p:nvPr/>
        </p:nvGraphicFramePr>
        <p:xfrm>
          <a:off x="1560970" y="1218040"/>
          <a:ext cx="8855736" cy="5422716"/>
        </p:xfrm>
        <a:graphic>
          <a:graphicData uri="http://schemas.openxmlformats.org/drawingml/2006/table">
            <a:tbl>
              <a:tblPr firstRow="1" bandRow="1">
                <a:tableStyleId>{5C22544A-7EE6-4342-B048-85BDC9FD1C3A}</a:tableStyleId>
              </a:tblPr>
              <a:tblGrid>
                <a:gridCol w="4427868">
                  <a:extLst>
                    <a:ext uri="{9D8B030D-6E8A-4147-A177-3AD203B41FA5}">
                      <a16:colId xmlns:a16="http://schemas.microsoft.com/office/drawing/2014/main" val="1153021503"/>
                    </a:ext>
                  </a:extLst>
                </a:gridCol>
                <a:gridCol w="4427868">
                  <a:extLst>
                    <a:ext uri="{9D8B030D-6E8A-4147-A177-3AD203B41FA5}">
                      <a16:colId xmlns:a16="http://schemas.microsoft.com/office/drawing/2014/main" val="2620834596"/>
                    </a:ext>
                  </a:extLst>
                </a:gridCol>
              </a:tblGrid>
              <a:tr h="405745">
                <a:tc>
                  <a:txBody>
                    <a:bodyPr/>
                    <a:lstStyle/>
                    <a:p>
                      <a:pPr algn="ctr"/>
                      <a:endParaRPr lang="en-US" sz="1800" dirty="0">
                        <a:solidFill>
                          <a:schemeClr val="bg1"/>
                        </a:solidFill>
                        <a:latin typeface="Arial" charset="0"/>
                        <a:ea typeface="Arial" charset="0"/>
                        <a:cs typeface="Arial" charset="0"/>
                      </a:endParaRPr>
                    </a:p>
                    <a:p>
                      <a:pPr algn="ctr"/>
                      <a:r>
                        <a:rPr lang="en-US" sz="1800" dirty="0">
                          <a:solidFill>
                            <a:schemeClr val="bg1"/>
                          </a:solidFill>
                          <a:latin typeface="Arial" charset="0"/>
                          <a:ea typeface="Arial" charset="0"/>
                          <a:cs typeface="Arial" charset="0"/>
                        </a:rPr>
                        <a:t>Undergraduate</a:t>
                      </a:r>
                    </a:p>
                    <a:p>
                      <a:pPr algn="ctr"/>
                      <a:endParaRPr lang="en-US" dirty="0">
                        <a:solidFill>
                          <a:schemeClr val="bg1"/>
                        </a:solidFill>
                      </a:endParaRPr>
                    </a:p>
                  </a:txBody>
                  <a:tcPr>
                    <a:solidFill>
                      <a:srgbClr val="002649"/>
                    </a:solidFill>
                  </a:tcPr>
                </a:tc>
                <a:tc>
                  <a:txBody>
                    <a:bodyPr/>
                    <a:lstStyle/>
                    <a:p>
                      <a:pPr algn="ctr"/>
                      <a:endParaRPr lang="en-US" sz="1800" dirty="0">
                        <a:solidFill>
                          <a:schemeClr val="bg1"/>
                        </a:solidFill>
                        <a:latin typeface="Arial" charset="0"/>
                        <a:ea typeface="Arial" charset="0"/>
                        <a:cs typeface="Arial" charset="0"/>
                      </a:endParaRPr>
                    </a:p>
                    <a:p>
                      <a:pPr algn="ctr"/>
                      <a:r>
                        <a:rPr lang="en-US" sz="1800" dirty="0">
                          <a:solidFill>
                            <a:schemeClr val="bg1"/>
                          </a:solidFill>
                          <a:latin typeface="Arial" charset="0"/>
                          <a:ea typeface="Arial" charset="0"/>
                          <a:cs typeface="Arial" charset="0"/>
                        </a:rPr>
                        <a:t>Recruitment Activities</a:t>
                      </a:r>
                      <a:endParaRPr lang="en-US" dirty="0">
                        <a:solidFill>
                          <a:schemeClr val="bg1"/>
                        </a:solidFill>
                      </a:endParaRPr>
                    </a:p>
                  </a:txBody>
                  <a:tcPr>
                    <a:solidFill>
                      <a:srgbClr val="002649"/>
                    </a:solidFill>
                  </a:tcPr>
                </a:tc>
                <a:extLst>
                  <a:ext uri="{0D108BD9-81ED-4DB2-BD59-A6C34878D82A}">
                    <a16:rowId xmlns:a16="http://schemas.microsoft.com/office/drawing/2014/main" val="3300906642"/>
                  </a:ext>
                </a:extLst>
              </a:tr>
              <a:tr h="688777">
                <a:tc>
                  <a:txBody>
                    <a:bodyPr/>
                    <a:lstStyle/>
                    <a:p>
                      <a:pPr algn="ctr"/>
                      <a:r>
                        <a:rPr lang="en-US" sz="2400" dirty="0"/>
                        <a:t>Zoom Student Panels</a:t>
                      </a:r>
                    </a:p>
                  </a:txBody>
                  <a:tcPr/>
                </a:tc>
                <a:tc>
                  <a:txBody>
                    <a:bodyPr/>
                    <a:lstStyle/>
                    <a:p>
                      <a:pPr algn="ctr"/>
                      <a:r>
                        <a:rPr lang="en-US" sz="2400" dirty="0"/>
                        <a:t>FTA Conference</a:t>
                      </a:r>
                    </a:p>
                    <a:p>
                      <a:pPr algn="ctr"/>
                      <a:endParaRPr lang="en-US" sz="2400" dirty="0"/>
                    </a:p>
                  </a:txBody>
                  <a:tcPr/>
                </a:tc>
                <a:extLst>
                  <a:ext uri="{0D108BD9-81ED-4DB2-BD59-A6C34878D82A}">
                    <a16:rowId xmlns:a16="http://schemas.microsoft.com/office/drawing/2014/main" val="2530294061"/>
                  </a:ext>
                </a:extLst>
              </a:tr>
              <a:tr h="650908">
                <a:tc>
                  <a:txBody>
                    <a:bodyPr/>
                    <a:lstStyle/>
                    <a:p>
                      <a:pPr algn="ctr"/>
                      <a:r>
                        <a:rPr lang="en-US" sz="2400" dirty="0"/>
                        <a:t>Preview Days</a:t>
                      </a:r>
                    </a:p>
                  </a:txBody>
                  <a:tcPr/>
                </a:tc>
                <a:tc>
                  <a:txBody>
                    <a:bodyPr/>
                    <a:lstStyle/>
                    <a:p>
                      <a:pPr algn="ctr"/>
                      <a:r>
                        <a:rPr lang="en-US" sz="2400" dirty="0"/>
                        <a:t>FCCLA Conference</a:t>
                      </a:r>
                    </a:p>
                  </a:txBody>
                  <a:tcPr/>
                </a:tc>
                <a:extLst>
                  <a:ext uri="{0D108BD9-81ED-4DB2-BD59-A6C34878D82A}">
                    <a16:rowId xmlns:a16="http://schemas.microsoft.com/office/drawing/2014/main" val="3236287094"/>
                  </a:ext>
                </a:extLst>
              </a:tr>
              <a:tr h="922864">
                <a:tc>
                  <a:txBody>
                    <a:bodyPr/>
                    <a:lstStyle/>
                    <a:p>
                      <a:pPr algn="ctr"/>
                      <a:r>
                        <a:rPr lang="en-US" sz="2400" dirty="0"/>
                        <a:t>Prospective Student Visits</a:t>
                      </a:r>
                    </a:p>
                  </a:txBody>
                  <a:tcPr/>
                </a:tc>
                <a:tc>
                  <a:txBody>
                    <a:bodyPr/>
                    <a:lstStyle/>
                    <a:p>
                      <a:pPr algn="ctr"/>
                      <a:r>
                        <a:rPr lang="en-US" sz="2400" dirty="0"/>
                        <a:t>Thompson High School Education Academy Advisory Council and District Meeting</a:t>
                      </a:r>
                    </a:p>
                  </a:txBody>
                  <a:tcPr/>
                </a:tc>
                <a:extLst>
                  <a:ext uri="{0D108BD9-81ED-4DB2-BD59-A6C34878D82A}">
                    <a16:rowId xmlns:a16="http://schemas.microsoft.com/office/drawing/2014/main" val="1448145502"/>
                  </a:ext>
                </a:extLst>
              </a:tr>
              <a:tr h="922864">
                <a:tc>
                  <a:txBody>
                    <a:bodyPr/>
                    <a:lstStyle/>
                    <a:p>
                      <a:pPr algn="ctr"/>
                      <a:r>
                        <a:rPr lang="en-US" sz="2400" dirty="0"/>
                        <a:t>Choose Samford</a:t>
                      </a:r>
                    </a:p>
                  </a:txBody>
                  <a:tcPr/>
                </a:tc>
                <a:tc>
                  <a:txBody>
                    <a:bodyPr/>
                    <a:lstStyle/>
                    <a:p>
                      <a:pPr algn="ctr"/>
                      <a:r>
                        <a:rPr lang="en-US" sz="2400" dirty="0"/>
                        <a:t>FTA Signing Days</a:t>
                      </a:r>
                    </a:p>
                    <a:p>
                      <a:pPr algn="ctr"/>
                      <a:r>
                        <a:rPr lang="en-US" sz="2400" dirty="0"/>
                        <a:t>Homewood HS &amp; Thompson HS</a:t>
                      </a:r>
                    </a:p>
                  </a:txBody>
                  <a:tcPr/>
                </a:tc>
                <a:extLst>
                  <a:ext uri="{0D108BD9-81ED-4DB2-BD59-A6C34878D82A}">
                    <a16:rowId xmlns:a16="http://schemas.microsoft.com/office/drawing/2014/main" val="1319575712"/>
                  </a:ext>
                </a:extLst>
              </a:tr>
              <a:tr h="922864">
                <a:tc>
                  <a:txBody>
                    <a:bodyPr/>
                    <a:lstStyle/>
                    <a:p>
                      <a:pPr algn="ctr"/>
                      <a:r>
                        <a:rPr lang="en-US" sz="2400" dirty="0"/>
                        <a:t>Homewood HS FTA Campus Visit</a:t>
                      </a:r>
                    </a:p>
                  </a:txBody>
                  <a:tcPr/>
                </a:tc>
                <a:tc>
                  <a:txBody>
                    <a:bodyPr/>
                    <a:lstStyle/>
                    <a:p>
                      <a:pPr algn="ctr"/>
                      <a:endParaRPr lang="en-US" sz="2400" dirty="0"/>
                    </a:p>
                  </a:txBody>
                  <a:tcPr/>
                </a:tc>
                <a:extLst>
                  <a:ext uri="{0D108BD9-81ED-4DB2-BD59-A6C34878D82A}">
                    <a16:rowId xmlns:a16="http://schemas.microsoft.com/office/drawing/2014/main" val="3958393204"/>
                  </a:ext>
                </a:extLst>
              </a:tr>
            </a:tbl>
          </a:graphicData>
        </a:graphic>
      </p:graphicFrame>
    </p:spTree>
    <p:extLst>
      <p:ext uri="{BB962C8B-B14F-4D97-AF65-F5344CB8AC3E}">
        <p14:creationId xmlns:p14="http://schemas.microsoft.com/office/powerpoint/2010/main" val="3980497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A973CDA3-2E22-C713-C1A0-C38D5EE407D6}"/>
              </a:ext>
            </a:extLst>
          </p:cNvPr>
          <p:cNvPicPr>
            <a:picLocks noChangeAspect="1"/>
          </p:cNvPicPr>
          <p:nvPr/>
        </p:nvPicPr>
        <p:blipFill>
          <a:blip r:embed="rId2"/>
          <a:stretch>
            <a:fillRect/>
          </a:stretch>
        </p:blipFill>
        <p:spPr>
          <a:xfrm>
            <a:off x="256360" y="1066863"/>
            <a:ext cx="5839640" cy="5306165"/>
          </a:xfrm>
          <a:prstGeom prst="rect">
            <a:avLst/>
          </a:prstGeom>
        </p:spPr>
      </p:pic>
      <p:pic>
        <p:nvPicPr>
          <p:cNvPr id="28" name="Picture 27">
            <a:extLst>
              <a:ext uri="{FF2B5EF4-FFF2-40B4-BE49-F238E27FC236}">
                <a16:creationId xmlns:a16="http://schemas.microsoft.com/office/drawing/2014/main" id="{869F1EBC-A735-879C-45F8-3CAFCF423F76}"/>
              </a:ext>
            </a:extLst>
          </p:cNvPr>
          <p:cNvPicPr>
            <a:picLocks noChangeAspect="1"/>
          </p:cNvPicPr>
          <p:nvPr/>
        </p:nvPicPr>
        <p:blipFill>
          <a:blip r:embed="rId3"/>
          <a:stretch>
            <a:fillRect/>
          </a:stretch>
        </p:blipFill>
        <p:spPr>
          <a:xfrm>
            <a:off x="6165273" y="280548"/>
            <a:ext cx="5439729" cy="6296904"/>
          </a:xfrm>
          <a:prstGeom prst="rect">
            <a:avLst/>
          </a:prstGeom>
        </p:spPr>
      </p:pic>
      <p:sp>
        <p:nvSpPr>
          <p:cNvPr id="30" name="TextBox 29">
            <a:extLst>
              <a:ext uri="{FF2B5EF4-FFF2-40B4-BE49-F238E27FC236}">
                <a16:creationId xmlns:a16="http://schemas.microsoft.com/office/drawing/2014/main" id="{E38BE9BA-8F3E-A71C-0F43-39E633D0E230}"/>
              </a:ext>
            </a:extLst>
          </p:cNvPr>
          <p:cNvSpPr txBox="1"/>
          <p:nvPr/>
        </p:nvSpPr>
        <p:spPr>
          <a:xfrm>
            <a:off x="9227127" y="5556311"/>
            <a:ext cx="2705144" cy="646331"/>
          </a:xfrm>
          <a:prstGeom prst="rect">
            <a:avLst/>
          </a:prstGeom>
          <a:noFill/>
        </p:spPr>
        <p:txBody>
          <a:bodyPr wrap="square">
            <a:spAutoFit/>
          </a:bodyPr>
          <a:lstStyle/>
          <a:p>
            <a:r>
              <a:rPr lang="en-US" b="0" i="0" dirty="0">
                <a:solidFill>
                  <a:srgbClr val="333333"/>
                </a:solidFill>
                <a:effectLst/>
                <a:latin typeface="Canva Sans Variable"/>
              </a:rPr>
              <a:t>Source: </a:t>
            </a:r>
            <a:r>
              <a:rPr lang="en-US" b="0" i="0" dirty="0">
                <a:effectLst/>
                <a:latin typeface="Canva Sans Variable"/>
                <a:hlinkClick r:id="rId4"/>
              </a:rPr>
              <a:t>Alabama Department of Education</a:t>
            </a:r>
            <a:endParaRPr lang="en-US" dirty="0"/>
          </a:p>
        </p:txBody>
      </p:sp>
    </p:spTree>
    <p:extLst>
      <p:ext uri="{BB962C8B-B14F-4D97-AF65-F5344CB8AC3E}">
        <p14:creationId xmlns:p14="http://schemas.microsoft.com/office/powerpoint/2010/main" val="14102547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AAF94-47C3-1CC5-DC94-BCEF472A00BC}"/>
            </a:ext>
          </a:extLst>
        </p:cNvPr>
        <p:cNvGrpSpPr/>
        <p:nvPr/>
      </p:nvGrpSpPr>
      <p:grpSpPr>
        <a:xfrm>
          <a:off x="0" y="0"/>
          <a:ext cx="0" cy="0"/>
          <a:chOff x="0" y="0"/>
          <a:chExt cx="0" cy="0"/>
        </a:xfrm>
      </p:grpSpPr>
      <p:sp>
        <p:nvSpPr>
          <p:cNvPr id="30" name="TextBox 29">
            <a:extLst>
              <a:ext uri="{FF2B5EF4-FFF2-40B4-BE49-F238E27FC236}">
                <a16:creationId xmlns:a16="http://schemas.microsoft.com/office/drawing/2014/main" id="{3B606E2F-0D10-DFC4-1DBB-972C27E3BF15}"/>
              </a:ext>
            </a:extLst>
          </p:cNvPr>
          <p:cNvSpPr txBox="1"/>
          <p:nvPr/>
        </p:nvSpPr>
        <p:spPr>
          <a:xfrm>
            <a:off x="9227127" y="5556311"/>
            <a:ext cx="2705144" cy="646331"/>
          </a:xfrm>
          <a:prstGeom prst="rect">
            <a:avLst/>
          </a:prstGeom>
          <a:noFill/>
        </p:spPr>
        <p:txBody>
          <a:bodyPr wrap="square">
            <a:spAutoFit/>
          </a:bodyPr>
          <a:lstStyle/>
          <a:p>
            <a:r>
              <a:rPr lang="en-US" b="0" i="0" dirty="0">
                <a:solidFill>
                  <a:srgbClr val="333333"/>
                </a:solidFill>
                <a:effectLst/>
                <a:latin typeface="Canva Sans Variable"/>
              </a:rPr>
              <a:t>Source: </a:t>
            </a:r>
            <a:r>
              <a:rPr lang="en-US" b="0" i="0" dirty="0">
                <a:effectLst/>
                <a:latin typeface="Canva Sans Variable"/>
                <a:hlinkClick r:id="rId2"/>
              </a:rPr>
              <a:t>Alabama Department of Education</a:t>
            </a:r>
            <a:endParaRPr lang="en-US" dirty="0"/>
          </a:p>
        </p:txBody>
      </p:sp>
      <p:pic>
        <p:nvPicPr>
          <p:cNvPr id="3" name="Picture 2">
            <a:extLst>
              <a:ext uri="{FF2B5EF4-FFF2-40B4-BE49-F238E27FC236}">
                <a16:creationId xmlns:a16="http://schemas.microsoft.com/office/drawing/2014/main" id="{FBFA2579-DF8F-D5D3-1BFB-301EC87AFA90}"/>
              </a:ext>
            </a:extLst>
          </p:cNvPr>
          <p:cNvPicPr>
            <a:picLocks noChangeAspect="1"/>
          </p:cNvPicPr>
          <p:nvPr/>
        </p:nvPicPr>
        <p:blipFill>
          <a:blip r:embed="rId3"/>
          <a:stretch>
            <a:fillRect/>
          </a:stretch>
        </p:blipFill>
        <p:spPr>
          <a:xfrm>
            <a:off x="1613862" y="590154"/>
            <a:ext cx="8964276" cy="5677692"/>
          </a:xfrm>
          <a:prstGeom prst="rect">
            <a:avLst/>
          </a:prstGeom>
        </p:spPr>
      </p:pic>
    </p:spTree>
    <p:extLst>
      <p:ext uri="{BB962C8B-B14F-4D97-AF65-F5344CB8AC3E}">
        <p14:creationId xmlns:p14="http://schemas.microsoft.com/office/powerpoint/2010/main" val="18391846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3E16B-858A-99E2-1E9C-2EF1B517C7C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14D554F-10FD-FB36-C7B3-676DD4F6B52D}"/>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19097611-B1E7-4DC7-DB7A-54D22DC32908}"/>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FBD2CA0F-C77B-AC0E-45B5-DD694C0CDEDB}"/>
                </a:ext>
              </a:extLst>
            </p:cNvPr>
            <p:cNvSpPr txBox="1"/>
            <p:nvPr/>
          </p:nvSpPr>
          <p:spPr>
            <a:xfrm>
              <a:off x="0" y="108587"/>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8" name="TextBox 7">
            <a:extLst>
              <a:ext uri="{FF2B5EF4-FFF2-40B4-BE49-F238E27FC236}">
                <a16:creationId xmlns:a16="http://schemas.microsoft.com/office/drawing/2014/main" id="{C7FD9319-A43E-6917-F1EE-7E27371E9284}"/>
              </a:ext>
            </a:extLst>
          </p:cNvPr>
          <p:cNvSpPr txBox="1"/>
          <p:nvPr/>
        </p:nvSpPr>
        <p:spPr>
          <a:xfrm>
            <a:off x="3367820" y="547897"/>
            <a:ext cx="5242036" cy="584775"/>
          </a:xfrm>
          <a:prstGeom prst="rect">
            <a:avLst/>
          </a:prstGeom>
          <a:noFill/>
        </p:spPr>
        <p:txBody>
          <a:bodyPr wrap="square" lIns="91440" tIns="45720" rIns="91440" bIns="45720" rtlCol="0" anchor="t">
            <a:spAutoFit/>
          </a:bodyPr>
          <a:lstStyle/>
          <a:p>
            <a:pPr algn="ctr"/>
            <a:r>
              <a:rPr lang="en-US" sz="3200" dirty="0">
                <a:solidFill>
                  <a:srgbClr val="002060"/>
                </a:solidFill>
                <a:latin typeface="Arial"/>
                <a:ea typeface="Arial" charset="0"/>
                <a:cs typeface="Arial"/>
              </a:rPr>
              <a:t>Spring 2025</a:t>
            </a:r>
          </a:p>
        </p:txBody>
      </p:sp>
      <p:graphicFrame>
        <p:nvGraphicFramePr>
          <p:cNvPr id="11" name="Table 11">
            <a:extLst>
              <a:ext uri="{FF2B5EF4-FFF2-40B4-BE49-F238E27FC236}">
                <a16:creationId xmlns:a16="http://schemas.microsoft.com/office/drawing/2014/main" id="{DC21E4C2-D611-0429-68C8-0553C1246C8A}"/>
              </a:ext>
            </a:extLst>
          </p:cNvPr>
          <p:cNvGraphicFramePr>
            <a:graphicFrameLocks noGrp="1"/>
          </p:cNvGraphicFramePr>
          <p:nvPr/>
        </p:nvGraphicFramePr>
        <p:xfrm>
          <a:off x="1560970" y="1218040"/>
          <a:ext cx="8855736" cy="5355753"/>
        </p:xfrm>
        <a:graphic>
          <a:graphicData uri="http://schemas.openxmlformats.org/drawingml/2006/table">
            <a:tbl>
              <a:tblPr firstRow="1" bandRow="1">
                <a:tableStyleId>{5C22544A-7EE6-4342-B048-85BDC9FD1C3A}</a:tableStyleId>
              </a:tblPr>
              <a:tblGrid>
                <a:gridCol w="4427868">
                  <a:extLst>
                    <a:ext uri="{9D8B030D-6E8A-4147-A177-3AD203B41FA5}">
                      <a16:colId xmlns:a16="http://schemas.microsoft.com/office/drawing/2014/main" val="1153021503"/>
                    </a:ext>
                  </a:extLst>
                </a:gridCol>
                <a:gridCol w="4427868">
                  <a:extLst>
                    <a:ext uri="{9D8B030D-6E8A-4147-A177-3AD203B41FA5}">
                      <a16:colId xmlns:a16="http://schemas.microsoft.com/office/drawing/2014/main" val="2620834596"/>
                    </a:ext>
                  </a:extLst>
                </a:gridCol>
              </a:tblGrid>
              <a:tr h="405745">
                <a:tc>
                  <a:txBody>
                    <a:bodyPr/>
                    <a:lstStyle/>
                    <a:p>
                      <a:pPr algn="ctr"/>
                      <a:endParaRPr lang="en-US" sz="1800" dirty="0">
                        <a:solidFill>
                          <a:schemeClr val="bg1"/>
                        </a:solidFill>
                        <a:latin typeface="Arial" charset="0"/>
                        <a:ea typeface="Arial" charset="0"/>
                        <a:cs typeface="Arial" charset="0"/>
                      </a:endParaRPr>
                    </a:p>
                    <a:p>
                      <a:pPr algn="ctr"/>
                      <a:r>
                        <a:rPr lang="en-US" sz="1800" dirty="0">
                          <a:solidFill>
                            <a:schemeClr val="bg1"/>
                          </a:solidFill>
                          <a:latin typeface="Arial" charset="0"/>
                          <a:ea typeface="Arial" charset="0"/>
                          <a:cs typeface="Arial" charset="0"/>
                        </a:rPr>
                        <a:t>Alternative Master’s</a:t>
                      </a:r>
                    </a:p>
                    <a:p>
                      <a:pPr algn="ctr"/>
                      <a:endParaRPr lang="en-US" dirty="0">
                        <a:solidFill>
                          <a:schemeClr val="bg1"/>
                        </a:solidFill>
                      </a:endParaRPr>
                    </a:p>
                  </a:txBody>
                  <a:tcPr>
                    <a:solidFill>
                      <a:srgbClr val="002649"/>
                    </a:solidFill>
                  </a:tcPr>
                </a:tc>
                <a:tc>
                  <a:txBody>
                    <a:bodyPr/>
                    <a:lstStyle/>
                    <a:p>
                      <a:pPr algn="ctr"/>
                      <a:endParaRPr lang="en-US" sz="1800" dirty="0">
                        <a:solidFill>
                          <a:schemeClr val="bg1"/>
                        </a:solidFill>
                        <a:latin typeface="Arial" charset="0"/>
                        <a:ea typeface="Arial" charset="0"/>
                        <a:cs typeface="Arial" charset="0"/>
                      </a:endParaRPr>
                    </a:p>
                    <a:p>
                      <a:pPr algn="ctr"/>
                      <a:r>
                        <a:rPr lang="en-US" sz="1800" dirty="0">
                          <a:solidFill>
                            <a:schemeClr val="bg1"/>
                          </a:solidFill>
                          <a:latin typeface="Arial" charset="0"/>
                          <a:ea typeface="Arial" charset="0"/>
                          <a:cs typeface="Arial" charset="0"/>
                        </a:rPr>
                        <a:t>Recruitment Activities</a:t>
                      </a:r>
                      <a:endParaRPr lang="en-US" dirty="0">
                        <a:solidFill>
                          <a:schemeClr val="bg1"/>
                        </a:solidFill>
                      </a:endParaRPr>
                    </a:p>
                  </a:txBody>
                  <a:tcPr>
                    <a:solidFill>
                      <a:srgbClr val="002649"/>
                    </a:solidFill>
                  </a:tcPr>
                </a:tc>
                <a:extLst>
                  <a:ext uri="{0D108BD9-81ED-4DB2-BD59-A6C34878D82A}">
                    <a16:rowId xmlns:a16="http://schemas.microsoft.com/office/drawing/2014/main" val="3300906642"/>
                  </a:ext>
                </a:extLst>
              </a:tr>
              <a:tr h="84980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Prospective Student Visits</a:t>
                      </a:r>
                    </a:p>
                    <a:p>
                      <a:pPr algn="ct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Zoom Meetings</a:t>
                      </a:r>
                    </a:p>
                    <a:p>
                      <a:pPr algn="ctr"/>
                      <a:endParaRPr lang="en-US" sz="2400" dirty="0"/>
                    </a:p>
                  </a:txBody>
                  <a:tcPr/>
                </a:tc>
                <a:extLst>
                  <a:ext uri="{0D108BD9-81ED-4DB2-BD59-A6C34878D82A}">
                    <a16:rowId xmlns:a16="http://schemas.microsoft.com/office/drawing/2014/main" val="2530294061"/>
                  </a:ext>
                </a:extLst>
              </a:tr>
              <a:tr h="650908">
                <a:tc>
                  <a:txBody>
                    <a:bodyPr/>
                    <a:lstStyle/>
                    <a:p>
                      <a:pPr algn="ctr"/>
                      <a:r>
                        <a:rPr lang="en-US" sz="2400" dirty="0"/>
                        <a:t>School of Arts and Science  Class Visits</a:t>
                      </a:r>
                    </a:p>
                  </a:txBody>
                  <a:tcPr/>
                </a:tc>
                <a:tc>
                  <a:txBody>
                    <a:bodyPr/>
                    <a:lstStyle/>
                    <a:p>
                      <a:pPr algn="ctr"/>
                      <a:r>
                        <a:rPr lang="en-US" sz="2400" dirty="0"/>
                        <a:t>Small group meetings with undecided students</a:t>
                      </a:r>
                    </a:p>
                  </a:txBody>
                  <a:tcPr/>
                </a:tc>
                <a:extLst>
                  <a:ext uri="{0D108BD9-81ED-4DB2-BD59-A6C34878D82A}">
                    <a16:rowId xmlns:a16="http://schemas.microsoft.com/office/drawing/2014/main" val="3236287094"/>
                  </a:ext>
                </a:extLst>
              </a:tr>
              <a:tr h="922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Spring Open </a:t>
                      </a:r>
                      <a:r>
                        <a:rPr lang="en-US" sz="2400" dirty="0"/>
                        <a:t>House</a:t>
                      </a:r>
                    </a:p>
                  </a:txBody>
                  <a:tcPr/>
                </a:tc>
                <a:tc>
                  <a:txBody>
                    <a:bodyPr/>
                    <a:lstStyle/>
                    <a:p>
                      <a:pPr algn="ctr"/>
                      <a:endParaRPr lang="en-US" sz="2400" dirty="0"/>
                    </a:p>
                  </a:txBody>
                  <a:tcPr/>
                </a:tc>
                <a:extLst>
                  <a:ext uri="{0D108BD9-81ED-4DB2-BD59-A6C34878D82A}">
                    <a16:rowId xmlns:a16="http://schemas.microsoft.com/office/drawing/2014/main" val="1448145502"/>
                  </a:ext>
                </a:extLst>
              </a:tr>
              <a:tr h="922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Edgradadmit contacts</a:t>
                      </a:r>
                    </a:p>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319575712"/>
                  </a:ext>
                </a:extLst>
              </a:tr>
              <a:tr h="9228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Coffee/Lunch</a:t>
                      </a:r>
                    </a:p>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3958393204"/>
                  </a:ext>
                </a:extLst>
              </a:tr>
            </a:tbl>
          </a:graphicData>
        </a:graphic>
      </p:graphicFrame>
    </p:spTree>
    <p:extLst>
      <p:ext uri="{BB962C8B-B14F-4D97-AF65-F5344CB8AC3E}">
        <p14:creationId xmlns:p14="http://schemas.microsoft.com/office/powerpoint/2010/main" val="32212578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04FD0B-3C41-904E-BB26-8699B78A8E8E}"/>
              </a:ext>
            </a:extLst>
          </p:cNvPr>
          <p:cNvSpPr txBox="1"/>
          <p:nvPr/>
        </p:nvSpPr>
        <p:spPr>
          <a:xfrm>
            <a:off x="0" y="2608572"/>
            <a:ext cx="12192000" cy="923330"/>
          </a:xfrm>
          <a:prstGeom prst="rect">
            <a:avLst/>
          </a:prstGeom>
          <a:noFill/>
        </p:spPr>
        <p:txBody>
          <a:bodyPr wrap="square" rtlCol="0">
            <a:spAutoFit/>
          </a:bodyPr>
          <a:lstStyle/>
          <a:p>
            <a:pPr algn="ctr"/>
            <a:r>
              <a:rPr lang="en-US" sz="5400">
                <a:solidFill>
                  <a:srgbClr val="002060"/>
                </a:solidFill>
                <a:ea typeface="Arial" charset="0"/>
                <a:cs typeface="Arial" charset="0"/>
              </a:rPr>
              <a:t>Graduate</a:t>
            </a:r>
          </a:p>
        </p:txBody>
      </p:sp>
      <p:sp>
        <p:nvSpPr>
          <p:cNvPr id="3" name="Text Placeholder 6">
            <a:extLst>
              <a:ext uri="{FF2B5EF4-FFF2-40B4-BE49-F238E27FC236}">
                <a16:creationId xmlns:a16="http://schemas.microsoft.com/office/drawing/2014/main" id="{69E0962F-AE7E-D2A7-4D08-FB970FAFE395}"/>
              </a:ext>
            </a:extLst>
          </p:cNvPr>
          <p:cNvSpPr txBox="1">
            <a:spLocks/>
          </p:cNvSpPr>
          <p:nvPr/>
        </p:nvSpPr>
        <p:spPr>
          <a:xfrm>
            <a:off x="3125376" y="3700715"/>
            <a:ext cx="5941248" cy="63656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t>Mrs. Marcie Harchuck</a:t>
            </a:r>
          </a:p>
        </p:txBody>
      </p:sp>
    </p:spTree>
    <p:extLst>
      <p:ext uri="{BB962C8B-B14F-4D97-AF65-F5344CB8AC3E}">
        <p14:creationId xmlns:p14="http://schemas.microsoft.com/office/powerpoint/2010/main" val="30494713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1FDE663-9976-7344-8389-247CDF9357E5}"/>
              </a:ext>
            </a:extLst>
          </p:cNvPr>
          <p:cNvGrpSpPr/>
          <p:nvPr/>
        </p:nvGrpSpPr>
        <p:grpSpPr>
          <a:xfrm>
            <a:off x="398772" y="1217991"/>
            <a:ext cx="10728434" cy="2640728"/>
            <a:chOff x="136125" y="1354179"/>
            <a:chExt cx="10728434" cy="2640728"/>
          </a:xfrm>
        </p:grpSpPr>
        <p:sp>
          <p:nvSpPr>
            <p:cNvPr id="3" name="TextBox 2">
              <a:extLst>
                <a:ext uri="{FF2B5EF4-FFF2-40B4-BE49-F238E27FC236}">
                  <a16:creationId xmlns:a16="http://schemas.microsoft.com/office/drawing/2014/main" id="{A1BCE71E-7A87-5C4A-B46F-428776DF2107}"/>
                </a:ext>
              </a:extLst>
            </p:cNvPr>
            <p:cNvSpPr txBox="1"/>
            <p:nvPr/>
          </p:nvSpPr>
          <p:spPr>
            <a:xfrm>
              <a:off x="136125" y="1354179"/>
              <a:ext cx="5080109" cy="646331"/>
            </a:xfrm>
            <a:prstGeom prst="rect">
              <a:avLst/>
            </a:prstGeom>
            <a:noFill/>
          </p:spPr>
          <p:txBody>
            <a:bodyPr wrap="square" rtlCol="0">
              <a:spAutoFit/>
            </a:bodyPr>
            <a:lstStyle/>
            <a:p>
              <a:r>
                <a:rPr lang="en-US" sz="3600" dirty="0"/>
                <a:t>	</a:t>
              </a:r>
            </a:p>
          </p:txBody>
        </p:sp>
        <p:grpSp>
          <p:nvGrpSpPr>
            <p:cNvPr id="5" name="Group 4">
              <a:extLst>
                <a:ext uri="{FF2B5EF4-FFF2-40B4-BE49-F238E27FC236}">
                  <a16:creationId xmlns:a16="http://schemas.microsoft.com/office/drawing/2014/main" id="{378CD102-39D6-3844-943A-0BB685A684E7}"/>
                </a:ext>
              </a:extLst>
            </p:cNvPr>
            <p:cNvGrpSpPr/>
            <p:nvPr/>
          </p:nvGrpSpPr>
          <p:grpSpPr>
            <a:xfrm>
              <a:off x="136125" y="1377278"/>
              <a:ext cx="10728434" cy="2617629"/>
              <a:chOff x="976271" y="1410647"/>
              <a:chExt cx="10619883" cy="2621779"/>
            </a:xfrm>
          </p:grpSpPr>
          <p:sp>
            <p:nvSpPr>
              <p:cNvPr id="6" name="TextBox 5">
                <a:extLst>
                  <a:ext uri="{FF2B5EF4-FFF2-40B4-BE49-F238E27FC236}">
                    <a16:creationId xmlns:a16="http://schemas.microsoft.com/office/drawing/2014/main" id="{E7E54F92-0CAF-F243-A5D1-C22EC3C15436}"/>
                  </a:ext>
                </a:extLst>
              </p:cNvPr>
              <p:cNvSpPr txBox="1"/>
              <p:nvPr/>
            </p:nvSpPr>
            <p:spPr>
              <a:xfrm>
                <a:off x="6004979" y="1410647"/>
                <a:ext cx="5591175" cy="647356"/>
              </a:xfrm>
              <a:prstGeom prst="rect">
                <a:avLst/>
              </a:prstGeom>
              <a:noFill/>
            </p:spPr>
            <p:txBody>
              <a:bodyPr wrap="square" rtlCol="0">
                <a:spAutoFit/>
              </a:bodyPr>
              <a:lstStyle/>
              <a:p>
                <a:pPr algn="ctr"/>
                <a:r>
                  <a:rPr lang="en-US" dirty="0">
                    <a:solidFill>
                      <a:srgbClr val="002649"/>
                    </a:solidFill>
                    <a:latin typeface="Arial" charset="0"/>
                    <a:ea typeface="Arial" charset="0"/>
                    <a:cs typeface="Arial" charset="0"/>
                  </a:rPr>
                  <a:t>Spring 2025 Graduate Admission Stats </a:t>
                </a:r>
                <a:r>
                  <a:rPr lang="en-US" sz="3600" dirty="0"/>
                  <a:t>	</a:t>
                </a:r>
              </a:p>
            </p:txBody>
          </p:sp>
          <p:sp>
            <p:nvSpPr>
              <p:cNvPr id="7" name="TextBox 6">
                <a:extLst>
                  <a:ext uri="{FF2B5EF4-FFF2-40B4-BE49-F238E27FC236}">
                    <a16:creationId xmlns:a16="http://schemas.microsoft.com/office/drawing/2014/main" id="{CCAAA7B2-9F52-874A-98E2-3D5D2665B605}"/>
                  </a:ext>
                </a:extLst>
              </p:cNvPr>
              <p:cNvSpPr txBox="1"/>
              <p:nvPr/>
            </p:nvSpPr>
            <p:spPr>
              <a:xfrm>
                <a:off x="976271" y="2583583"/>
                <a:ext cx="4838700" cy="1448843"/>
              </a:xfrm>
              <a:prstGeom prst="rect">
                <a:avLst/>
              </a:prstGeom>
              <a:noFill/>
            </p:spPr>
            <p:txBody>
              <a:bodyPr wrap="square" rtlCol="0">
                <a:spAutoFit/>
              </a:bodyPr>
              <a:lstStyle/>
              <a:p>
                <a:pPr marL="285750" indent="-285750">
                  <a:buFont typeface="Arial" panose="020B0604020202020204" pitchFamily="34" charset="0"/>
                  <a:buChar char="•"/>
                </a:pPr>
                <a:r>
                  <a:rPr lang="en-US" sz="2200" dirty="0"/>
                  <a:t>EDD			11 new admits</a:t>
                </a:r>
              </a:p>
              <a:p>
                <a:pPr marL="285750" indent="-285750">
                  <a:buFont typeface="Arial" panose="020B0604020202020204" pitchFamily="34" charset="0"/>
                  <a:buChar char="•"/>
                </a:pPr>
                <a:r>
                  <a:rPr lang="en-US" sz="2200" dirty="0"/>
                  <a:t>EDS			2 new admits</a:t>
                </a:r>
              </a:p>
              <a:p>
                <a:pPr marL="285750" indent="-285750">
                  <a:buFont typeface="Arial" panose="020B0604020202020204" pitchFamily="34" charset="0"/>
                  <a:buChar char="•"/>
                </a:pPr>
                <a:r>
                  <a:rPr lang="en-US" sz="2200" dirty="0"/>
                  <a:t>MSE/CER INLD	11 new admits</a:t>
                </a:r>
              </a:p>
              <a:p>
                <a:pPr marL="342900" indent="-342900">
                  <a:buFont typeface="Arial" panose="020B0604020202020204" pitchFamily="34" charset="0"/>
                  <a:buChar char="•"/>
                </a:pPr>
                <a:r>
                  <a:rPr lang="en-US" sz="2200" dirty="0"/>
                  <a:t>MS ORLD		13 new admits</a:t>
                </a:r>
              </a:p>
            </p:txBody>
          </p:sp>
        </p:grpSp>
      </p:grpSp>
      <p:cxnSp>
        <p:nvCxnSpPr>
          <p:cNvPr id="10" name="Straight Connector 9">
            <a:extLst>
              <a:ext uri="{FF2B5EF4-FFF2-40B4-BE49-F238E27FC236}">
                <a16:creationId xmlns:a16="http://schemas.microsoft.com/office/drawing/2014/main" id="{A9713F44-8447-6D4F-843E-F29690D606AB}"/>
              </a:ext>
            </a:extLst>
          </p:cNvPr>
          <p:cNvCxnSpPr>
            <a:cxnSpLocks/>
          </p:cNvCxnSpPr>
          <p:nvPr/>
        </p:nvCxnSpPr>
        <p:spPr>
          <a:xfrm>
            <a:off x="5548745" y="0"/>
            <a:ext cx="0" cy="6858000"/>
          </a:xfrm>
          <a:prstGeom prst="line">
            <a:avLst/>
          </a:prstGeom>
          <a:ln w="50800"/>
        </p:spPr>
        <p:style>
          <a:lnRef idx="3">
            <a:schemeClr val="dk1"/>
          </a:lnRef>
          <a:fillRef idx="0">
            <a:schemeClr val="dk1"/>
          </a:fillRef>
          <a:effectRef idx="2">
            <a:schemeClr val="dk1"/>
          </a:effectRef>
          <a:fontRef idx="minor">
            <a:schemeClr val="tx1"/>
          </a:fontRef>
        </p:style>
      </p:cxnSp>
      <p:grpSp>
        <p:nvGrpSpPr>
          <p:cNvPr id="17" name="Group 16">
            <a:extLst>
              <a:ext uri="{FF2B5EF4-FFF2-40B4-BE49-F238E27FC236}">
                <a16:creationId xmlns:a16="http://schemas.microsoft.com/office/drawing/2014/main" id="{ACFD57D2-2573-3747-9BE8-A881740C5189}"/>
              </a:ext>
            </a:extLst>
          </p:cNvPr>
          <p:cNvGrpSpPr/>
          <p:nvPr/>
        </p:nvGrpSpPr>
        <p:grpSpPr>
          <a:xfrm>
            <a:off x="0" y="0"/>
            <a:ext cx="4045907" cy="670143"/>
            <a:chOff x="0" y="0"/>
            <a:chExt cx="4045907" cy="670143"/>
          </a:xfrm>
        </p:grpSpPr>
        <p:sp>
          <p:nvSpPr>
            <p:cNvPr id="18" name="Pentagon 17">
              <a:extLst>
                <a:ext uri="{FF2B5EF4-FFF2-40B4-BE49-F238E27FC236}">
                  <a16:creationId xmlns:a16="http://schemas.microsoft.com/office/drawing/2014/main" id="{AE7899CF-6439-3C4C-9819-2394C63303E9}"/>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539166A6-5659-5D44-AF19-58FA6F6E487C}"/>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Graduate</a:t>
              </a:r>
            </a:p>
          </p:txBody>
        </p:sp>
      </p:grpSp>
      <p:sp>
        <p:nvSpPr>
          <p:cNvPr id="9" name="TextBox 8">
            <a:extLst>
              <a:ext uri="{FF2B5EF4-FFF2-40B4-BE49-F238E27FC236}">
                <a16:creationId xmlns:a16="http://schemas.microsoft.com/office/drawing/2014/main" id="{4DDE38C8-88A4-4186-B55C-B60475860422}"/>
              </a:ext>
            </a:extLst>
          </p:cNvPr>
          <p:cNvSpPr txBox="1"/>
          <p:nvPr/>
        </p:nvSpPr>
        <p:spPr>
          <a:xfrm>
            <a:off x="-109174" y="1460027"/>
            <a:ext cx="6096000" cy="369332"/>
          </a:xfrm>
          <a:prstGeom prst="rect">
            <a:avLst/>
          </a:prstGeom>
          <a:noFill/>
        </p:spPr>
        <p:txBody>
          <a:bodyPr wrap="square">
            <a:spAutoFit/>
          </a:bodyPr>
          <a:lstStyle/>
          <a:p>
            <a:pPr algn="ctr"/>
            <a:r>
              <a:rPr lang="en-US" dirty="0">
                <a:solidFill>
                  <a:srgbClr val="002649"/>
                </a:solidFill>
                <a:latin typeface="Arial" charset="0"/>
                <a:ea typeface="Arial" charset="0"/>
                <a:cs typeface="Arial" charset="0"/>
              </a:rPr>
              <a:t>Fall 2024 Graduate Admission Stats</a:t>
            </a:r>
            <a:endParaRPr lang="en-US" sz="1800" dirty="0">
              <a:solidFill>
                <a:srgbClr val="002649"/>
              </a:solidFill>
              <a:latin typeface="Arial" charset="0"/>
              <a:ea typeface="Arial" charset="0"/>
              <a:cs typeface="Arial" charset="0"/>
            </a:endParaRPr>
          </a:p>
        </p:txBody>
      </p:sp>
      <p:sp>
        <p:nvSpPr>
          <p:cNvPr id="13" name="TextBox 12">
            <a:extLst>
              <a:ext uri="{FF2B5EF4-FFF2-40B4-BE49-F238E27FC236}">
                <a16:creationId xmlns:a16="http://schemas.microsoft.com/office/drawing/2014/main" id="{F57F7B1B-4DAA-119E-9BB0-86CE57BDDFB9}"/>
              </a:ext>
            </a:extLst>
          </p:cNvPr>
          <p:cNvSpPr txBox="1"/>
          <p:nvPr/>
        </p:nvSpPr>
        <p:spPr>
          <a:xfrm>
            <a:off x="5810560" y="2418796"/>
            <a:ext cx="6222941" cy="1446550"/>
          </a:xfrm>
          <a:prstGeom prst="rect">
            <a:avLst/>
          </a:prstGeom>
          <a:noFill/>
        </p:spPr>
        <p:txBody>
          <a:bodyPr wrap="square">
            <a:spAutoFit/>
          </a:bodyPr>
          <a:lstStyle/>
          <a:p>
            <a:pPr marL="285750" indent="-285750">
              <a:buFont typeface="Arial" panose="020B0604020202020204" pitchFamily="34" charset="0"/>
              <a:buChar char="•"/>
            </a:pPr>
            <a:r>
              <a:rPr lang="en-US" sz="2200" dirty="0"/>
              <a:t>EDD			6 new admits</a:t>
            </a:r>
          </a:p>
          <a:p>
            <a:pPr marL="285750" indent="-285750">
              <a:buFont typeface="Arial" panose="020B0604020202020204" pitchFamily="34" charset="0"/>
              <a:buChar char="•"/>
            </a:pPr>
            <a:r>
              <a:rPr lang="en-US" sz="2200" dirty="0"/>
              <a:t>EDS			0 new admits</a:t>
            </a:r>
          </a:p>
          <a:p>
            <a:pPr marL="285750" indent="-285750">
              <a:buFont typeface="Arial" panose="020B0604020202020204" pitchFamily="34" charset="0"/>
              <a:buChar char="•"/>
            </a:pPr>
            <a:r>
              <a:rPr lang="en-US" sz="2200" dirty="0"/>
              <a:t>MSE/CER INLD	2 new admits</a:t>
            </a:r>
          </a:p>
          <a:p>
            <a:pPr marL="285750" indent="-285750">
              <a:buFont typeface="Arial" panose="020B0604020202020204" pitchFamily="34" charset="0"/>
              <a:buChar char="•"/>
            </a:pPr>
            <a:r>
              <a:rPr lang="en-US" sz="2200" dirty="0"/>
              <a:t>MS ORLD		0 new admits</a:t>
            </a:r>
          </a:p>
        </p:txBody>
      </p:sp>
    </p:spTree>
    <p:extLst>
      <p:ext uri="{BB962C8B-B14F-4D97-AF65-F5344CB8AC3E}">
        <p14:creationId xmlns:p14="http://schemas.microsoft.com/office/powerpoint/2010/main" val="113304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B2D0F6-5EB4-A749-B253-00A7EE371268}"/>
              </a:ext>
            </a:extLst>
          </p:cNvPr>
          <p:cNvSpPr txBox="1"/>
          <p:nvPr/>
        </p:nvSpPr>
        <p:spPr>
          <a:xfrm>
            <a:off x="1927700" y="2153245"/>
            <a:ext cx="7604231" cy="923330"/>
          </a:xfrm>
          <a:prstGeom prst="rect">
            <a:avLst/>
          </a:prstGeom>
          <a:noFill/>
        </p:spPr>
        <p:txBody>
          <a:bodyPr wrap="square" rtlCol="0">
            <a:spAutoFit/>
          </a:bodyPr>
          <a:lstStyle/>
          <a:p>
            <a:pPr algn="ctr"/>
            <a:r>
              <a:rPr lang="en-US" sz="5400" dirty="0"/>
              <a:t>Dr. Anna McEwan</a:t>
            </a:r>
          </a:p>
        </p:txBody>
      </p:sp>
      <p:sp>
        <p:nvSpPr>
          <p:cNvPr id="3" name="TextBox 2">
            <a:extLst>
              <a:ext uri="{FF2B5EF4-FFF2-40B4-BE49-F238E27FC236}">
                <a16:creationId xmlns:a16="http://schemas.microsoft.com/office/drawing/2014/main" id="{90658031-7922-F3AC-E66E-66E32A97CBD6}"/>
              </a:ext>
            </a:extLst>
          </p:cNvPr>
          <p:cNvSpPr txBox="1"/>
          <p:nvPr/>
        </p:nvSpPr>
        <p:spPr>
          <a:xfrm>
            <a:off x="1695979" y="3511213"/>
            <a:ext cx="8067675" cy="1200329"/>
          </a:xfrm>
          <a:prstGeom prst="rect">
            <a:avLst/>
          </a:prstGeom>
          <a:noFill/>
        </p:spPr>
        <p:txBody>
          <a:bodyPr wrap="square" rtlCol="0">
            <a:spAutoFit/>
          </a:bodyPr>
          <a:lstStyle/>
          <a:p>
            <a:pPr algn="ctr"/>
            <a:endParaRPr lang="en-US" sz="3600" b="1" i="1" dirty="0">
              <a:solidFill>
                <a:srgbClr val="002649"/>
              </a:solidFill>
            </a:endParaRPr>
          </a:p>
          <a:p>
            <a:pPr algn="ctr"/>
            <a:r>
              <a:rPr lang="en-US" sz="3600" b="1" i="1" dirty="0">
                <a:solidFill>
                  <a:srgbClr val="002649"/>
                </a:solidFill>
              </a:rPr>
              <a:t>School of Education Updates</a:t>
            </a:r>
          </a:p>
        </p:txBody>
      </p:sp>
    </p:spTree>
    <p:extLst>
      <p:ext uri="{BB962C8B-B14F-4D97-AF65-F5344CB8AC3E}">
        <p14:creationId xmlns:p14="http://schemas.microsoft.com/office/powerpoint/2010/main" val="15090384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92FDAC-9347-E44D-BD9B-BE2DAC0330F5}"/>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5765AA78-9D9F-FF4E-9890-A0ACB117B56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41A26F6A-D9D3-AD49-8D14-AA678BC397B4}"/>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Graduate</a:t>
              </a:r>
            </a:p>
          </p:txBody>
        </p:sp>
      </p:grpSp>
      <p:graphicFrame>
        <p:nvGraphicFramePr>
          <p:cNvPr id="5" name="Chart 4">
            <a:extLst>
              <a:ext uri="{FF2B5EF4-FFF2-40B4-BE49-F238E27FC236}">
                <a16:creationId xmlns:a16="http://schemas.microsoft.com/office/drawing/2014/main" id="{B0BFB984-AC35-BE44-91C6-4E5FEFF87A76}"/>
              </a:ext>
            </a:extLst>
          </p:cNvPr>
          <p:cNvGraphicFramePr/>
          <p:nvPr/>
        </p:nvGraphicFramePr>
        <p:xfrm>
          <a:off x="0" y="778730"/>
          <a:ext cx="11167353" cy="54220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0722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92FDAC-9347-E44D-BD9B-BE2DAC0330F5}"/>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5765AA78-9D9F-FF4E-9890-A0ACB117B56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41A26F6A-D9D3-AD49-8D14-AA678BC397B4}"/>
                </a:ext>
              </a:extLst>
            </p:cNvPr>
            <p:cNvSpPr txBox="1"/>
            <p:nvPr/>
          </p:nvSpPr>
          <p:spPr>
            <a:xfrm>
              <a:off x="217498" y="108587"/>
              <a:ext cx="3828409" cy="461665"/>
            </a:xfrm>
            <a:prstGeom prst="rect">
              <a:avLst/>
            </a:prstGeom>
            <a:noFill/>
          </p:spPr>
          <p:txBody>
            <a:bodyPr wrap="square" rtlCol="0">
              <a:spAutoFit/>
            </a:bodyPr>
            <a:lstStyle/>
            <a:p>
              <a:pPr algn="ctr"/>
              <a:r>
                <a:rPr lang="en-US" sz="2400" b="1">
                  <a:solidFill>
                    <a:schemeClr val="bg1"/>
                  </a:solidFill>
                </a:rPr>
                <a:t>Graduate</a:t>
              </a:r>
            </a:p>
          </p:txBody>
        </p:sp>
      </p:grpSp>
      <p:graphicFrame>
        <p:nvGraphicFramePr>
          <p:cNvPr id="6" name="Chart 5">
            <a:extLst>
              <a:ext uri="{FF2B5EF4-FFF2-40B4-BE49-F238E27FC236}">
                <a16:creationId xmlns:a16="http://schemas.microsoft.com/office/drawing/2014/main" id="{D26458F1-8CE9-8B43-955D-8AB201EE060A}"/>
              </a:ext>
            </a:extLst>
          </p:cNvPr>
          <p:cNvGraphicFramePr/>
          <p:nvPr/>
        </p:nvGraphicFramePr>
        <p:xfrm>
          <a:off x="111512" y="921183"/>
          <a:ext cx="10549055" cy="52119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3804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92FDAC-9347-E44D-BD9B-BE2DAC0330F5}"/>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5765AA78-9D9F-FF4E-9890-A0ACB117B56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41A26F6A-D9D3-AD49-8D14-AA678BC397B4}"/>
                </a:ext>
              </a:extLst>
            </p:cNvPr>
            <p:cNvSpPr txBox="1"/>
            <p:nvPr/>
          </p:nvSpPr>
          <p:spPr>
            <a:xfrm>
              <a:off x="0" y="104238"/>
              <a:ext cx="3828409" cy="461665"/>
            </a:xfrm>
            <a:prstGeom prst="rect">
              <a:avLst/>
            </a:prstGeom>
            <a:noFill/>
          </p:spPr>
          <p:txBody>
            <a:bodyPr wrap="square" rtlCol="0">
              <a:spAutoFit/>
            </a:bodyPr>
            <a:lstStyle/>
            <a:p>
              <a:pPr algn="ctr"/>
              <a:r>
                <a:rPr lang="en-US" sz="2400" b="1">
                  <a:solidFill>
                    <a:schemeClr val="bg1"/>
                  </a:solidFill>
                </a:rPr>
                <a:t>Graduate - Graduation</a:t>
              </a:r>
            </a:p>
          </p:txBody>
        </p:sp>
      </p:grpSp>
      <p:graphicFrame>
        <p:nvGraphicFramePr>
          <p:cNvPr id="13" name="Table 6">
            <a:extLst>
              <a:ext uri="{FF2B5EF4-FFF2-40B4-BE49-F238E27FC236}">
                <a16:creationId xmlns:a16="http://schemas.microsoft.com/office/drawing/2014/main" id="{1C60B8D1-18F3-6B44-A695-7B010B3EA612}"/>
              </a:ext>
            </a:extLst>
          </p:cNvPr>
          <p:cNvGraphicFramePr>
            <a:graphicFrameLocks noGrp="1"/>
          </p:cNvGraphicFramePr>
          <p:nvPr/>
        </p:nvGraphicFramePr>
        <p:xfrm>
          <a:off x="1661531" y="1170879"/>
          <a:ext cx="8552986" cy="3164917"/>
        </p:xfrm>
        <a:graphic>
          <a:graphicData uri="http://schemas.openxmlformats.org/drawingml/2006/table">
            <a:tbl>
              <a:tblPr firstRow="1" bandRow="1">
                <a:tableStyleId>{5C22544A-7EE6-4342-B048-85BDC9FD1C3A}</a:tableStyleId>
              </a:tblPr>
              <a:tblGrid>
                <a:gridCol w="4276493">
                  <a:extLst>
                    <a:ext uri="{9D8B030D-6E8A-4147-A177-3AD203B41FA5}">
                      <a16:colId xmlns:a16="http://schemas.microsoft.com/office/drawing/2014/main" val="3715453230"/>
                    </a:ext>
                  </a:extLst>
                </a:gridCol>
                <a:gridCol w="4276493">
                  <a:extLst>
                    <a:ext uri="{9D8B030D-6E8A-4147-A177-3AD203B41FA5}">
                      <a16:colId xmlns:a16="http://schemas.microsoft.com/office/drawing/2014/main" val="1147919602"/>
                    </a:ext>
                  </a:extLst>
                </a:gridCol>
              </a:tblGrid>
              <a:tr h="452131">
                <a:tc>
                  <a:txBody>
                    <a:bodyPr/>
                    <a:lstStyle/>
                    <a:p>
                      <a:r>
                        <a:rPr lang="en-US"/>
                        <a:t>Graduate Program</a:t>
                      </a:r>
                    </a:p>
                  </a:txBody>
                  <a:tcPr marL="45720" marR="45720">
                    <a:solidFill>
                      <a:srgbClr val="002649"/>
                    </a:solidFill>
                  </a:tcPr>
                </a:tc>
                <a:tc>
                  <a:txBody>
                    <a:bodyPr/>
                    <a:lstStyle/>
                    <a:p>
                      <a:r>
                        <a:rPr lang="en-US" dirty="0"/>
                        <a:t>Completing Spring 2025</a:t>
                      </a:r>
                    </a:p>
                  </a:txBody>
                  <a:tcPr marL="45720" marR="45720">
                    <a:solidFill>
                      <a:srgbClr val="002649"/>
                    </a:solidFill>
                  </a:tcPr>
                </a:tc>
                <a:extLst>
                  <a:ext uri="{0D108BD9-81ED-4DB2-BD59-A6C34878D82A}">
                    <a16:rowId xmlns:a16="http://schemas.microsoft.com/office/drawing/2014/main" val="2093245474"/>
                  </a:ext>
                </a:extLst>
              </a:tr>
              <a:tr h="452131">
                <a:tc>
                  <a:txBody>
                    <a:bodyPr/>
                    <a:lstStyle/>
                    <a:p>
                      <a:r>
                        <a:rPr lang="en-US"/>
                        <a:t>Ed.D Educational Leadership</a:t>
                      </a:r>
                    </a:p>
                  </a:txBody>
                  <a:tcPr marL="45720" marR="45720"/>
                </a:tc>
                <a:tc>
                  <a:txBody>
                    <a:bodyPr/>
                    <a:lstStyle/>
                    <a:p>
                      <a:pPr algn="ctr"/>
                      <a:r>
                        <a:rPr lang="en-US" dirty="0"/>
                        <a:t>9</a:t>
                      </a:r>
                    </a:p>
                  </a:txBody>
                  <a:tcPr marL="45720" marR="45720"/>
                </a:tc>
                <a:extLst>
                  <a:ext uri="{0D108BD9-81ED-4DB2-BD59-A6C34878D82A}">
                    <a16:rowId xmlns:a16="http://schemas.microsoft.com/office/drawing/2014/main" val="2083283312"/>
                  </a:ext>
                </a:extLst>
              </a:tr>
              <a:tr h="452131">
                <a:tc>
                  <a:txBody>
                    <a:bodyPr/>
                    <a:lstStyle/>
                    <a:p>
                      <a:r>
                        <a:rPr lang="en-US"/>
                        <a:t>Ed.S Instructional Leadership</a:t>
                      </a:r>
                    </a:p>
                  </a:txBody>
                  <a:tcPr marL="45720" marR="45720"/>
                </a:tc>
                <a:tc>
                  <a:txBody>
                    <a:bodyPr/>
                    <a:lstStyle/>
                    <a:p>
                      <a:pPr algn="ctr"/>
                      <a:r>
                        <a:rPr lang="en-US" dirty="0"/>
                        <a:t>1</a:t>
                      </a:r>
                    </a:p>
                  </a:txBody>
                  <a:tcPr marL="45720" marR="45720"/>
                </a:tc>
                <a:extLst>
                  <a:ext uri="{0D108BD9-81ED-4DB2-BD59-A6C34878D82A}">
                    <a16:rowId xmlns:a16="http://schemas.microsoft.com/office/drawing/2014/main" val="2320045610"/>
                  </a:ext>
                </a:extLst>
              </a:tr>
              <a:tr h="452131">
                <a:tc>
                  <a:txBody>
                    <a:bodyPr/>
                    <a:lstStyle/>
                    <a:p>
                      <a:r>
                        <a:rPr lang="en-US"/>
                        <a:t>MSE Instructional Leadership</a:t>
                      </a:r>
                    </a:p>
                  </a:txBody>
                  <a:tcPr marL="45720" marR="45720"/>
                </a:tc>
                <a:tc>
                  <a:txBody>
                    <a:bodyPr/>
                    <a:lstStyle/>
                    <a:p>
                      <a:pPr algn="ctr"/>
                      <a:r>
                        <a:rPr lang="en-US" dirty="0"/>
                        <a:t>6</a:t>
                      </a:r>
                    </a:p>
                  </a:txBody>
                  <a:tcPr marL="45720" marR="45720"/>
                </a:tc>
                <a:extLst>
                  <a:ext uri="{0D108BD9-81ED-4DB2-BD59-A6C34878D82A}">
                    <a16:rowId xmlns:a16="http://schemas.microsoft.com/office/drawing/2014/main" val="882872164"/>
                  </a:ext>
                </a:extLst>
              </a:tr>
              <a:tr h="452131">
                <a:tc>
                  <a:txBody>
                    <a:bodyPr/>
                    <a:lstStyle/>
                    <a:p>
                      <a:r>
                        <a:rPr lang="en-US"/>
                        <a:t>CER Instructional Leadership</a:t>
                      </a:r>
                    </a:p>
                  </a:txBody>
                  <a:tcPr marL="45720" marR="45720"/>
                </a:tc>
                <a:tc>
                  <a:txBody>
                    <a:bodyPr/>
                    <a:lstStyle/>
                    <a:p>
                      <a:pPr algn="ctr"/>
                      <a:r>
                        <a:rPr lang="en-US" dirty="0"/>
                        <a:t>13</a:t>
                      </a:r>
                    </a:p>
                  </a:txBody>
                  <a:tcPr marL="45720" marR="45720"/>
                </a:tc>
                <a:extLst>
                  <a:ext uri="{0D108BD9-81ED-4DB2-BD59-A6C34878D82A}">
                    <a16:rowId xmlns:a16="http://schemas.microsoft.com/office/drawing/2014/main" val="2484606120"/>
                  </a:ext>
                </a:extLst>
              </a:tr>
              <a:tr h="452131">
                <a:tc>
                  <a:txBody>
                    <a:bodyPr/>
                    <a:lstStyle/>
                    <a:p>
                      <a:r>
                        <a:rPr lang="en-US" dirty="0"/>
                        <a:t>Alt. A </a:t>
                      </a:r>
                    </a:p>
                  </a:txBody>
                  <a:tcPr marL="45720" marR="45720"/>
                </a:tc>
                <a:tc>
                  <a:txBody>
                    <a:bodyPr/>
                    <a:lstStyle/>
                    <a:p>
                      <a:pPr algn="ctr"/>
                      <a:r>
                        <a:rPr lang="en-US" dirty="0"/>
                        <a:t>0</a:t>
                      </a:r>
                    </a:p>
                  </a:txBody>
                  <a:tcPr marL="45720" marR="45720"/>
                </a:tc>
                <a:extLst>
                  <a:ext uri="{0D108BD9-81ED-4DB2-BD59-A6C34878D82A}">
                    <a16:rowId xmlns:a16="http://schemas.microsoft.com/office/drawing/2014/main" val="3242269969"/>
                  </a:ext>
                </a:extLst>
              </a:tr>
              <a:tr h="452131">
                <a:tc>
                  <a:txBody>
                    <a:bodyPr/>
                    <a:lstStyle/>
                    <a:p>
                      <a:r>
                        <a:rPr lang="en-US" b="1" dirty="0"/>
                        <a:t>Total</a:t>
                      </a:r>
                    </a:p>
                  </a:txBody>
                  <a:tcPr marL="45720" marR="45720"/>
                </a:tc>
                <a:tc>
                  <a:txBody>
                    <a:bodyPr/>
                    <a:lstStyle/>
                    <a:p>
                      <a:pPr algn="ctr"/>
                      <a:r>
                        <a:rPr lang="en-US" b="1" dirty="0"/>
                        <a:t>29</a:t>
                      </a:r>
                    </a:p>
                  </a:txBody>
                  <a:tcPr marL="45720" marR="45720"/>
                </a:tc>
                <a:extLst>
                  <a:ext uri="{0D108BD9-81ED-4DB2-BD59-A6C34878D82A}">
                    <a16:rowId xmlns:a16="http://schemas.microsoft.com/office/drawing/2014/main" val="3158435028"/>
                  </a:ext>
                </a:extLst>
              </a:tr>
            </a:tbl>
          </a:graphicData>
        </a:graphic>
      </p:graphicFrame>
    </p:spTree>
    <p:extLst>
      <p:ext uri="{BB962C8B-B14F-4D97-AF65-F5344CB8AC3E}">
        <p14:creationId xmlns:p14="http://schemas.microsoft.com/office/powerpoint/2010/main" val="3420966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51E27-4EA3-6C15-4C1D-4D685D36CBD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B0C631-E942-23BA-F804-B237C1F8096D}"/>
              </a:ext>
            </a:extLst>
          </p:cNvPr>
          <p:cNvSpPr txBox="1"/>
          <p:nvPr/>
        </p:nvSpPr>
        <p:spPr>
          <a:xfrm>
            <a:off x="-310896" y="2136338"/>
            <a:ext cx="12192000" cy="2585323"/>
          </a:xfrm>
          <a:prstGeom prst="rect">
            <a:avLst/>
          </a:prstGeom>
          <a:noFill/>
        </p:spPr>
        <p:txBody>
          <a:bodyPr wrap="square" rtlCol="0">
            <a:spAutoFit/>
          </a:bodyPr>
          <a:lstStyle/>
          <a:p>
            <a:pPr algn="ctr"/>
            <a:r>
              <a:rPr lang="en-US" sz="5400" dirty="0">
                <a:solidFill>
                  <a:srgbClr val="002060"/>
                </a:solidFill>
                <a:ea typeface="Arial" charset="0"/>
                <a:cs typeface="Arial" charset="0"/>
              </a:rPr>
              <a:t>Educational Leadership Department’s Enrollment Management</a:t>
            </a:r>
          </a:p>
          <a:p>
            <a:pPr algn="ctr"/>
            <a:r>
              <a:rPr lang="en-US" sz="5400" dirty="0">
                <a:solidFill>
                  <a:srgbClr val="002060"/>
                </a:solidFill>
                <a:ea typeface="Arial" charset="0"/>
                <a:cs typeface="Arial" charset="0"/>
              </a:rPr>
              <a:t>And Recruitment Efforts</a:t>
            </a:r>
          </a:p>
        </p:txBody>
      </p:sp>
      <p:sp>
        <p:nvSpPr>
          <p:cNvPr id="3" name="Text Placeholder 6">
            <a:extLst>
              <a:ext uri="{FF2B5EF4-FFF2-40B4-BE49-F238E27FC236}">
                <a16:creationId xmlns:a16="http://schemas.microsoft.com/office/drawing/2014/main" id="{9148EAAD-0532-CA05-EF41-A7F5732BFC3B}"/>
              </a:ext>
            </a:extLst>
          </p:cNvPr>
          <p:cNvSpPr txBox="1">
            <a:spLocks/>
          </p:cNvSpPr>
          <p:nvPr/>
        </p:nvSpPr>
        <p:spPr>
          <a:xfrm>
            <a:off x="3125376" y="3700715"/>
            <a:ext cx="5941248" cy="63656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dirty="0"/>
          </a:p>
        </p:txBody>
      </p:sp>
    </p:spTree>
    <p:extLst>
      <p:ext uri="{BB962C8B-B14F-4D97-AF65-F5344CB8AC3E}">
        <p14:creationId xmlns:p14="http://schemas.microsoft.com/office/powerpoint/2010/main" val="9647386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92FDAC-9347-E44D-BD9B-BE2DAC0330F5}"/>
              </a:ext>
            </a:extLst>
          </p:cNvPr>
          <p:cNvGrpSpPr/>
          <p:nvPr/>
        </p:nvGrpSpPr>
        <p:grpSpPr>
          <a:xfrm>
            <a:off x="0" y="0"/>
            <a:ext cx="5171768" cy="670143"/>
            <a:chOff x="0" y="0"/>
            <a:chExt cx="4045907" cy="670143"/>
          </a:xfrm>
        </p:grpSpPr>
        <p:sp>
          <p:nvSpPr>
            <p:cNvPr id="3" name="Pentagon 2">
              <a:extLst>
                <a:ext uri="{FF2B5EF4-FFF2-40B4-BE49-F238E27FC236}">
                  <a16:creationId xmlns:a16="http://schemas.microsoft.com/office/drawing/2014/main" id="{5765AA78-9D9F-FF4E-9890-A0ACB117B56D}"/>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41A26F6A-D9D3-AD49-8D14-AA678BC397B4}"/>
                </a:ext>
              </a:extLst>
            </p:cNvPr>
            <p:cNvSpPr txBox="1"/>
            <p:nvPr/>
          </p:nvSpPr>
          <p:spPr>
            <a:xfrm>
              <a:off x="0" y="104238"/>
              <a:ext cx="3828409" cy="461665"/>
            </a:xfrm>
            <a:prstGeom prst="rect">
              <a:avLst/>
            </a:prstGeom>
            <a:noFill/>
          </p:spPr>
          <p:txBody>
            <a:bodyPr wrap="square" rtlCol="0">
              <a:spAutoFit/>
            </a:bodyPr>
            <a:lstStyle/>
            <a:p>
              <a:pPr algn="ctr"/>
              <a:r>
                <a:rPr lang="en-US" sz="2400" b="1" dirty="0">
                  <a:solidFill>
                    <a:schemeClr val="bg1"/>
                  </a:solidFill>
                </a:rPr>
                <a:t>Graduate Enrollment Management</a:t>
              </a:r>
            </a:p>
          </p:txBody>
        </p:sp>
      </p:grpSp>
      <p:sp>
        <p:nvSpPr>
          <p:cNvPr id="6" name="TextBox 5">
            <a:extLst>
              <a:ext uri="{FF2B5EF4-FFF2-40B4-BE49-F238E27FC236}">
                <a16:creationId xmlns:a16="http://schemas.microsoft.com/office/drawing/2014/main" id="{BCA0FD4D-799B-534B-AEE8-EE57E3B0B3D2}"/>
              </a:ext>
            </a:extLst>
          </p:cNvPr>
          <p:cNvSpPr txBox="1"/>
          <p:nvPr/>
        </p:nvSpPr>
        <p:spPr>
          <a:xfrm>
            <a:off x="503652" y="1501793"/>
            <a:ext cx="10361713" cy="3785652"/>
          </a:xfrm>
          <a:prstGeom prst="rect">
            <a:avLst/>
          </a:prstGeom>
          <a:noFill/>
        </p:spPr>
        <p:txBody>
          <a:bodyPr wrap="square" numCol="1" rtlCol="0">
            <a:spAutoFit/>
          </a:bodyPr>
          <a:lstStyle/>
          <a:p>
            <a:pPr marL="285750" indent="-285750">
              <a:buFont typeface="Arial" panose="020B0604020202020204" pitchFamily="34" charset="0"/>
              <a:buChar char="•"/>
            </a:pPr>
            <a:r>
              <a:rPr lang="en-US" sz="2400" dirty="0"/>
              <a:t>Drop list trends/monitoring</a:t>
            </a:r>
          </a:p>
          <a:p>
            <a:pPr marL="285750" indent="-285750">
              <a:buFont typeface="Arial" panose="020B0604020202020204" pitchFamily="34" charset="0"/>
              <a:buChar char="•"/>
            </a:pPr>
            <a:r>
              <a:rPr lang="en-US" sz="2400" dirty="0"/>
              <a:t>Need-based financial help</a:t>
            </a:r>
          </a:p>
          <a:p>
            <a:pPr marL="285750" indent="-285750">
              <a:buFont typeface="Arial" panose="020B0604020202020204" pitchFamily="34" charset="0"/>
              <a:buChar char="•"/>
            </a:pPr>
            <a:r>
              <a:rPr lang="en-US" sz="2400" dirty="0"/>
              <a:t>The Dean’s Council and recruitment team meetings to discuss updates in each department, biannually review the School’s recruitment plan, and offer suggestions for revisions as well as monitor recruitment efforts and update target enrollment numbers.</a:t>
            </a:r>
          </a:p>
          <a:p>
            <a:pPr marL="285750" indent="-285750">
              <a:buFont typeface="Arial" panose="020B0604020202020204" pitchFamily="34" charset="0"/>
              <a:buChar char="•"/>
            </a:pPr>
            <a:r>
              <a:rPr lang="en-US" sz="2400" dirty="0"/>
              <a:t>School visits to enrolled students and alumni</a:t>
            </a:r>
          </a:p>
          <a:p>
            <a:pPr marL="285750" indent="-285750">
              <a:buFont typeface="Arial" panose="020B0604020202020204" pitchFamily="34" charset="0"/>
              <a:buChar char="•"/>
            </a:pPr>
            <a:r>
              <a:rPr lang="en-US" sz="2400" dirty="0"/>
              <a:t>Ed Lead Events - Baseball Game</a:t>
            </a:r>
          </a:p>
          <a:p>
            <a:pPr marL="285750" indent="-285750">
              <a:buFont typeface="Arial" panose="020B0604020202020204" pitchFamily="34" charset="0"/>
              <a:buChar char="•"/>
            </a:pPr>
            <a:endParaRPr lang="en-US" sz="2400" dirty="0"/>
          </a:p>
          <a:p>
            <a:endParaRPr lang="en-US" sz="2400" dirty="0">
              <a:solidFill>
                <a:srgbClr val="002649"/>
              </a:solidFill>
              <a:latin typeface="Arial" charset="0"/>
              <a:ea typeface="Arial" charset="0"/>
              <a:cs typeface="Arial" charset="0"/>
            </a:endParaRPr>
          </a:p>
        </p:txBody>
      </p:sp>
    </p:spTree>
    <p:extLst>
      <p:ext uri="{BB962C8B-B14F-4D97-AF65-F5344CB8AC3E}">
        <p14:creationId xmlns:p14="http://schemas.microsoft.com/office/powerpoint/2010/main" val="1087297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C0E4BEB-F54F-5866-ED43-D9B701C13ED3}"/>
              </a:ext>
            </a:extLst>
          </p:cNvPr>
          <p:cNvGrpSpPr/>
          <p:nvPr/>
        </p:nvGrpSpPr>
        <p:grpSpPr>
          <a:xfrm>
            <a:off x="0" y="0"/>
            <a:ext cx="5171768" cy="670143"/>
            <a:chOff x="0" y="0"/>
            <a:chExt cx="4045907" cy="670143"/>
          </a:xfrm>
        </p:grpSpPr>
        <p:sp>
          <p:nvSpPr>
            <p:cNvPr id="3" name="Pentagon 2">
              <a:extLst>
                <a:ext uri="{FF2B5EF4-FFF2-40B4-BE49-F238E27FC236}">
                  <a16:creationId xmlns:a16="http://schemas.microsoft.com/office/drawing/2014/main" id="{55F57CD3-98B4-84CF-EFEB-D7B6FE0BD4E8}"/>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902F2F21-0397-379B-38BB-4875B76B127B}"/>
                </a:ext>
              </a:extLst>
            </p:cNvPr>
            <p:cNvSpPr txBox="1"/>
            <p:nvPr/>
          </p:nvSpPr>
          <p:spPr>
            <a:xfrm>
              <a:off x="0" y="104238"/>
              <a:ext cx="3828409" cy="461665"/>
            </a:xfrm>
            <a:prstGeom prst="rect">
              <a:avLst/>
            </a:prstGeom>
            <a:noFill/>
          </p:spPr>
          <p:txBody>
            <a:bodyPr wrap="square" rtlCol="0">
              <a:spAutoFit/>
            </a:bodyPr>
            <a:lstStyle/>
            <a:p>
              <a:pPr algn="ctr"/>
              <a:r>
                <a:rPr lang="en-US" sz="2400" b="1" dirty="0">
                  <a:solidFill>
                    <a:schemeClr val="bg1"/>
                  </a:solidFill>
                </a:rPr>
                <a:t>Graduate Enrollment Management</a:t>
              </a:r>
            </a:p>
          </p:txBody>
        </p:sp>
      </p:grpSp>
      <p:pic>
        <p:nvPicPr>
          <p:cNvPr id="6" name="Picture 5" descr="A group of people standing in a classroom&#10;&#10;AI-generated content may be incorrect.">
            <a:extLst>
              <a:ext uri="{FF2B5EF4-FFF2-40B4-BE49-F238E27FC236}">
                <a16:creationId xmlns:a16="http://schemas.microsoft.com/office/drawing/2014/main" id="{C149D9DC-D182-4ACB-7555-E73A71CAE40E}"/>
              </a:ext>
            </a:extLst>
          </p:cNvPr>
          <p:cNvPicPr>
            <a:picLocks noChangeAspect="1"/>
          </p:cNvPicPr>
          <p:nvPr/>
        </p:nvPicPr>
        <p:blipFill>
          <a:blip r:embed="rId2"/>
          <a:stretch>
            <a:fillRect/>
          </a:stretch>
        </p:blipFill>
        <p:spPr>
          <a:xfrm>
            <a:off x="631982" y="3056922"/>
            <a:ext cx="4539785" cy="3404839"/>
          </a:xfrm>
          <a:prstGeom prst="rect">
            <a:avLst/>
          </a:prstGeom>
        </p:spPr>
      </p:pic>
      <p:pic>
        <p:nvPicPr>
          <p:cNvPr id="8" name="Picture 7" descr="A group of people standing in a classroom&#10;&#10;AI-generated content may be incorrect.">
            <a:extLst>
              <a:ext uri="{FF2B5EF4-FFF2-40B4-BE49-F238E27FC236}">
                <a16:creationId xmlns:a16="http://schemas.microsoft.com/office/drawing/2014/main" id="{95A444A1-F11C-D6CD-7A8C-B328DD797893}"/>
              </a:ext>
            </a:extLst>
          </p:cNvPr>
          <p:cNvPicPr>
            <a:picLocks noChangeAspect="1"/>
          </p:cNvPicPr>
          <p:nvPr/>
        </p:nvPicPr>
        <p:blipFill>
          <a:blip r:embed="rId3"/>
          <a:stretch>
            <a:fillRect/>
          </a:stretch>
        </p:blipFill>
        <p:spPr>
          <a:xfrm>
            <a:off x="5964232" y="1688199"/>
            <a:ext cx="3580172" cy="4773562"/>
          </a:xfrm>
          <a:prstGeom prst="rect">
            <a:avLst/>
          </a:prstGeom>
        </p:spPr>
      </p:pic>
      <p:sp>
        <p:nvSpPr>
          <p:cNvPr id="9" name="TextBox 8">
            <a:extLst>
              <a:ext uri="{FF2B5EF4-FFF2-40B4-BE49-F238E27FC236}">
                <a16:creationId xmlns:a16="http://schemas.microsoft.com/office/drawing/2014/main" id="{3A6F7084-4128-8D39-1DA2-69A983047043}"/>
              </a:ext>
            </a:extLst>
          </p:cNvPr>
          <p:cNvSpPr txBox="1"/>
          <p:nvPr/>
        </p:nvSpPr>
        <p:spPr>
          <a:xfrm>
            <a:off x="443809" y="847870"/>
            <a:ext cx="4916129" cy="2031325"/>
          </a:xfrm>
          <a:prstGeom prst="rect">
            <a:avLst/>
          </a:prstGeom>
          <a:noFill/>
        </p:spPr>
        <p:txBody>
          <a:bodyPr wrap="square" rtlCol="0">
            <a:spAutoFit/>
          </a:bodyPr>
          <a:lstStyle/>
          <a:p>
            <a:pPr algn="ctr"/>
            <a:r>
              <a:rPr lang="en-US" dirty="0"/>
              <a:t>Personal visits to enrolled students/alumni to</a:t>
            </a:r>
          </a:p>
          <a:p>
            <a:pPr algn="ctr"/>
            <a:r>
              <a:rPr lang="en-US" dirty="0"/>
              <a:t> build relationships, </a:t>
            </a:r>
          </a:p>
          <a:p>
            <a:pPr algn="ctr"/>
            <a:r>
              <a:rPr lang="en-US" dirty="0"/>
              <a:t>promote engagement and provide additional</a:t>
            </a:r>
          </a:p>
          <a:p>
            <a:pPr algn="ctr"/>
            <a:r>
              <a:rPr lang="en-US" dirty="0"/>
              <a:t>in-person support! </a:t>
            </a:r>
          </a:p>
          <a:p>
            <a:pPr algn="ctr"/>
            <a:endParaRPr lang="en-US" dirty="0"/>
          </a:p>
          <a:p>
            <a:pPr algn="ctr"/>
            <a:r>
              <a:rPr lang="en-US" dirty="0"/>
              <a:t>23 Schools/Central Offices</a:t>
            </a:r>
          </a:p>
          <a:p>
            <a:pPr algn="ctr"/>
            <a:r>
              <a:rPr lang="en-US" dirty="0"/>
              <a:t>31 students/alumni</a:t>
            </a:r>
          </a:p>
        </p:txBody>
      </p:sp>
    </p:spTree>
    <p:extLst>
      <p:ext uri="{BB962C8B-B14F-4D97-AF65-F5344CB8AC3E}">
        <p14:creationId xmlns:p14="http://schemas.microsoft.com/office/powerpoint/2010/main" val="37929184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231820" y="0"/>
            <a:ext cx="4277727" cy="670143"/>
            <a:chOff x="-231820" y="0"/>
            <a:chExt cx="427772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231820" y="100032"/>
              <a:ext cx="3828409" cy="461665"/>
            </a:xfrm>
            <a:prstGeom prst="rect">
              <a:avLst/>
            </a:prstGeom>
            <a:noFill/>
          </p:spPr>
          <p:txBody>
            <a:bodyPr wrap="square" rtlCol="0">
              <a:spAutoFit/>
            </a:bodyPr>
            <a:lstStyle/>
            <a:p>
              <a:pPr algn="ctr"/>
              <a:r>
                <a:rPr lang="en-US" sz="2400" b="1" dirty="0">
                  <a:solidFill>
                    <a:schemeClr val="bg1"/>
                  </a:solidFill>
                </a:rPr>
                <a:t>Graduate Recruitment</a:t>
              </a:r>
            </a:p>
          </p:txBody>
        </p:sp>
      </p:grpSp>
      <p:sp>
        <p:nvSpPr>
          <p:cNvPr id="8" name="TextBox 7">
            <a:extLst>
              <a:ext uri="{FF2B5EF4-FFF2-40B4-BE49-F238E27FC236}">
                <a16:creationId xmlns:a16="http://schemas.microsoft.com/office/drawing/2014/main" id="{C782E124-9C63-104E-B65A-7663CF7B2946}"/>
              </a:ext>
            </a:extLst>
          </p:cNvPr>
          <p:cNvSpPr txBox="1"/>
          <p:nvPr/>
        </p:nvSpPr>
        <p:spPr>
          <a:xfrm>
            <a:off x="-530783" y="675083"/>
            <a:ext cx="12283396" cy="830997"/>
          </a:xfrm>
          <a:prstGeom prst="rect">
            <a:avLst/>
          </a:prstGeom>
          <a:noFill/>
        </p:spPr>
        <p:txBody>
          <a:bodyPr wrap="square" rtlCol="0">
            <a:spAutoFit/>
          </a:bodyPr>
          <a:lstStyle/>
          <a:p>
            <a:pPr algn="ctr"/>
            <a:r>
              <a:rPr lang="en-US" sz="2400" b="1" dirty="0">
                <a:solidFill>
                  <a:srgbClr val="002060"/>
                </a:solidFill>
                <a:latin typeface="Arial" charset="0"/>
                <a:ea typeface="Arial" charset="0"/>
                <a:cs typeface="Arial" charset="0"/>
              </a:rPr>
              <a:t>Spring/Summer/Fall </a:t>
            </a:r>
          </a:p>
          <a:p>
            <a:pPr algn="ctr"/>
            <a:r>
              <a:rPr lang="en-US" sz="2400" b="1" dirty="0">
                <a:solidFill>
                  <a:srgbClr val="002060"/>
                </a:solidFill>
                <a:latin typeface="Arial" charset="0"/>
                <a:ea typeface="Arial" charset="0"/>
                <a:cs typeface="Arial" charset="0"/>
              </a:rPr>
              <a:t>Conference Recruitment Activities</a:t>
            </a:r>
          </a:p>
        </p:txBody>
      </p:sp>
      <p:graphicFrame>
        <p:nvGraphicFramePr>
          <p:cNvPr id="11" name="Table 11">
            <a:extLst>
              <a:ext uri="{FF2B5EF4-FFF2-40B4-BE49-F238E27FC236}">
                <a16:creationId xmlns:a16="http://schemas.microsoft.com/office/drawing/2014/main" id="{534B93E6-E637-6E4C-8B9C-6E4704650052}"/>
              </a:ext>
            </a:extLst>
          </p:cNvPr>
          <p:cNvGraphicFramePr>
            <a:graphicFrameLocks noGrp="1"/>
          </p:cNvGraphicFramePr>
          <p:nvPr/>
        </p:nvGraphicFramePr>
        <p:xfrm>
          <a:off x="616139" y="1540134"/>
          <a:ext cx="9541030" cy="3965373"/>
        </p:xfrm>
        <a:graphic>
          <a:graphicData uri="http://schemas.openxmlformats.org/drawingml/2006/table">
            <a:tbl>
              <a:tblPr firstRow="1" bandRow="1">
                <a:tableStyleId>{5C22544A-7EE6-4342-B048-85BDC9FD1C3A}</a:tableStyleId>
              </a:tblPr>
              <a:tblGrid>
                <a:gridCol w="4770515">
                  <a:extLst>
                    <a:ext uri="{9D8B030D-6E8A-4147-A177-3AD203B41FA5}">
                      <a16:colId xmlns:a16="http://schemas.microsoft.com/office/drawing/2014/main" val="1153021503"/>
                    </a:ext>
                  </a:extLst>
                </a:gridCol>
                <a:gridCol w="4770515">
                  <a:extLst>
                    <a:ext uri="{9D8B030D-6E8A-4147-A177-3AD203B41FA5}">
                      <a16:colId xmlns:a16="http://schemas.microsoft.com/office/drawing/2014/main" val="2620834596"/>
                    </a:ext>
                  </a:extLst>
                </a:gridCol>
              </a:tblGrid>
              <a:tr h="0">
                <a:tc>
                  <a:txBody>
                    <a:bodyPr/>
                    <a:lstStyle/>
                    <a:p>
                      <a:pPr algn="ctr"/>
                      <a:r>
                        <a:rPr lang="en-US"/>
                        <a:t>RECRUITMENT ACTIVITIES</a:t>
                      </a:r>
                    </a:p>
                  </a:txBody>
                  <a:tcPr>
                    <a:solidFill>
                      <a:srgbClr val="002649"/>
                    </a:solidFill>
                  </a:tcPr>
                </a:tc>
                <a:tc>
                  <a:txBody>
                    <a:bodyPr/>
                    <a:lstStyle/>
                    <a:p>
                      <a:pPr algn="ctr"/>
                      <a:r>
                        <a:rPr lang="en-US"/>
                        <a:t>DATES</a:t>
                      </a:r>
                    </a:p>
                  </a:txBody>
                  <a:tcPr>
                    <a:solidFill>
                      <a:srgbClr val="002649"/>
                    </a:solidFill>
                  </a:tcPr>
                </a:tc>
                <a:extLst>
                  <a:ext uri="{0D108BD9-81ED-4DB2-BD59-A6C34878D82A}">
                    <a16:rowId xmlns:a16="http://schemas.microsoft.com/office/drawing/2014/main" val="3300906642"/>
                  </a:ext>
                </a:extLst>
              </a:tr>
              <a:tr h="535259">
                <a:tc>
                  <a:txBody>
                    <a:bodyPr/>
                    <a:lstStyle/>
                    <a:p>
                      <a:pPr algn="ctr"/>
                      <a:r>
                        <a:rPr lang="en-US" sz="2400"/>
                        <a:t>ALA-CASE Conference</a:t>
                      </a:r>
                    </a:p>
                  </a:txBody>
                  <a:tcPr/>
                </a:tc>
                <a:tc>
                  <a:txBody>
                    <a:bodyPr/>
                    <a:lstStyle/>
                    <a:p>
                      <a:pPr algn="ctr"/>
                      <a:r>
                        <a:rPr lang="en-US" sz="2400" dirty="0"/>
                        <a:t>February 2025</a:t>
                      </a:r>
                    </a:p>
                  </a:txBody>
                  <a:tcPr/>
                </a:tc>
                <a:extLst>
                  <a:ext uri="{0D108BD9-81ED-4DB2-BD59-A6C34878D82A}">
                    <a16:rowId xmlns:a16="http://schemas.microsoft.com/office/drawing/2014/main" val="2530294061"/>
                  </a:ext>
                </a:extLst>
              </a:tr>
              <a:tr h="546410">
                <a:tc>
                  <a:txBody>
                    <a:bodyPr/>
                    <a:lstStyle/>
                    <a:p>
                      <a:pPr algn="ctr"/>
                      <a:r>
                        <a:rPr lang="en-US" sz="2400"/>
                        <a:t>CLAS Conference</a:t>
                      </a:r>
                    </a:p>
                  </a:txBody>
                  <a:tcPr/>
                </a:tc>
                <a:tc>
                  <a:txBody>
                    <a:bodyPr/>
                    <a:lstStyle/>
                    <a:p>
                      <a:pPr algn="ctr"/>
                      <a:r>
                        <a:rPr lang="en-US" sz="2400" dirty="0"/>
                        <a:t>June 2025</a:t>
                      </a:r>
                    </a:p>
                  </a:txBody>
                  <a:tcPr/>
                </a:tc>
                <a:extLst>
                  <a:ext uri="{0D108BD9-81ED-4DB2-BD59-A6C34878D82A}">
                    <a16:rowId xmlns:a16="http://schemas.microsoft.com/office/drawing/2014/main" val="3236287094"/>
                  </a:ext>
                </a:extLst>
              </a:tr>
              <a:tr h="602165">
                <a:tc>
                  <a:txBody>
                    <a:bodyPr/>
                    <a:lstStyle/>
                    <a:p>
                      <a:pPr algn="ctr"/>
                      <a:r>
                        <a:rPr lang="en-US" sz="2400"/>
                        <a:t>SSA Summer Conference</a:t>
                      </a:r>
                    </a:p>
                  </a:txBody>
                  <a:tcPr/>
                </a:tc>
                <a:tc>
                  <a:txBody>
                    <a:bodyPr/>
                    <a:lstStyle/>
                    <a:p>
                      <a:pPr algn="ctr"/>
                      <a:r>
                        <a:rPr lang="en-US" sz="2400" dirty="0"/>
                        <a:t>June 2025</a:t>
                      </a:r>
                    </a:p>
                  </a:txBody>
                  <a:tcPr/>
                </a:tc>
                <a:extLst>
                  <a:ext uri="{0D108BD9-81ED-4DB2-BD59-A6C34878D82A}">
                    <a16:rowId xmlns:a16="http://schemas.microsoft.com/office/drawing/2014/main" val="1448145502"/>
                  </a:ext>
                </a:extLst>
              </a:tr>
              <a:tr h="635619">
                <a:tc>
                  <a:txBody>
                    <a:bodyPr/>
                    <a:lstStyle/>
                    <a:p>
                      <a:pPr algn="ctr"/>
                      <a:r>
                        <a:rPr lang="en-US" sz="2400" dirty="0"/>
                        <a:t>SSA Fall Conference</a:t>
                      </a:r>
                    </a:p>
                  </a:txBody>
                  <a:tcPr/>
                </a:tc>
                <a:tc>
                  <a:txBody>
                    <a:bodyPr/>
                    <a:lstStyle/>
                    <a:p>
                      <a:pPr algn="ctr"/>
                      <a:r>
                        <a:rPr lang="en-US" sz="2400" dirty="0"/>
                        <a:t>October 2025</a:t>
                      </a:r>
                    </a:p>
                  </a:txBody>
                  <a:tcPr/>
                </a:tc>
                <a:extLst>
                  <a:ext uri="{0D108BD9-81ED-4DB2-BD59-A6C34878D82A}">
                    <a16:rowId xmlns:a16="http://schemas.microsoft.com/office/drawing/2014/main" val="1607323963"/>
                  </a:ext>
                </a:extLst>
              </a:tr>
              <a:tr h="2125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Faculty Visits</a:t>
                      </a:r>
                    </a:p>
                  </a:txBody>
                  <a:tcPr/>
                </a:tc>
                <a:tc>
                  <a:txBody>
                    <a:bodyPr/>
                    <a:lstStyle/>
                    <a:p>
                      <a:pPr algn="ctr"/>
                      <a:r>
                        <a:rPr lang="en-US" sz="2400" dirty="0"/>
                        <a:t>Year-round</a:t>
                      </a:r>
                    </a:p>
                  </a:txBody>
                  <a:tcPr/>
                </a:tc>
                <a:extLst>
                  <a:ext uri="{0D108BD9-81ED-4DB2-BD59-A6C34878D82A}">
                    <a16:rowId xmlns:a16="http://schemas.microsoft.com/office/drawing/2014/main" val="1400516593"/>
                  </a:ext>
                </a:extLst>
              </a:tr>
              <a:tr h="635619">
                <a:tc>
                  <a:txBody>
                    <a:bodyPr/>
                    <a:lstStyle/>
                    <a:p>
                      <a:pPr algn="ctr"/>
                      <a:r>
                        <a:rPr lang="en-US" sz="2400" dirty="0"/>
                        <a:t>Graduate Information Sessions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12 total in 2024-2025</a:t>
                      </a:r>
                    </a:p>
                    <a:p>
                      <a:pPr algn="ctr"/>
                      <a:endParaRPr lang="en-US" sz="2400" dirty="0"/>
                    </a:p>
                  </a:txBody>
                  <a:tcPr/>
                </a:tc>
                <a:extLst>
                  <a:ext uri="{0D108BD9-81ED-4DB2-BD59-A6C34878D82A}">
                    <a16:rowId xmlns:a16="http://schemas.microsoft.com/office/drawing/2014/main" val="764961504"/>
                  </a:ext>
                </a:extLst>
              </a:tr>
            </a:tbl>
          </a:graphicData>
        </a:graphic>
      </p:graphicFrame>
    </p:spTree>
    <p:extLst>
      <p:ext uri="{BB962C8B-B14F-4D97-AF65-F5344CB8AC3E}">
        <p14:creationId xmlns:p14="http://schemas.microsoft.com/office/powerpoint/2010/main" val="3788073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5415A3-89B6-B7B2-3E29-2395E0E6099E}"/>
              </a:ext>
            </a:extLst>
          </p:cNvPr>
          <p:cNvGrpSpPr/>
          <p:nvPr/>
        </p:nvGrpSpPr>
        <p:grpSpPr>
          <a:xfrm>
            <a:off x="-231820" y="0"/>
            <a:ext cx="4277727" cy="670143"/>
            <a:chOff x="-231820" y="0"/>
            <a:chExt cx="4277727" cy="670143"/>
          </a:xfrm>
        </p:grpSpPr>
        <p:sp>
          <p:nvSpPr>
            <p:cNvPr id="3" name="Pentagon 2">
              <a:extLst>
                <a:ext uri="{FF2B5EF4-FFF2-40B4-BE49-F238E27FC236}">
                  <a16:creationId xmlns:a16="http://schemas.microsoft.com/office/drawing/2014/main" id="{8B3CCD56-2E90-FCBA-5496-5ECCAD3EE0BA}"/>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9B4F1135-9B55-649E-6FDF-3C8FC5F5A640}"/>
                </a:ext>
              </a:extLst>
            </p:cNvPr>
            <p:cNvSpPr txBox="1"/>
            <p:nvPr/>
          </p:nvSpPr>
          <p:spPr>
            <a:xfrm>
              <a:off x="-231820" y="100032"/>
              <a:ext cx="3828409" cy="461665"/>
            </a:xfrm>
            <a:prstGeom prst="rect">
              <a:avLst/>
            </a:prstGeom>
            <a:noFill/>
          </p:spPr>
          <p:txBody>
            <a:bodyPr wrap="square" rtlCol="0">
              <a:spAutoFit/>
            </a:bodyPr>
            <a:lstStyle/>
            <a:p>
              <a:pPr algn="ctr"/>
              <a:r>
                <a:rPr lang="en-US" sz="2400" b="1" dirty="0">
                  <a:solidFill>
                    <a:schemeClr val="bg1"/>
                  </a:solidFill>
                </a:rPr>
                <a:t>Graduate Recruitment</a:t>
              </a:r>
            </a:p>
          </p:txBody>
        </p:sp>
      </p:grpSp>
      <p:sp>
        <p:nvSpPr>
          <p:cNvPr id="6" name="TextBox 5">
            <a:extLst>
              <a:ext uri="{FF2B5EF4-FFF2-40B4-BE49-F238E27FC236}">
                <a16:creationId xmlns:a16="http://schemas.microsoft.com/office/drawing/2014/main" id="{57400F79-5E08-D371-0F86-949026FBCF88}"/>
              </a:ext>
            </a:extLst>
          </p:cNvPr>
          <p:cNvSpPr txBox="1"/>
          <p:nvPr/>
        </p:nvSpPr>
        <p:spPr>
          <a:xfrm>
            <a:off x="694944" y="1234440"/>
            <a:ext cx="8604504" cy="523220"/>
          </a:xfrm>
          <a:prstGeom prst="rect">
            <a:avLst/>
          </a:prstGeom>
          <a:noFill/>
        </p:spPr>
        <p:txBody>
          <a:bodyPr wrap="square">
            <a:spAutoFit/>
          </a:bodyPr>
          <a:lstStyle/>
          <a:p>
            <a:pPr algn="ctr"/>
            <a:r>
              <a:rPr lang="en-US" sz="2800" dirty="0"/>
              <a:t>Faculty Visits in 24-25</a:t>
            </a:r>
          </a:p>
        </p:txBody>
      </p:sp>
      <p:sp>
        <p:nvSpPr>
          <p:cNvPr id="8" name="TextBox 7">
            <a:extLst>
              <a:ext uri="{FF2B5EF4-FFF2-40B4-BE49-F238E27FC236}">
                <a16:creationId xmlns:a16="http://schemas.microsoft.com/office/drawing/2014/main" id="{57681019-D824-378F-3378-7A77A171C123}"/>
              </a:ext>
            </a:extLst>
          </p:cNvPr>
          <p:cNvSpPr txBox="1"/>
          <p:nvPr/>
        </p:nvSpPr>
        <p:spPr>
          <a:xfrm>
            <a:off x="1110996" y="2030397"/>
            <a:ext cx="6208776" cy="4278094"/>
          </a:xfrm>
          <a:prstGeom prst="rect">
            <a:avLst/>
          </a:prstGeom>
          <a:noFill/>
        </p:spPr>
        <p:txBody>
          <a:bodyPr wrap="square">
            <a:spAutoFit/>
          </a:bodyPr>
          <a:lstStyle/>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Leeds</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St. Clair County</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Pell City</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Birmingham</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Jefferson County</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Trussville</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Hoover</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Fairfield</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Midfield</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Bessemer</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Tuscaloosa City</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Tuscaloosa County</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285750" marR="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Sumter County</a:t>
            </a:r>
          </a:p>
          <a:p>
            <a:pPr marL="285750" marR="0" indent="-285750">
              <a:buFont typeface="Arial" panose="020B0604020202020204" pitchFamily="34" charset="0"/>
              <a:buChar char="•"/>
            </a:pPr>
            <a:r>
              <a:rPr lang="en-US" dirty="0">
                <a:latin typeface="Aptos" panose="020B0004020202020204" pitchFamily="34" charset="0"/>
                <a:ea typeface="Aptos" panose="020B0004020202020204" pitchFamily="34" charset="0"/>
                <a:cs typeface="Aptos" panose="020B0004020202020204" pitchFamily="34" charset="0"/>
              </a:rPr>
              <a:t>Marshal County</a:t>
            </a:r>
          </a:p>
          <a:p>
            <a:pPr marL="285750" marR="0" indent="-285750">
              <a:buFont typeface="Arial" panose="020B0604020202020204" pitchFamily="34" charset="0"/>
              <a:buChar char="•"/>
            </a:pPr>
            <a:r>
              <a:rPr lang="en-US" dirty="0">
                <a:latin typeface="Aptos" panose="020B0004020202020204" pitchFamily="34" charset="0"/>
                <a:ea typeface="Aptos" panose="020B0004020202020204" pitchFamily="34" charset="0"/>
                <a:cs typeface="Aptos" panose="020B0004020202020204" pitchFamily="34" charset="0"/>
              </a:rPr>
              <a:t>Limestone County</a:t>
            </a:r>
            <a:endParaRPr lang="en-US" sz="20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0469936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375355" cy="935235"/>
            <a:chOff x="0" y="0"/>
            <a:chExt cx="4045907" cy="935235"/>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0" y="104238"/>
              <a:ext cx="3828409" cy="830997"/>
            </a:xfrm>
            <a:prstGeom prst="rect">
              <a:avLst/>
            </a:prstGeom>
            <a:noFill/>
          </p:spPr>
          <p:txBody>
            <a:bodyPr wrap="square" rtlCol="0">
              <a:spAutoFit/>
            </a:bodyPr>
            <a:lstStyle/>
            <a:p>
              <a:pPr algn="ctr"/>
              <a:r>
                <a:rPr lang="en-US" sz="2400" b="1" dirty="0">
                  <a:solidFill>
                    <a:schemeClr val="bg1"/>
                  </a:solidFill>
                </a:rPr>
                <a:t>Graduate Admission Updates</a:t>
              </a:r>
            </a:p>
          </p:txBody>
        </p:sp>
      </p:grpSp>
      <p:sp>
        <p:nvSpPr>
          <p:cNvPr id="11" name="TextBox 10">
            <a:extLst>
              <a:ext uri="{FF2B5EF4-FFF2-40B4-BE49-F238E27FC236}">
                <a16:creationId xmlns:a16="http://schemas.microsoft.com/office/drawing/2014/main" id="{B7A6604E-B1C0-4043-B413-1846A3FDECA9}"/>
              </a:ext>
            </a:extLst>
          </p:cNvPr>
          <p:cNvSpPr txBox="1"/>
          <p:nvPr/>
        </p:nvSpPr>
        <p:spPr>
          <a:xfrm>
            <a:off x="169425" y="1325524"/>
            <a:ext cx="12192000" cy="5201424"/>
          </a:xfrm>
          <a:prstGeom prst="rect">
            <a:avLst/>
          </a:prstGeom>
          <a:noFill/>
        </p:spPr>
        <p:txBody>
          <a:bodyPr wrap="square">
            <a:spAutoFit/>
          </a:bodyPr>
          <a:lstStyle/>
          <a:p>
            <a:r>
              <a:rPr lang="en-US" sz="2800" dirty="0"/>
              <a:t>Upcoming 18-hr and MSE-IL School Partnership Cohorts:</a:t>
            </a:r>
          </a:p>
          <a:p>
            <a:pPr marL="342900" indent="-342900">
              <a:buFont typeface="Arial" panose="020B0604020202020204" pitchFamily="34" charset="0"/>
              <a:buChar char="•"/>
            </a:pPr>
            <a:r>
              <a:rPr lang="en-US" sz="2400" dirty="0"/>
              <a:t>Jefferson County (2nd)</a:t>
            </a:r>
          </a:p>
          <a:p>
            <a:pPr marL="342900" indent="-342900">
              <a:buFont typeface="Arial" panose="020B0604020202020204" pitchFamily="34" charset="0"/>
              <a:buChar char="•"/>
            </a:pPr>
            <a:r>
              <a:rPr lang="en-US" sz="2400" dirty="0"/>
              <a:t>Birmingham City (3rd MSE; 1</a:t>
            </a:r>
            <a:r>
              <a:rPr lang="en-US" sz="2400" baseline="30000" dirty="0"/>
              <a:t>st</a:t>
            </a:r>
            <a:r>
              <a:rPr lang="en-US" sz="2400" dirty="0"/>
              <a:t> EDS)</a:t>
            </a:r>
          </a:p>
          <a:p>
            <a:pPr marL="342900" indent="-342900">
              <a:buFont typeface="Arial" panose="020B0604020202020204" pitchFamily="34" charset="0"/>
              <a:buChar char="•"/>
            </a:pPr>
            <a:r>
              <a:rPr lang="en-US" sz="2400" dirty="0"/>
              <a:t>Hoover City</a:t>
            </a:r>
          </a:p>
          <a:p>
            <a:pPr marL="342900" indent="-342900">
              <a:buFont typeface="Arial" panose="020B0604020202020204" pitchFamily="34" charset="0"/>
              <a:buChar char="•"/>
            </a:pPr>
            <a:r>
              <a:rPr lang="en-US" sz="2400" dirty="0"/>
              <a:t>St. Clair County</a:t>
            </a:r>
          </a:p>
          <a:p>
            <a:pPr marL="342900" indent="-342900">
              <a:buFont typeface="Arial" panose="020B0604020202020204" pitchFamily="34" charset="0"/>
              <a:buChar char="•"/>
            </a:pPr>
            <a:r>
              <a:rPr lang="en-US" sz="2400" dirty="0"/>
              <a:t>Leeds City</a:t>
            </a:r>
          </a:p>
          <a:p>
            <a:pPr marL="342900" indent="-342900">
              <a:buFont typeface="Arial" panose="020B0604020202020204" pitchFamily="34" charset="0"/>
              <a:buChar char="•"/>
            </a:pPr>
            <a:r>
              <a:rPr lang="en-US" sz="2400" dirty="0"/>
              <a:t>Marshal County</a:t>
            </a:r>
          </a:p>
          <a:p>
            <a:pPr marL="342900" indent="-342900">
              <a:buFont typeface="Arial" panose="020B0604020202020204" pitchFamily="34" charset="0"/>
              <a:buChar char="•"/>
            </a:pPr>
            <a:r>
              <a:rPr lang="en-US" sz="2400" dirty="0"/>
              <a:t>Limestone County</a:t>
            </a:r>
          </a:p>
          <a:p>
            <a:pPr marL="342900" indent="-342900">
              <a:buFont typeface="Arial" panose="020B0604020202020204" pitchFamily="34" charset="0"/>
              <a:buChar char="•"/>
            </a:pPr>
            <a:endParaRPr lang="en-US" sz="2400" dirty="0"/>
          </a:p>
          <a:p>
            <a:r>
              <a:rPr lang="en-US" sz="2800" dirty="0"/>
              <a:t>Updates to Admissions:</a:t>
            </a:r>
          </a:p>
          <a:p>
            <a:pPr marL="342900" indent="-342900">
              <a:buFont typeface="Arial" panose="020B0604020202020204" pitchFamily="34" charset="0"/>
              <a:buChar char="•"/>
            </a:pPr>
            <a:r>
              <a:rPr lang="en-US" sz="2400" dirty="0"/>
              <a:t>Rolling interviews</a:t>
            </a:r>
          </a:p>
          <a:p>
            <a:pPr marL="342900" indent="-342900">
              <a:buFont typeface="Arial" panose="020B0604020202020204" pitchFamily="34" charset="0"/>
              <a:buChar char="•"/>
            </a:pPr>
            <a:r>
              <a:rPr lang="en-US" sz="2400" dirty="0"/>
              <a:t>Admission Work Sessions</a:t>
            </a:r>
          </a:p>
          <a:p>
            <a:endParaRPr lang="en-US" sz="3600" dirty="0"/>
          </a:p>
        </p:txBody>
      </p:sp>
    </p:spTree>
    <p:extLst>
      <p:ext uri="{BB962C8B-B14F-4D97-AF65-F5344CB8AC3E}">
        <p14:creationId xmlns:p14="http://schemas.microsoft.com/office/powerpoint/2010/main" val="487908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A4F60B-AA13-A176-526B-714B7075D401}"/>
              </a:ext>
            </a:extLst>
          </p:cNvPr>
          <p:cNvGrpSpPr/>
          <p:nvPr/>
        </p:nvGrpSpPr>
        <p:grpSpPr>
          <a:xfrm>
            <a:off x="0" y="0"/>
            <a:ext cx="4375355" cy="935235"/>
            <a:chOff x="0" y="0"/>
            <a:chExt cx="4045907" cy="935235"/>
          </a:xfrm>
        </p:grpSpPr>
        <p:sp>
          <p:nvSpPr>
            <p:cNvPr id="3" name="Pentagon 2">
              <a:extLst>
                <a:ext uri="{FF2B5EF4-FFF2-40B4-BE49-F238E27FC236}">
                  <a16:creationId xmlns:a16="http://schemas.microsoft.com/office/drawing/2014/main" id="{44374B04-FC05-DA5A-60AC-086F10FE387F}"/>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213F2F7E-7E74-DD6B-2C57-251B5B6ACEFF}"/>
                </a:ext>
              </a:extLst>
            </p:cNvPr>
            <p:cNvSpPr txBox="1"/>
            <p:nvPr/>
          </p:nvSpPr>
          <p:spPr>
            <a:xfrm>
              <a:off x="0" y="104238"/>
              <a:ext cx="3828409" cy="830997"/>
            </a:xfrm>
            <a:prstGeom prst="rect">
              <a:avLst/>
            </a:prstGeom>
            <a:noFill/>
          </p:spPr>
          <p:txBody>
            <a:bodyPr wrap="square" rtlCol="0">
              <a:spAutoFit/>
            </a:bodyPr>
            <a:lstStyle/>
            <a:p>
              <a:pPr algn="ctr"/>
              <a:r>
                <a:rPr lang="en-US" sz="2400" b="1" dirty="0">
                  <a:solidFill>
                    <a:schemeClr val="bg1"/>
                  </a:solidFill>
                </a:rPr>
                <a:t>Graduate Admission Updates</a:t>
              </a:r>
            </a:p>
          </p:txBody>
        </p:sp>
      </p:grpSp>
      <p:sp>
        <p:nvSpPr>
          <p:cNvPr id="6" name="TextBox 5">
            <a:extLst>
              <a:ext uri="{FF2B5EF4-FFF2-40B4-BE49-F238E27FC236}">
                <a16:creationId xmlns:a16="http://schemas.microsoft.com/office/drawing/2014/main" id="{1DCFAA70-41D3-94C0-05D9-E2AB246627CB}"/>
              </a:ext>
            </a:extLst>
          </p:cNvPr>
          <p:cNvSpPr txBox="1"/>
          <p:nvPr/>
        </p:nvSpPr>
        <p:spPr>
          <a:xfrm>
            <a:off x="1111810" y="1039473"/>
            <a:ext cx="8356653" cy="461665"/>
          </a:xfrm>
          <a:prstGeom prst="rect">
            <a:avLst/>
          </a:prstGeom>
          <a:noFill/>
        </p:spPr>
        <p:txBody>
          <a:bodyPr wrap="square">
            <a:spAutoFit/>
          </a:bodyPr>
          <a:lstStyle/>
          <a:p>
            <a:pPr algn="ctr"/>
            <a:r>
              <a:rPr lang="en-US" sz="2400" b="1" dirty="0">
                <a:solidFill>
                  <a:srgbClr val="002649"/>
                </a:solidFill>
                <a:latin typeface="Arial" charset="0"/>
                <a:ea typeface="Arial" charset="0"/>
                <a:cs typeface="Arial" charset="0"/>
              </a:rPr>
              <a:t>Graduate Admission Updates</a:t>
            </a:r>
          </a:p>
        </p:txBody>
      </p:sp>
      <p:sp>
        <p:nvSpPr>
          <p:cNvPr id="7" name="TextBox 6">
            <a:extLst>
              <a:ext uri="{FF2B5EF4-FFF2-40B4-BE49-F238E27FC236}">
                <a16:creationId xmlns:a16="http://schemas.microsoft.com/office/drawing/2014/main" id="{03E18BAB-15C8-6399-15E8-A3C3B00AF040}"/>
              </a:ext>
            </a:extLst>
          </p:cNvPr>
          <p:cNvSpPr txBox="1"/>
          <p:nvPr/>
        </p:nvSpPr>
        <p:spPr>
          <a:xfrm>
            <a:off x="894735" y="2035277"/>
            <a:ext cx="5225661" cy="3693319"/>
          </a:xfrm>
          <a:prstGeom prst="rect">
            <a:avLst/>
          </a:prstGeom>
          <a:noFill/>
        </p:spPr>
        <p:txBody>
          <a:bodyPr wrap="none" rtlCol="0">
            <a:spAutoFit/>
          </a:bodyPr>
          <a:lstStyle/>
          <a:p>
            <a:r>
              <a:rPr lang="en-US" b="1" dirty="0"/>
              <a:t>Summer Admission Numbers as of April 29</a:t>
            </a:r>
            <a:r>
              <a:rPr lang="en-US" b="1" baseline="30000" dirty="0"/>
              <a:t>th</a:t>
            </a:r>
            <a:r>
              <a:rPr lang="en-US" b="1" dirty="0"/>
              <a:t>:</a:t>
            </a:r>
          </a:p>
          <a:p>
            <a:r>
              <a:rPr lang="en-US" dirty="0"/>
              <a:t>Alt A – 13</a:t>
            </a:r>
          </a:p>
          <a:p>
            <a:r>
              <a:rPr lang="en-US" dirty="0"/>
              <a:t>MSE/CERT – 20</a:t>
            </a:r>
          </a:p>
          <a:p>
            <a:r>
              <a:rPr lang="en-US" dirty="0"/>
              <a:t>MSOL - 1</a:t>
            </a:r>
          </a:p>
          <a:p>
            <a:r>
              <a:rPr lang="en-US" dirty="0"/>
              <a:t>TOTAL – 34</a:t>
            </a:r>
          </a:p>
          <a:p>
            <a:endParaRPr lang="en-US" b="1" dirty="0"/>
          </a:p>
          <a:p>
            <a:r>
              <a:rPr lang="en-US" b="1" dirty="0"/>
              <a:t>Additional Summer Admission Numbers (projected):</a:t>
            </a:r>
          </a:p>
          <a:p>
            <a:r>
              <a:rPr lang="en-US" dirty="0"/>
              <a:t>MSE/CERT – 30</a:t>
            </a:r>
          </a:p>
          <a:p>
            <a:endParaRPr lang="en-US" dirty="0"/>
          </a:p>
          <a:p>
            <a:r>
              <a:rPr lang="en-US" b="1" dirty="0"/>
              <a:t>Fall Admission Numbers as of April 29</a:t>
            </a:r>
            <a:r>
              <a:rPr lang="en-US" b="1" baseline="30000" dirty="0"/>
              <a:t>th</a:t>
            </a:r>
            <a:r>
              <a:rPr lang="en-US" b="1" dirty="0"/>
              <a:t>:</a:t>
            </a:r>
          </a:p>
          <a:p>
            <a:r>
              <a:rPr lang="en-US" dirty="0"/>
              <a:t>EDD – 10</a:t>
            </a:r>
          </a:p>
          <a:p>
            <a:endParaRPr lang="en-US" dirty="0"/>
          </a:p>
          <a:p>
            <a:endParaRPr lang="en-US" dirty="0"/>
          </a:p>
        </p:txBody>
      </p:sp>
    </p:spTree>
    <p:extLst>
      <p:ext uri="{BB962C8B-B14F-4D97-AF65-F5344CB8AC3E}">
        <p14:creationId xmlns:p14="http://schemas.microsoft.com/office/powerpoint/2010/main" val="36045122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ecklist with check marks&#10;&#10;AI-generated content may be incorrect.">
            <a:extLst>
              <a:ext uri="{FF2B5EF4-FFF2-40B4-BE49-F238E27FC236}">
                <a16:creationId xmlns:a16="http://schemas.microsoft.com/office/drawing/2014/main" id="{D0A4CFD1-C1FF-2FD9-66B7-8B7B01EB38B7}"/>
              </a:ext>
            </a:extLst>
          </p:cNvPr>
          <p:cNvPicPr>
            <a:picLocks noChangeAspect="1"/>
          </p:cNvPicPr>
          <p:nvPr/>
        </p:nvPicPr>
        <p:blipFill>
          <a:blip r:embed="rId2">
            <a:extLst>
              <a:ext uri="{28A0092B-C50C-407E-A947-70E740481C1C}">
                <a14:useLocalDpi xmlns:a14="http://schemas.microsoft.com/office/drawing/2010/main" val="0"/>
              </a:ext>
            </a:extLst>
          </a:blip>
          <a:srcRect t="17362" b="14414"/>
          <a:stretch/>
        </p:blipFill>
        <p:spPr>
          <a:xfrm>
            <a:off x="457200" y="457200"/>
            <a:ext cx="11277600" cy="5943600"/>
          </a:xfrm>
          <a:prstGeom prst="rect">
            <a:avLst/>
          </a:prstGeom>
        </p:spPr>
      </p:pic>
    </p:spTree>
    <p:extLst>
      <p:ext uri="{BB962C8B-B14F-4D97-AF65-F5344CB8AC3E}">
        <p14:creationId xmlns:p14="http://schemas.microsoft.com/office/powerpoint/2010/main" val="3842263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3B1B3-7394-1926-6697-73BB6646C7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5AE6DB-CA7F-1DD7-2039-520837772FED}"/>
              </a:ext>
            </a:extLst>
          </p:cNvPr>
          <p:cNvSpPr txBox="1"/>
          <p:nvPr/>
        </p:nvSpPr>
        <p:spPr>
          <a:xfrm>
            <a:off x="-872632" y="203270"/>
            <a:ext cx="12192000" cy="2123658"/>
          </a:xfrm>
          <a:prstGeom prst="rect">
            <a:avLst/>
          </a:prstGeom>
          <a:noFill/>
        </p:spPr>
        <p:txBody>
          <a:bodyPr wrap="square" rtlCol="0">
            <a:spAutoFit/>
          </a:bodyPr>
          <a:lstStyle/>
          <a:p>
            <a:pPr algn="ctr"/>
            <a:r>
              <a:rPr lang="en-US" sz="6600" dirty="0">
                <a:solidFill>
                  <a:srgbClr val="002649"/>
                </a:solidFill>
              </a:rPr>
              <a:t>Enhancing Learning with Technology  </a:t>
            </a:r>
            <a:endParaRPr lang="en-US" sz="4000" b="1" dirty="0">
              <a:solidFill>
                <a:srgbClr val="002649"/>
              </a:solidFill>
            </a:endParaRPr>
          </a:p>
        </p:txBody>
      </p:sp>
      <p:sp>
        <p:nvSpPr>
          <p:cNvPr id="4" name="Text Placeholder 6">
            <a:extLst>
              <a:ext uri="{FF2B5EF4-FFF2-40B4-BE49-F238E27FC236}">
                <a16:creationId xmlns:a16="http://schemas.microsoft.com/office/drawing/2014/main" id="{D1CC6B41-CE11-9412-CF6A-043602FAEB58}"/>
              </a:ext>
            </a:extLst>
          </p:cNvPr>
          <p:cNvSpPr txBox="1">
            <a:spLocks/>
          </p:cNvSpPr>
          <p:nvPr/>
        </p:nvSpPr>
        <p:spPr>
          <a:xfrm>
            <a:off x="2958426" y="2912638"/>
            <a:ext cx="4128103" cy="103272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b="1" u="sng" dirty="0"/>
          </a:p>
          <a:p>
            <a:pPr marL="0" indent="0" algn="ctr">
              <a:buNone/>
            </a:pPr>
            <a:r>
              <a:rPr lang="en-US" sz="3200" b="1" dirty="0"/>
              <a:t>Matt Wilson</a:t>
            </a:r>
          </a:p>
        </p:txBody>
      </p:sp>
      <p:pic>
        <p:nvPicPr>
          <p:cNvPr id="3" name="Picture 13">
            <a:extLst>
              <a:ext uri="{FF2B5EF4-FFF2-40B4-BE49-F238E27FC236}">
                <a16:creationId xmlns:a16="http://schemas.microsoft.com/office/drawing/2014/main" id="{F33A7B05-E6A8-839D-0DC8-D341D0DDEFF4}"/>
              </a:ext>
            </a:extLst>
          </p:cNvPr>
          <p:cNvPicPr>
            <a:picLocks noChangeAspect="1"/>
          </p:cNvPicPr>
          <p:nvPr/>
        </p:nvPicPr>
        <p:blipFill>
          <a:blip r:embed="rId3"/>
          <a:stretch>
            <a:fillRect/>
          </a:stretch>
        </p:blipFill>
        <p:spPr>
          <a:xfrm>
            <a:off x="6809438" y="1971681"/>
            <a:ext cx="3768824" cy="3768824"/>
          </a:xfrm>
          <a:prstGeom prst="rect">
            <a:avLst/>
          </a:prstGeom>
        </p:spPr>
      </p:pic>
    </p:spTree>
    <p:extLst>
      <p:ext uri="{BB962C8B-B14F-4D97-AF65-F5344CB8AC3E}">
        <p14:creationId xmlns:p14="http://schemas.microsoft.com/office/powerpoint/2010/main" val="3219806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C33CE-9B98-53C2-32BA-0274783D7BA2}"/>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DBF43E8B-2685-3462-CFEF-125488E346BC}"/>
              </a:ext>
            </a:extLst>
          </p:cNvPr>
          <p:cNvSpPr txBox="1"/>
          <p:nvPr/>
        </p:nvSpPr>
        <p:spPr>
          <a:xfrm>
            <a:off x="48124" y="1886694"/>
            <a:ext cx="12095751" cy="2307235"/>
          </a:xfrm>
          <a:prstGeom prst="rect">
            <a:avLst/>
          </a:prstGeom>
        </p:spPr>
        <p:txBody>
          <a:bodyPr lIns="0" tIns="0" rIns="0" bIns="0" rtlCol="0" anchor="t">
            <a:spAutoFit/>
          </a:bodyPr>
          <a:lstStyle/>
          <a:p>
            <a:pPr algn="ctr">
              <a:lnSpc>
                <a:spcPts val="9309"/>
              </a:lnSpc>
              <a:spcBef>
                <a:spcPct val="0"/>
              </a:spcBef>
            </a:pPr>
            <a:r>
              <a:rPr lang="en-US" sz="6650" dirty="0">
                <a:latin typeface="Open Sans"/>
                <a:ea typeface="Open Sans"/>
                <a:cs typeface="Open Sans"/>
                <a:sym typeface="Open Sans"/>
              </a:rPr>
              <a:t>LEARNING FIRST, TECHNOLOGY SECOND</a:t>
            </a:r>
          </a:p>
        </p:txBody>
      </p:sp>
    </p:spTree>
    <p:extLst>
      <p:ext uri="{BB962C8B-B14F-4D97-AF65-F5344CB8AC3E}">
        <p14:creationId xmlns:p14="http://schemas.microsoft.com/office/powerpoint/2010/main" val="19734559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 y="443920"/>
            <a:ext cx="12192040" cy="263590"/>
            <a:chOff x="0" y="0"/>
            <a:chExt cx="24384080" cy="527180"/>
          </a:xfrm>
        </p:grpSpPr>
        <p:sp>
          <p:nvSpPr>
            <p:cNvPr id="3" name="AutoShape 3"/>
            <p:cNvSpPr/>
            <p:nvPr/>
          </p:nvSpPr>
          <p:spPr>
            <a:xfrm>
              <a:off x="35090" y="44450"/>
              <a:ext cx="24348901" cy="48698"/>
            </a:xfrm>
            <a:prstGeom prst="line">
              <a:avLst/>
            </a:prstGeom>
            <a:ln w="88900" cap="flat">
              <a:solidFill>
                <a:srgbClr val="A4343A"/>
              </a:solidFill>
              <a:prstDash val="solid"/>
              <a:headEnd type="none" w="sm" len="sm"/>
              <a:tailEnd type="none" w="sm" len="sm"/>
            </a:ln>
          </p:spPr>
          <p:txBody>
            <a:bodyPr/>
            <a:lstStyle/>
            <a:p>
              <a:endParaRPr lang="en-US" sz="1200"/>
            </a:p>
          </p:txBody>
        </p:sp>
        <p:sp>
          <p:nvSpPr>
            <p:cNvPr id="4" name="AutoShape 4"/>
            <p:cNvSpPr/>
            <p:nvPr/>
          </p:nvSpPr>
          <p:spPr>
            <a:xfrm>
              <a:off x="89" y="434032"/>
              <a:ext cx="24348901" cy="48698"/>
            </a:xfrm>
            <a:prstGeom prst="line">
              <a:avLst/>
            </a:prstGeom>
            <a:ln w="88900" cap="flat">
              <a:solidFill>
                <a:srgbClr val="FCFCFC"/>
              </a:solidFill>
              <a:prstDash val="solid"/>
              <a:headEnd type="none" w="sm" len="sm"/>
              <a:tailEnd type="none" w="sm" len="sm"/>
            </a:ln>
          </p:spPr>
          <p:txBody>
            <a:bodyPr/>
            <a:lstStyle/>
            <a:p>
              <a:endParaRPr lang="en-US" sz="1200"/>
            </a:p>
          </p:txBody>
        </p:sp>
      </p:grpSp>
      <p:grpSp>
        <p:nvGrpSpPr>
          <p:cNvPr id="5" name="Group 5"/>
          <p:cNvGrpSpPr/>
          <p:nvPr/>
        </p:nvGrpSpPr>
        <p:grpSpPr>
          <a:xfrm>
            <a:off x="-42" y="4645065"/>
            <a:ext cx="14638780" cy="2841368"/>
            <a:chOff x="0" y="0"/>
            <a:chExt cx="29277560" cy="5682736"/>
          </a:xfrm>
        </p:grpSpPr>
        <p:sp>
          <p:nvSpPr>
            <p:cNvPr id="6" name="Freeform 6"/>
            <p:cNvSpPr/>
            <p:nvPr/>
          </p:nvSpPr>
          <p:spPr>
            <a:xfrm>
              <a:off x="3344720" y="0"/>
              <a:ext cx="24931018" cy="3853005"/>
            </a:xfrm>
            <a:custGeom>
              <a:avLst/>
              <a:gdLst/>
              <a:ahLst/>
              <a:cxnLst/>
              <a:rect l="l" t="t" r="r" b="b"/>
              <a:pathLst>
                <a:path w="24931018" h="3853005">
                  <a:moveTo>
                    <a:pt x="0" y="0"/>
                  </a:moveTo>
                  <a:lnTo>
                    <a:pt x="24931017" y="0"/>
                  </a:lnTo>
                  <a:lnTo>
                    <a:pt x="24931017" y="3853005"/>
                  </a:lnTo>
                  <a:lnTo>
                    <a:pt x="0" y="3853005"/>
                  </a:lnTo>
                  <a:lnTo>
                    <a:pt x="0" y="0"/>
                  </a:lnTo>
                  <a:close/>
                </a:path>
              </a:pathLst>
            </a:custGeom>
            <a:blipFill>
              <a:blip r:embed="rId2">
                <a:alphaModFix amt="4799"/>
                <a:extLst>
                  <a:ext uri="{96DAC541-7B7A-43D3-8B79-37D633B846F1}">
                    <asvg:svgBlip xmlns:asvg="http://schemas.microsoft.com/office/drawing/2016/SVG/main" r:embed="rId3"/>
                  </a:ext>
                </a:extLst>
              </a:blip>
              <a:stretch>
                <a:fillRect l="-12599" b="-39131"/>
              </a:stretch>
            </a:blipFill>
          </p:spPr>
          <p:txBody>
            <a:bodyPr/>
            <a:lstStyle/>
            <a:p>
              <a:endParaRPr lang="en-US" sz="1200"/>
            </a:p>
          </p:txBody>
        </p:sp>
        <p:sp>
          <p:nvSpPr>
            <p:cNvPr id="7" name="Freeform 7"/>
            <p:cNvSpPr/>
            <p:nvPr/>
          </p:nvSpPr>
          <p:spPr>
            <a:xfrm>
              <a:off x="3344720" y="4277483"/>
              <a:ext cx="25932841" cy="1405253"/>
            </a:xfrm>
            <a:custGeom>
              <a:avLst/>
              <a:gdLst/>
              <a:ahLst/>
              <a:cxnLst/>
              <a:rect l="l" t="t" r="r" b="b"/>
              <a:pathLst>
                <a:path w="25932841" h="1405253">
                  <a:moveTo>
                    <a:pt x="0" y="0"/>
                  </a:moveTo>
                  <a:lnTo>
                    <a:pt x="25932840" y="0"/>
                  </a:lnTo>
                  <a:lnTo>
                    <a:pt x="25932840" y="1405253"/>
                  </a:lnTo>
                  <a:lnTo>
                    <a:pt x="0" y="1405253"/>
                  </a:lnTo>
                  <a:lnTo>
                    <a:pt x="0" y="0"/>
                  </a:lnTo>
                  <a:close/>
                </a:path>
              </a:pathLst>
            </a:custGeom>
            <a:blipFill>
              <a:blip r:embed="rId4">
                <a:alphaModFix amt="7999"/>
                <a:extLst>
                  <a:ext uri="{96DAC541-7B7A-43D3-8B79-37D633B846F1}">
                    <asvg:svgBlip xmlns:asvg="http://schemas.microsoft.com/office/drawing/2016/SVG/main" r:embed="rId5"/>
                  </a:ext>
                </a:extLst>
              </a:blip>
              <a:stretch>
                <a:fillRect l="-11894" t="-294323"/>
              </a:stretch>
            </a:blipFill>
          </p:spPr>
          <p:txBody>
            <a:bodyPr/>
            <a:lstStyle/>
            <a:p>
              <a:endParaRPr lang="en-US" sz="1200"/>
            </a:p>
          </p:txBody>
        </p:sp>
        <p:sp>
          <p:nvSpPr>
            <p:cNvPr id="8" name="Freeform 8"/>
            <p:cNvSpPr/>
            <p:nvPr/>
          </p:nvSpPr>
          <p:spPr>
            <a:xfrm>
              <a:off x="0" y="0"/>
              <a:ext cx="3098382" cy="5682736"/>
            </a:xfrm>
            <a:custGeom>
              <a:avLst/>
              <a:gdLst/>
              <a:ahLst/>
              <a:cxnLst/>
              <a:rect l="l" t="t" r="r" b="b"/>
              <a:pathLst>
                <a:path w="3098382" h="5682736">
                  <a:moveTo>
                    <a:pt x="0" y="0"/>
                  </a:moveTo>
                  <a:lnTo>
                    <a:pt x="3098382" y="0"/>
                  </a:lnTo>
                  <a:lnTo>
                    <a:pt x="3098382" y="5682736"/>
                  </a:lnTo>
                  <a:lnTo>
                    <a:pt x="0" y="5682736"/>
                  </a:lnTo>
                  <a:lnTo>
                    <a:pt x="0" y="0"/>
                  </a:lnTo>
                  <a:close/>
                </a:path>
              </a:pathLst>
            </a:custGeom>
            <a:blipFill>
              <a:blip r:embed="rId2">
                <a:alphaModFix amt="7999"/>
                <a:extLst>
                  <a:ext uri="{96DAC541-7B7A-43D3-8B79-37D633B846F1}">
                    <asvg:svgBlip xmlns:asvg="http://schemas.microsoft.com/office/drawing/2016/SVG/main" r:embed="rId3"/>
                  </a:ext>
                </a:extLst>
              </a:blip>
              <a:stretch>
                <a:fillRect r="-860447"/>
              </a:stretch>
            </a:blipFill>
          </p:spPr>
          <p:txBody>
            <a:bodyPr/>
            <a:lstStyle/>
            <a:p>
              <a:endParaRPr lang="en-US" sz="1200"/>
            </a:p>
          </p:txBody>
        </p:sp>
      </p:grpSp>
      <p:sp>
        <p:nvSpPr>
          <p:cNvPr id="9" name="Freeform 9"/>
          <p:cNvSpPr/>
          <p:nvPr/>
        </p:nvSpPr>
        <p:spPr>
          <a:xfrm>
            <a:off x="685800" y="1924219"/>
            <a:ext cx="5191353" cy="3179704"/>
          </a:xfrm>
          <a:custGeom>
            <a:avLst/>
            <a:gdLst/>
            <a:ahLst/>
            <a:cxnLst/>
            <a:rect l="l" t="t" r="r" b="b"/>
            <a:pathLst>
              <a:path w="7787030" h="4769556">
                <a:moveTo>
                  <a:pt x="0" y="0"/>
                </a:moveTo>
                <a:lnTo>
                  <a:pt x="7787030" y="0"/>
                </a:lnTo>
                <a:lnTo>
                  <a:pt x="7787030" y="4769556"/>
                </a:lnTo>
                <a:lnTo>
                  <a:pt x="0" y="4769556"/>
                </a:lnTo>
                <a:lnTo>
                  <a:pt x="0" y="0"/>
                </a:lnTo>
                <a:close/>
              </a:path>
            </a:pathLst>
          </a:custGeom>
          <a:blipFill>
            <a:blip r:embed="rId6"/>
            <a:stretch>
              <a:fillRect/>
            </a:stretch>
          </a:blipFill>
        </p:spPr>
        <p:txBody>
          <a:bodyPr/>
          <a:lstStyle/>
          <a:p>
            <a:endParaRPr lang="en-US" sz="1200"/>
          </a:p>
        </p:txBody>
      </p:sp>
      <p:sp>
        <p:nvSpPr>
          <p:cNvPr id="10" name="Freeform 10"/>
          <p:cNvSpPr/>
          <p:nvPr/>
        </p:nvSpPr>
        <p:spPr>
          <a:xfrm>
            <a:off x="6742599" y="1924219"/>
            <a:ext cx="4763601" cy="3179704"/>
          </a:xfrm>
          <a:custGeom>
            <a:avLst/>
            <a:gdLst/>
            <a:ahLst/>
            <a:cxnLst/>
            <a:rect l="l" t="t" r="r" b="b"/>
            <a:pathLst>
              <a:path w="7145402" h="4769556">
                <a:moveTo>
                  <a:pt x="0" y="0"/>
                </a:moveTo>
                <a:lnTo>
                  <a:pt x="7145402" y="0"/>
                </a:lnTo>
                <a:lnTo>
                  <a:pt x="7145402" y="4769556"/>
                </a:lnTo>
                <a:lnTo>
                  <a:pt x="0" y="4769556"/>
                </a:lnTo>
                <a:lnTo>
                  <a:pt x="0" y="0"/>
                </a:lnTo>
                <a:close/>
              </a:path>
            </a:pathLst>
          </a:custGeom>
          <a:blipFill>
            <a:blip r:embed="rId7"/>
            <a:stretch>
              <a:fillRect/>
            </a:stretch>
          </a:blipFill>
        </p:spPr>
        <p:txBody>
          <a:bodyPr/>
          <a:lstStyle/>
          <a:p>
            <a:endParaRPr lang="en-US" sz="1200"/>
          </a:p>
        </p:txBody>
      </p:sp>
      <p:pic>
        <p:nvPicPr>
          <p:cNvPr id="11" name="Picture 11"/>
          <p:cNvPicPr>
            <a:picLocks noChangeAspect="1"/>
          </p:cNvPicPr>
          <p:nvPr/>
        </p:nvPicPr>
        <p:blipFill>
          <a:blip r:embed="rId8"/>
          <a:srcRect/>
          <a:stretch>
            <a:fillRect/>
          </a:stretch>
        </p:blipFill>
        <p:spPr>
          <a:xfrm>
            <a:off x="3595208" y="2633944"/>
            <a:ext cx="3911677" cy="17602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9EDF6-64D3-167D-B4A1-C74FFDD98650}"/>
            </a:ext>
          </a:extLst>
        </p:cNvPr>
        <p:cNvGrpSpPr/>
        <p:nvPr/>
      </p:nvGrpSpPr>
      <p:grpSpPr>
        <a:xfrm>
          <a:off x="0" y="0"/>
          <a:ext cx="0" cy="0"/>
          <a:chOff x="0" y="0"/>
          <a:chExt cx="0" cy="0"/>
        </a:xfrm>
      </p:grpSpPr>
      <p:sp>
        <p:nvSpPr>
          <p:cNvPr id="2" name="Freeform 9">
            <a:extLst>
              <a:ext uri="{FF2B5EF4-FFF2-40B4-BE49-F238E27FC236}">
                <a16:creationId xmlns:a16="http://schemas.microsoft.com/office/drawing/2014/main" id="{A0358288-99A3-25F6-D008-61BCD50847E0}"/>
              </a:ext>
            </a:extLst>
          </p:cNvPr>
          <p:cNvSpPr/>
          <p:nvPr/>
        </p:nvSpPr>
        <p:spPr>
          <a:xfrm>
            <a:off x="1138342" y="2026115"/>
            <a:ext cx="8706280" cy="4603445"/>
          </a:xfrm>
          <a:custGeom>
            <a:avLst/>
            <a:gdLst/>
            <a:ahLst/>
            <a:cxnLst/>
            <a:rect l="l" t="t" r="r" b="b"/>
            <a:pathLst>
              <a:path w="13059420" h="6905168">
                <a:moveTo>
                  <a:pt x="0" y="0"/>
                </a:moveTo>
                <a:lnTo>
                  <a:pt x="13059420" y="0"/>
                </a:lnTo>
                <a:lnTo>
                  <a:pt x="13059420" y="6905168"/>
                </a:lnTo>
                <a:lnTo>
                  <a:pt x="0" y="6905168"/>
                </a:lnTo>
                <a:lnTo>
                  <a:pt x="0" y="0"/>
                </a:lnTo>
                <a:close/>
              </a:path>
            </a:pathLst>
          </a:custGeom>
          <a:blipFill>
            <a:blip r:embed="rId3"/>
            <a:stretch>
              <a:fillRect/>
            </a:stretch>
          </a:blipFill>
        </p:spPr>
        <p:txBody>
          <a:bodyPr/>
          <a:lstStyle/>
          <a:p>
            <a:endParaRPr lang="en-US" sz="1200"/>
          </a:p>
        </p:txBody>
      </p:sp>
      <p:sp>
        <p:nvSpPr>
          <p:cNvPr id="3" name="TextBox 10">
            <a:extLst>
              <a:ext uri="{FF2B5EF4-FFF2-40B4-BE49-F238E27FC236}">
                <a16:creationId xmlns:a16="http://schemas.microsoft.com/office/drawing/2014/main" id="{259A82DF-BA80-202B-1BF5-FD14D2DFC2D1}"/>
              </a:ext>
            </a:extLst>
          </p:cNvPr>
          <p:cNvSpPr txBox="1"/>
          <p:nvPr/>
        </p:nvSpPr>
        <p:spPr>
          <a:xfrm>
            <a:off x="-556393" y="364752"/>
            <a:ext cx="12095751" cy="1114601"/>
          </a:xfrm>
          <a:prstGeom prst="rect">
            <a:avLst/>
          </a:prstGeom>
        </p:spPr>
        <p:txBody>
          <a:bodyPr lIns="0" tIns="0" rIns="0" bIns="0" rtlCol="0" anchor="t">
            <a:spAutoFit/>
          </a:bodyPr>
          <a:lstStyle/>
          <a:p>
            <a:pPr algn="ctr">
              <a:lnSpc>
                <a:spcPts val="9309"/>
              </a:lnSpc>
              <a:spcBef>
                <a:spcPct val="0"/>
              </a:spcBef>
            </a:pPr>
            <a:r>
              <a:rPr lang="en-US" sz="6650" dirty="0">
                <a:latin typeface="Open Sans"/>
                <a:ea typeface="Open Sans"/>
                <a:cs typeface="Open Sans"/>
                <a:sym typeface="Open Sans"/>
              </a:rPr>
              <a:t>JOHN HATTIE</a:t>
            </a:r>
          </a:p>
        </p:txBody>
      </p:sp>
    </p:spTree>
    <p:extLst>
      <p:ext uri="{BB962C8B-B14F-4D97-AF65-F5344CB8AC3E}">
        <p14:creationId xmlns:p14="http://schemas.microsoft.com/office/powerpoint/2010/main" val="7299159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4A36F-4F0D-D192-592C-8E47254B5054}"/>
            </a:ext>
          </a:extLst>
        </p:cNvPr>
        <p:cNvGrpSpPr/>
        <p:nvPr/>
      </p:nvGrpSpPr>
      <p:grpSpPr>
        <a:xfrm>
          <a:off x="0" y="0"/>
          <a:ext cx="0" cy="0"/>
          <a:chOff x="0" y="0"/>
          <a:chExt cx="0" cy="0"/>
        </a:xfrm>
      </p:grpSpPr>
      <p:sp>
        <p:nvSpPr>
          <p:cNvPr id="4" name="Freeform 10">
            <a:hlinkClick r:id="rId3" tooltip="http://visiblelearningmetax.com"/>
            <a:extLst>
              <a:ext uri="{FF2B5EF4-FFF2-40B4-BE49-F238E27FC236}">
                <a16:creationId xmlns:a16="http://schemas.microsoft.com/office/drawing/2014/main" id="{B583C509-1507-BAC8-849A-75825194283B}"/>
              </a:ext>
            </a:extLst>
          </p:cNvPr>
          <p:cNvSpPr/>
          <p:nvPr/>
        </p:nvSpPr>
        <p:spPr>
          <a:xfrm>
            <a:off x="326050" y="444525"/>
            <a:ext cx="9184629" cy="723289"/>
          </a:xfrm>
          <a:custGeom>
            <a:avLst/>
            <a:gdLst/>
            <a:ahLst/>
            <a:cxnLst/>
            <a:rect l="l" t="t" r="r" b="b"/>
            <a:pathLst>
              <a:path w="13776943" h="1084934">
                <a:moveTo>
                  <a:pt x="0" y="0"/>
                </a:moveTo>
                <a:lnTo>
                  <a:pt x="13776942" y="0"/>
                </a:lnTo>
                <a:lnTo>
                  <a:pt x="13776942" y="1084934"/>
                </a:lnTo>
                <a:lnTo>
                  <a:pt x="0" y="1084934"/>
                </a:lnTo>
                <a:lnTo>
                  <a:pt x="0" y="0"/>
                </a:lnTo>
                <a:close/>
              </a:path>
            </a:pathLst>
          </a:custGeom>
          <a:blipFill>
            <a:blip r:embed="rId4"/>
            <a:stretch>
              <a:fillRect/>
            </a:stretch>
          </a:blipFill>
        </p:spPr>
        <p:txBody>
          <a:bodyPr/>
          <a:lstStyle/>
          <a:p>
            <a:endParaRPr lang="en-US" sz="1200"/>
          </a:p>
        </p:txBody>
      </p:sp>
      <p:sp>
        <p:nvSpPr>
          <p:cNvPr id="5" name="TextBox 11">
            <a:extLst>
              <a:ext uri="{FF2B5EF4-FFF2-40B4-BE49-F238E27FC236}">
                <a16:creationId xmlns:a16="http://schemas.microsoft.com/office/drawing/2014/main" id="{C8FF6EDA-F855-D560-96EB-9AC69F23CB8E}"/>
              </a:ext>
            </a:extLst>
          </p:cNvPr>
          <p:cNvSpPr txBox="1"/>
          <p:nvPr/>
        </p:nvSpPr>
        <p:spPr>
          <a:xfrm>
            <a:off x="0" y="2004058"/>
            <a:ext cx="5288836" cy="2849883"/>
          </a:xfrm>
          <a:prstGeom prst="rect">
            <a:avLst/>
          </a:prstGeom>
        </p:spPr>
        <p:txBody>
          <a:bodyPr lIns="0" tIns="0" rIns="0" bIns="0" rtlCol="0" anchor="t">
            <a:spAutoFit/>
          </a:bodyPr>
          <a:lstStyle/>
          <a:p>
            <a:pPr algn="ctr">
              <a:lnSpc>
                <a:spcPts val="4496"/>
              </a:lnSpc>
            </a:pPr>
            <a:r>
              <a:rPr lang="en-US" sz="3211" dirty="0">
                <a:latin typeface="Glacial Indifference"/>
                <a:ea typeface="Glacial Indifference"/>
                <a:cs typeface="Glacial Indifference"/>
                <a:sym typeface="Glacial Indifference"/>
              </a:rPr>
              <a:t>Lectures = -0.41</a:t>
            </a:r>
          </a:p>
          <a:p>
            <a:pPr algn="ctr">
              <a:lnSpc>
                <a:spcPts val="4496"/>
              </a:lnSpc>
              <a:spcBef>
                <a:spcPct val="0"/>
              </a:spcBef>
            </a:pPr>
            <a:r>
              <a:rPr lang="en-US" sz="3211" dirty="0">
                <a:latin typeface="Glacial Indifference"/>
                <a:ea typeface="Glacial Indifference"/>
                <a:cs typeface="Glacial Indifference"/>
                <a:sym typeface="Glacial Indifference"/>
              </a:rPr>
              <a:t>Web Based Learning = 0.17</a:t>
            </a:r>
          </a:p>
          <a:p>
            <a:pPr algn="ctr">
              <a:lnSpc>
                <a:spcPts val="4496"/>
              </a:lnSpc>
              <a:spcBef>
                <a:spcPct val="0"/>
              </a:spcBef>
            </a:pPr>
            <a:r>
              <a:rPr lang="en-US" sz="3211" dirty="0">
                <a:latin typeface="Glacial Indifference"/>
                <a:ea typeface="Glacial Indifference"/>
                <a:cs typeface="Glacial Indifference"/>
                <a:sym typeface="Glacial Indifference"/>
              </a:rPr>
              <a:t>Online and Digital Tools = 0.36</a:t>
            </a:r>
          </a:p>
          <a:p>
            <a:pPr algn="ctr">
              <a:lnSpc>
                <a:spcPts val="4496"/>
              </a:lnSpc>
              <a:spcBef>
                <a:spcPct val="0"/>
              </a:spcBef>
            </a:pPr>
            <a:r>
              <a:rPr lang="en-US" sz="3211" dirty="0">
                <a:latin typeface="Glacial Indifference"/>
                <a:ea typeface="Glacial Indifference"/>
                <a:cs typeface="Glacial Indifference"/>
                <a:sym typeface="Glacial Indifference"/>
              </a:rPr>
              <a:t>Summarizing = 0.45</a:t>
            </a:r>
          </a:p>
          <a:p>
            <a:pPr algn="ctr">
              <a:lnSpc>
                <a:spcPts val="4496"/>
              </a:lnSpc>
              <a:spcBef>
                <a:spcPct val="0"/>
              </a:spcBef>
            </a:pPr>
            <a:r>
              <a:rPr lang="en-US" sz="3211" dirty="0">
                <a:latin typeface="Glacial Indifference"/>
                <a:ea typeface="Glacial Indifference"/>
                <a:cs typeface="Glacial Indifference"/>
                <a:sym typeface="Glacial Indifference"/>
              </a:rPr>
              <a:t>Concept Mapping = 0.66</a:t>
            </a:r>
          </a:p>
        </p:txBody>
      </p:sp>
      <p:sp>
        <p:nvSpPr>
          <p:cNvPr id="6" name="TextBox 12">
            <a:extLst>
              <a:ext uri="{FF2B5EF4-FFF2-40B4-BE49-F238E27FC236}">
                <a16:creationId xmlns:a16="http://schemas.microsoft.com/office/drawing/2014/main" id="{4F2979AB-755B-0E53-312D-4B05A58715F0}"/>
              </a:ext>
            </a:extLst>
          </p:cNvPr>
          <p:cNvSpPr txBox="1"/>
          <p:nvPr/>
        </p:nvSpPr>
        <p:spPr>
          <a:xfrm>
            <a:off x="5599931" y="2004058"/>
            <a:ext cx="4948793" cy="3426964"/>
          </a:xfrm>
          <a:prstGeom prst="rect">
            <a:avLst/>
          </a:prstGeom>
        </p:spPr>
        <p:txBody>
          <a:bodyPr lIns="0" tIns="0" rIns="0" bIns="0" rtlCol="0" anchor="t">
            <a:spAutoFit/>
          </a:bodyPr>
          <a:lstStyle/>
          <a:p>
            <a:pPr algn="ctr">
              <a:lnSpc>
                <a:spcPts val="4496"/>
              </a:lnSpc>
            </a:pPr>
            <a:r>
              <a:rPr lang="en-US" sz="3211" dirty="0">
                <a:latin typeface="Glacial Indifference"/>
                <a:ea typeface="Glacial Indifference"/>
                <a:cs typeface="Glacial Indifference"/>
                <a:sym typeface="Glacial Indifference"/>
              </a:rPr>
              <a:t>Jigsaw Method = 0.92</a:t>
            </a:r>
          </a:p>
          <a:p>
            <a:pPr algn="ctr">
              <a:lnSpc>
                <a:spcPts val="4496"/>
              </a:lnSpc>
            </a:pPr>
            <a:r>
              <a:rPr lang="en-US" sz="3211" dirty="0">
                <a:latin typeface="Glacial Indifference"/>
                <a:ea typeface="Glacial Indifference"/>
                <a:cs typeface="Glacial Indifference"/>
                <a:sym typeface="Glacial Indifference"/>
              </a:rPr>
              <a:t>Blended Learning = 0.85</a:t>
            </a:r>
          </a:p>
          <a:p>
            <a:pPr algn="ctr">
              <a:lnSpc>
                <a:spcPts val="4496"/>
              </a:lnSpc>
            </a:pPr>
            <a:r>
              <a:rPr lang="en-US" sz="3211" dirty="0">
                <a:latin typeface="Glacial Indifference"/>
                <a:ea typeface="Glacial Indifference"/>
                <a:cs typeface="Glacial Indifference"/>
                <a:sym typeface="Glacial Indifference"/>
              </a:rPr>
              <a:t>Classroom Discussion = 0.82</a:t>
            </a:r>
          </a:p>
          <a:p>
            <a:pPr algn="ctr">
              <a:lnSpc>
                <a:spcPts val="4496"/>
              </a:lnSpc>
            </a:pPr>
            <a:r>
              <a:rPr lang="en-US" sz="3211" dirty="0">
                <a:latin typeface="Glacial Indifference"/>
                <a:ea typeface="Glacial Indifference"/>
                <a:cs typeface="Glacial Indifference"/>
                <a:sym typeface="Glacial Indifference"/>
              </a:rPr>
              <a:t>Curiosity = 0.74</a:t>
            </a:r>
          </a:p>
          <a:p>
            <a:pPr algn="ctr">
              <a:lnSpc>
                <a:spcPts val="4496"/>
              </a:lnSpc>
              <a:spcBef>
                <a:spcPct val="0"/>
              </a:spcBef>
            </a:pPr>
            <a:r>
              <a:rPr lang="en-US" sz="3211" dirty="0">
                <a:latin typeface="Glacial Indifference"/>
                <a:ea typeface="Glacial Indifference"/>
                <a:cs typeface="Glacial Indifference"/>
                <a:sym typeface="Glacial Indifference"/>
              </a:rPr>
              <a:t>Feedback with Tech = 0.65</a:t>
            </a:r>
          </a:p>
          <a:p>
            <a:pPr algn="ctr">
              <a:lnSpc>
                <a:spcPts val="4496"/>
              </a:lnSpc>
              <a:spcBef>
                <a:spcPct val="0"/>
              </a:spcBef>
            </a:pPr>
            <a:endParaRPr lang="en-US" sz="3211" dirty="0">
              <a:solidFill>
                <a:srgbClr val="FFFFFF"/>
              </a:solidFill>
              <a:latin typeface="Glacial Indifference"/>
              <a:ea typeface="Glacial Indifference"/>
              <a:cs typeface="Glacial Indifference"/>
              <a:sym typeface="Glacial Indifference"/>
            </a:endParaRPr>
          </a:p>
        </p:txBody>
      </p:sp>
      <p:sp>
        <p:nvSpPr>
          <p:cNvPr id="9" name="Text Placeholder 6">
            <a:extLst>
              <a:ext uri="{FF2B5EF4-FFF2-40B4-BE49-F238E27FC236}">
                <a16:creationId xmlns:a16="http://schemas.microsoft.com/office/drawing/2014/main" id="{3965F175-0E20-930F-569C-D33CD8CE5C36}"/>
              </a:ext>
            </a:extLst>
          </p:cNvPr>
          <p:cNvSpPr txBox="1">
            <a:spLocks/>
          </p:cNvSpPr>
          <p:nvPr/>
        </p:nvSpPr>
        <p:spPr>
          <a:xfrm>
            <a:off x="3224784" y="651452"/>
            <a:ext cx="4128103" cy="103272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b="1" u="sng" dirty="0"/>
          </a:p>
          <a:p>
            <a:pPr marL="0" indent="0" algn="ctr">
              <a:buNone/>
            </a:pPr>
            <a:r>
              <a:rPr lang="en-US" sz="3200" b="1" dirty="0"/>
              <a:t>EDUC 521</a:t>
            </a:r>
          </a:p>
        </p:txBody>
      </p:sp>
    </p:spTree>
    <p:extLst>
      <p:ext uri="{BB962C8B-B14F-4D97-AF65-F5344CB8AC3E}">
        <p14:creationId xmlns:p14="http://schemas.microsoft.com/office/powerpoint/2010/main" val="30852742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 y="443920"/>
            <a:ext cx="12192040" cy="263590"/>
            <a:chOff x="0" y="0"/>
            <a:chExt cx="24384080" cy="527180"/>
          </a:xfrm>
        </p:grpSpPr>
        <p:sp>
          <p:nvSpPr>
            <p:cNvPr id="3" name="AutoShape 3"/>
            <p:cNvSpPr/>
            <p:nvPr/>
          </p:nvSpPr>
          <p:spPr>
            <a:xfrm>
              <a:off x="35090" y="44450"/>
              <a:ext cx="24348901" cy="48698"/>
            </a:xfrm>
            <a:prstGeom prst="line">
              <a:avLst/>
            </a:prstGeom>
            <a:ln w="88900" cap="flat">
              <a:solidFill>
                <a:srgbClr val="A4343A"/>
              </a:solidFill>
              <a:prstDash val="solid"/>
              <a:headEnd type="none" w="sm" len="sm"/>
              <a:tailEnd type="none" w="sm" len="sm"/>
            </a:ln>
          </p:spPr>
          <p:txBody>
            <a:bodyPr/>
            <a:lstStyle/>
            <a:p>
              <a:endParaRPr lang="en-US" sz="1200"/>
            </a:p>
          </p:txBody>
        </p:sp>
        <p:sp>
          <p:nvSpPr>
            <p:cNvPr id="4" name="AutoShape 4"/>
            <p:cNvSpPr/>
            <p:nvPr/>
          </p:nvSpPr>
          <p:spPr>
            <a:xfrm>
              <a:off x="89" y="434032"/>
              <a:ext cx="24348901" cy="48698"/>
            </a:xfrm>
            <a:prstGeom prst="line">
              <a:avLst/>
            </a:prstGeom>
            <a:ln w="88900" cap="flat">
              <a:solidFill>
                <a:srgbClr val="FCFCFC"/>
              </a:solidFill>
              <a:prstDash val="solid"/>
              <a:headEnd type="none" w="sm" len="sm"/>
              <a:tailEnd type="none" w="sm" len="sm"/>
            </a:ln>
          </p:spPr>
          <p:txBody>
            <a:bodyPr/>
            <a:lstStyle/>
            <a:p>
              <a:endParaRPr lang="en-US" sz="1200"/>
            </a:p>
          </p:txBody>
        </p:sp>
      </p:grpSp>
      <p:grpSp>
        <p:nvGrpSpPr>
          <p:cNvPr id="5" name="Group 5"/>
          <p:cNvGrpSpPr/>
          <p:nvPr/>
        </p:nvGrpSpPr>
        <p:grpSpPr>
          <a:xfrm>
            <a:off x="0" y="4522948"/>
            <a:ext cx="14638780" cy="2841368"/>
            <a:chOff x="0" y="0"/>
            <a:chExt cx="29277560" cy="5682736"/>
          </a:xfrm>
        </p:grpSpPr>
        <p:sp>
          <p:nvSpPr>
            <p:cNvPr id="6" name="Freeform 6"/>
            <p:cNvSpPr/>
            <p:nvPr/>
          </p:nvSpPr>
          <p:spPr>
            <a:xfrm>
              <a:off x="3344720" y="0"/>
              <a:ext cx="24931018" cy="3853005"/>
            </a:xfrm>
            <a:custGeom>
              <a:avLst/>
              <a:gdLst/>
              <a:ahLst/>
              <a:cxnLst/>
              <a:rect l="l" t="t" r="r" b="b"/>
              <a:pathLst>
                <a:path w="24931018" h="3853005">
                  <a:moveTo>
                    <a:pt x="0" y="0"/>
                  </a:moveTo>
                  <a:lnTo>
                    <a:pt x="24931017" y="0"/>
                  </a:lnTo>
                  <a:lnTo>
                    <a:pt x="24931017" y="3853005"/>
                  </a:lnTo>
                  <a:lnTo>
                    <a:pt x="0" y="3853005"/>
                  </a:lnTo>
                  <a:lnTo>
                    <a:pt x="0" y="0"/>
                  </a:lnTo>
                  <a:close/>
                </a:path>
              </a:pathLst>
            </a:custGeom>
            <a:blipFill>
              <a:blip r:embed="rId2">
                <a:alphaModFix amt="4799"/>
                <a:extLst>
                  <a:ext uri="{96DAC541-7B7A-43D3-8B79-37D633B846F1}">
                    <asvg:svgBlip xmlns:asvg="http://schemas.microsoft.com/office/drawing/2016/SVG/main" r:embed="rId3"/>
                  </a:ext>
                </a:extLst>
              </a:blip>
              <a:stretch>
                <a:fillRect l="-12599" b="-39131"/>
              </a:stretch>
            </a:blipFill>
          </p:spPr>
          <p:txBody>
            <a:bodyPr/>
            <a:lstStyle/>
            <a:p>
              <a:endParaRPr lang="en-US" sz="1200"/>
            </a:p>
          </p:txBody>
        </p:sp>
        <p:sp>
          <p:nvSpPr>
            <p:cNvPr id="7" name="Freeform 7"/>
            <p:cNvSpPr/>
            <p:nvPr/>
          </p:nvSpPr>
          <p:spPr>
            <a:xfrm>
              <a:off x="3344720" y="4277483"/>
              <a:ext cx="25932841" cy="1405253"/>
            </a:xfrm>
            <a:custGeom>
              <a:avLst/>
              <a:gdLst/>
              <a:ahLst/>
              <a:cxnLst/>
              <a:rect l="l" t="t" r="r" b="b"/>
              <a:pathLst>
                <a:path w="25932841" h="1405253">
                  <a:moveTo>
                    <a:pt x="0" y="0"/>
                  </a:moveTo>
                  <a:lnTo>
                    <a:pt x="25932840" y="0"/>
                  </a:lnTo>
                  <a:lnTo>
                    <a:pt x="25932840" y="1405253"/>
                  </a:lnTo>
                  <a:lnTo>
                    <a:pt x="0" y="1405253"/>
                  </a:lnTo>
                  <a:lnTo>
                    <a:pt x="0" y="0"/>
                  </a:lnTo>
                  <a:close/>
                </a:path>
              </a:pathLst>
            </a:custGeom>
            <a:blipFill>
              <a:blip r:embed="rId4">
                <a:alphaModFix amt="7999"/>
                <a:extLst>
                  <a:ext uri="{96DAC541-7B7A-43D3-8B79-37D633B846F1}">
                    <asvg:svgBlip xmlns:asvg="http://schemas.microsoft.com/office/drawing/2016/SVG/main" r:embed="rId5"/>
                  </a:ext>
                </a:extLst>
              </a:blip>
              <a:stretch>
                <a:fillRect l="-11894" t="-294323"/>
              </a:stretch>
            </a:blipFill>
          </p:spPr>
          <p:txBody>
            <a:bodyPr/>
            <a:lstStyle/>
            <a:p>
              <a:endParaRPr lang="en-US" sz="1200"/>
            </a:p>
          </p:txBody>
        </p:sp>
        <p:sp>
          <p:nvSpPr>
            <p:cNvPr id="8" name="Freeform 8"/>
            <p:cNvSpPr/>
            <p:nvPr/>
          </p:nvSpPr>
          <p:spPr>
            <a:xfrm>
              <a:off x="0" y="0"/>
              <a:ext cx="3098382" cy="5682736"/>
            </a:xfrm>
            <a:custGeom>
              <a:avLst/>
              <a:gdLst/>
              <a:ahLst/>
              <a:cxnLst/>
              <a:rect l="l" t="t" r="r" b="b"/>
              <a:pathLst>
                <a:path w="3098382" h="5682736">
                  <a:moveTo>
                    <a:pt x="0" y="0"/>
                  </a:moveTo>
                  <a:lnTo>
                    <a:pt x="3098382" y="0"/>
                  </a:lnTo>
                  <a:lnTo>
                    <a:pt x="3098382" y="5682736"/>
                  </a:lnTo>
                  <a:lnTo>
                    <a:pt x="0" y="5682736"/>
                  </a:lnTo>
                  <a:lnTo>
                    <a:pt x="0" y="0"/>
                  </a:lnTo>
                  <a:close/>
                </a:path>
              </a:pathLst>
            </a:custGeom>
            <a:blipFill>
              <a:blip r:embed="rId2">
                <a:alphaModFix amt="7999"/>
                <a:extLst>
                  <a:ext uri="{96DAC541-7B7A-43D3-8B79-37D633B846F1}">
                    <asvg:svgBlip xmlns:asvg="http://schemas.microsoft.com/office/drawing/2016/SVG/main" r:embed="rId3"/>
                  </a:ext>
                </a:extLst>
              </a:blip>
              <a:stretch>
                <a:fillRect r="-860447"/>
              </a:stretch>
            </a:blipFill>
          </p:spPr>
          <p:txBody>
            <a:bodyPr/>
            <a:lstStyle/>
            <a:p>
              <a:endParaRPr lang="en-US" sz="1200"/>
            </a:p>
          </p:txBody>
        </p:sp>
      </p:grpSp>
      <p:sp>
        <p:nvSpPr>
          <p:cNvPr id="9" name="Freeform 9">
            <a:hlinkClick r:id="rId6" tooltip="https://www.cultofpedagogy.com/hexagonal-thinking/"/>
          </p:cNvPr>
          <p:cNvSpPr/>
          <p:nvPr/>
        </p:nvSpPr>
        <p:spPr>
          <a:xfrm>
            <a:off x="362514" y="860155"/>
            <a:ext cx="4219301" cy="5588477"/>
          </a:xfrm>
          <a:custGeom>
            <a:avLst/>
            <a:gdLst/>
            <a:ahLst/>
            <a:cxnLst/>
            <a:rect l="l" t="t" r="r" b="b"/>
            <a:pathLst>
              <a:path w="6328951" h="8382716">
                <a:moveTo>
                  <a:pt x="0" y="0"/>
                </a:moveTo>
                <a:lnTo>
                  <a:pt x="6328951" y="0"/>
                </a:lnTo>
                <a:lnTo>
                  <a:pt x="6328951" y="8382716"/>
                </a:lnTo>
                <a:lnTo>
                  <a:pt x="0" y="8382716"/>
                </a:lnTo>
                <a:lnTo>
                  <a:pt x="0" y="0"/>
                </a:lnTo>
                <a:close/>
              </a:path>
            </a:pathLst>
          </a:custGeom>
          <a:blipFill>
            <a:blip r:embed="rId7"/>
            <a:stretch>
              <a:fillRect/>
            </a:stretch>
          </a:blipFill>
        </p:spPr>
        <p:txBody>
          <a:bodyPr/>
          <a:lstStyle/>
          <a:p>
            <a:endParaRPr lang="en-US" sz="1200"/>
          </a:p>
        </p:txBody>
      </p:sp>
      <p:sp>
        <p:nvSpPr>
          <p:cNvPr id="10" name="Freeform 10">
            <a:hlinkClick r:id="rId8" tooltip="https://lucid.app/lucidspark/editNew/f255816b-951a-4d1a-bc19-2165ab15f2c5/"/>
          </p:cNvPr>
          <p:cNvSpPr/>
          <p:nvPr/>
        </p:nvSpPr>
        <p:spPr>
          <a:xfrm>
            <a:off x="4823031" y="3939237"/>
            <a:ext cx="6972007" cy="2509395"/>
          </a:xfrm>
          <a:custGeom>
            <a:avLst/>
            <a:gdLst/>
            <a:ahLst/>
            <a:cxnLst/>
            <a:rect l="l" t="t" r="r" b="b"/>
            <a:pathLst>
              <a:path w="10458011" h="3764092">
                <a:moveTo>
                  <a:pt x="0" y="0"/>
                </a:moveTo>
                <a:lnTo>
                  <a:pt x="10458011" y="0"/>
                </a:lnTo>
                <a:lnTo>
                  <a:pt x="10458011" y="3764092"/>
                </a:lnTo>
                <a:lnTo>
                  <a:pt x="0" y="3764092"/>
                </a:lnTo>
                <a:lnTo>
                  <a:pt x="0" y="0"/>
                </a:lnTo>
                <a:close/>
              </a:path>
            </a:pathLst>
          </a:custGeom>
          <a:blipFill>
            <a:blip r:embed="rId9"/>
            <a:stretch>
              <a:fillRect l="-31080"/>
            </a:stretch>
          </a:blipFill>
        </p:spPr>
        <p:txBody>
          <a:bodyPr/>
          <a:lstStyle/>
          <a:p>
            <a:endParaRPr lang="en-US" sz="1200"/>
          </a:p>
        </p:txBody>
      </p:sp>
      <p:sp>
        <p:nvSpPr>
          <p:cNvPr id="11" name="Freeform 11" descr="Lucid's logo"/>
          <p:cNvSpPr/>
          <p:nvPr/>
        </p:nvSpPr>
        <p:spPr>
          <a:xfrm>
            <a:off x="5603933" y="1093637"/>
            <a:ext cx="5410200" cy="872613"/>
          </a:xfrm>
          <a:custGeom>
            <a:avLst/>
            <a:gdLst/>
            <a:ahLst/>
            <a:cxnLst/>
            <a:rect l="l" t="t" r="r" b="b"/>
            <a:pathLst>
              <a:path w="8115300" h="1308919">
                <a:moveTo>
                  <a:pt x="0" y="0"/>
                </a:moveTo>
                <a:lnTo>
                  <a:pt x="8115300" y="0"/>
                </a:lnTo>
                <a:lnTo>
                  <a:pt x="8115300" y="1308919"/>
                </a:lnTo>
                <a:lnTo>
                  <a:pt x="0" y="13089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2" name="Freeform 12"/>
          <p:cNvSpPr/>
          <p:nvPr/>
        </p:nvSpPr>
        <p:spPr>
          <a:xfrm>
            <a:off x="6425491" y="2353600"/>
            <a:ext cx="3767086" cy="889974"/>
          </a:xfrm>
          <a:custGeom>
            <a:avLst/>
            <a:gdLst/>
            <a:ahLst/>
            <a:cxnLst/>
            <a:rect l="l" t="t" r="r" b="b"/>
            <a:pathLst>
              <a:path w="5650629" h="1334961">
                <a:moveTo>
                  <a:pt x="0" y="0"/>
                </a:moveTo>
                <a:lnTo>
                  <a:pt x="5650629" y="0"/>
                </a:lnTo>
                <a:lnTo>
                  <a:pt x="5650629" y="1334961"/>
                </a:lnTo>
                <a:lnTo>
                  <a:pt x="0" y="1334961"/>
                </a:lnTo>
                <a:lnTo>
                  <a:pt x="0" y="0"/>
                </a:lnTo>
                <a:close/>
              </a:path>
            </a:pathLst>
          </a:custGeom>
          <a:blipFill>
            <a:blip r:embed="rId12"/>
            <a:stretch>
              <a:fillRect/>
            </a:stretch>
          </a:blipFill>
        </p:spPr>
        <p:txBody>
          <a:bodyPr/>
          <a:lstStyle/>
          <a:p>
            <a:endParaRPr lang="en-US" sz="120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 y="443920"/>
            <a:ext cx="12192040" cy="263590"/>
            <a:chOff x="0" y="0"/>
            <a:chExt cx="24384080" cy="527180"/>
          </a:xfrm>
        </p:grpSpPr>
        <p:sp>
          <p:nvSpPr>
            <p:cNvPr id="3" name="AutoShape 3"/>
            <p:cNvSpPr/>
            <p:nvPr/>
          </p:nvSpPr>
          <p:spPr>
            <a:xfrm>
              <a:off x="35090" y="44450"/>
              <a:ext cx="24348901" cy="48698"/>
            </a:xfrm>
            <a:prstGeom prst="line">
              <a:avLst/>
            </a:prstGeom>
            <a:ln w="88900" cap="flat">
              <a:solidFill>
                <a:srgbClr val="A4343A"/>
              </a:solidFill>
              <a:prstDash val="solid"/>
              <a:headEnd type="none" w="sm" len="sm"/>
              <a:tailEnd type="none" w="sm" len="sm"/>
            </a:ln>
          </p:spPr>
          <p:txBody>
            <a:bodyPr/>
            <a:lstStyle/>
            <a:p>
              <a:endParaRPr lang="en-US" sz="1200"/>
            </a:p>
          </p:txBody>
        </p:sp>
        <p:sp>
          <p:nvSpPr>
            <p:cNvPr id="4" name="AutoShape 4"/>
            <p:cNvSpPr/>
            <p:nvPr/>
          </p:nvSpPr>
          <p:spPr>
            <a:xfrm>
              <a:off x="89" y="434032"/>
              <a:ext cx="24348901" cy="48698"/>
            </a:xfrm>
            <a:prstGeom prst="line">
              <a:avLst/>
            </a:prstGeom>
            <a:ln w="88900" cap="flat">
              <a:solidFill>
                <a:srgbClr val="FCFCFC"/>
              </a:solidFill>
              <a:prstDash val="solid"/>
              <a:headEnd type="none" w="sm" len="sm"/>
              <a:tailEnd type="none" w="sm" len="sm"/>
            </a:ln>
          </p:spPr>
          <p:txBody>
            <a:bodyPr/>
            <a:lstStyle/>
            <a:p>
              <a:endParaRPr lang="en-US" sz="1200"/>
            </a:p>
          </p:txBody>
        </p:sp>
      </p:grpSp>
      <p:grpSp>
        <p:nvGrpSpPr>
          <p:cNvPr id="5" name="Group 5"/>
          <p:cNvGrpSpPr/>
          <p:nvPr/>
        </p:nvGrpSpPr>
        <p:grpSpPr>
          <a:xfrm>
            <a:off x="0" y="4522948"/>
            <a:ext cx="14638780" cy="2841368"/>
            <a:chOff x="0" y="0"/>
            <a:chExt cx="29277560" cy="5682736"/>
          </a:xfrm>
        </p:grpSpPr>
        <p:sp>
          <p:nvSpPr>
            <p:cNvPr id="6" name="Freeform 6"/>
            <p:cNvSpPr/>
            <p:nvPr/>
          </p:nvSpPr>
          <p:spPr>
            <a:xfrm>
              <a:off x="3344720" y="0"/>
              <a:ext cx="24931018" cy="3853005"/>
            </a:xfrm>
            <a:custGeom>
              <a:avLst/>
              <a:gdLst/>
              <a:ahLst/>
              <a:cxnLst/>
              <a:rect l="l" t="t" r="r" b="b"/>
              <a:pathLst>
                <a:path w="24931018" h="3853005">
                  <a:moveTo>
                    <a:pt x="0" y="0"/>
                  </a:moveTo>
                  <a:lnTo>
                    <a:pt x="24931017" y="0"/>
                  </a:lnTo>
                  <a:lnTo>
                    <a:pt x="24931017" y="3853005"/>
                  </a:lnTo>
                  <a:lnTo>
                    <a:pt x="0" y="3853005"/>
                  </a:lnTo>
                  <a:lnTo>
                    <a:pt x="0" y="0"/>
                  </a:lnTo>
                  <a:close/>
                </a:path>
              </a:pathLst>
            </a:custGeom>
            <a:blipFill>
              <a:blip r:embed="rId4">
                <a:alphaModFix amt="4799"/>
                <a:extLst>
                  <a:ext uri="{96DAC541-7B7A-43D3-8B79-37D633B846F1}">
                    <asvg:svgBlip xmlns:asvg="http://schemas.microsoft.com/office/drawing/2016/SVG/main" r:embed="rId5"/>
                  </a:ext>
                </a:extLst>
              </a:blip>
              <a:stretch>
                <a:fillRect l="-12599" b="-39131"/>
              </a:stretch>
            </a:blipFill>
          </p:spPr>
          <p:txBody>
            <a:bodyPr/>
            <a:lstStyle/>
            <a:p>
              <a:endParaRPr lang="en-US" sz="1200"/>
            </a:p>
          </p:txBody>
        </p:sp>
        <p:sp>
          <p:nvSpPr>
            <p:cNvPr id="7" name="Freeform 7"/>
            <p:cNvSpPr/>
            <p:nvPr/>
          </p:nvSpPr>
          <p:spPr>
            <a:xfrm>
              <a:off x="3344720" y="4277483"/>
              <a:ext cx="25932841" cy="1405253"/>
            </a:xfrm>
            <a:custGeom>
              <a:avLst/>
              <a:gdLst/>
              <a:ahLst/>
              <a:cxnLst/>
              <a:rect l="l" t="t" r="r" b="b"/>
              <a:pathLst>
                <a:path w="25932841" h="1405253">
                  <a:moveTo>
                    <a:pt x="0" y="0"/>
                  </a:moveTo>
                  <a:lnTo>
                    <a:pt x="25932840" y="0"/>
                  </a:lnTo>
                  <a:lnTo>
                    <a:pt x="25932840" y="1405253"/>
                  </a:lnTo>
                  <a:lnTo>
                    <a:pt x="0" y="1405253"/>
                  </a:lnTo>
                  <a:lnTo>
                    <a:pt x="0" y="0"/>
                  </a:lnTo>
                  <a:close/>
                </a:path>
              </a:pathLst>
            </a:custGeom>
            <a:blipFill>
              <a:blip r:embed="rId6">
                <a:alphaModFix amt="7999"/>
                <a:extLst>
                  <a:ext uri="{96DAC541-7B7A-43D3-8B79-37D633B846F1}">
                    <asvg:svgBlip xmlns:asvg="http://schemas.microsoft.com/office/drawing/2016/SVG/main" r:embed="rId7"/>
                  </a:ext>
                </a:extLst>
              </a:blip>
              <a:stretch>
                <a:fillRect l="-11894" t="-294323"/>
              </a:stretch>
            </a:blipFill>
          </p:spPr>
          <p:txBody>
            <a:bodyPr/>
            <a:lstStyle/>
            <a:p>
              <a:endParaRPr lang="en-US" sz="1200"/>
            </a:p>
          </p:txBody>
        </p:sp>
        <p:sp>
          <p:nvSpPr>
            <p:cNvPr id="8" name="Freeform 8"/>
            <p:cNvSpPr/>
            <p:nvPr/>
          </p:nvSpPr>
          <p:spPr>
            <a:xfrm>
              <a:off x="0" y="0"/>
              <a:ext cx="3098382" cy="5682736"/>
            </a:xfrm>
            <a:custGeom>
              <a:avLst/>
              <a:gdLst/>
              <a:ahLst/>
              <a:cxnLst/>
              <a:rect l="l" t="t" r="r" b="b"/>
              <a:pathLst>
                <a:path w="3098382" h="5682736">
                  <a:moveTo>
                    <a:pt x="0" y="0"/>
                  </a:moveTo>
                  <a:lnTo>
                    <a:pt x="3098382" y="0"/>
                  </a:lnTo>
                  <a:lnTo>
                    <a:pt x="3098382" y="5682736"/>
                  </a:lnTo>
                  <a:lnTo>
                    <a:pt x="0" y="5682736"/>
                  </a:lnTo>
                  <a:lnTo>
                    <a:pt x="0" y="0"/>
                  </a:lnTo>
                  <a:close/>
                </a:path>
              </a:pathLst>
            </a:custGeom>
            <a:blipFill>
              <a:blip r:embed="rId4">
                <a:alphaModFix amt="7999"/>
                <a:extLst>
                  <a:ext uri="{96DAC541-7B7A-43D3-8B79-37D633B846F1}">
                    <asvg:svgBlip xmlns:asvg="http://schemas.microsoft.com/office/drawing/2016/SVG/main" r:embed="rId5"/>
                  </a:ext>
                </a:extLst>
              </a:blip>
              <a:stretch>
                <a:fillRect r="-860447"/>
              </a:stretch>
            </a:blipFill>
          </p:spPr>
          <p:txBody>
            <a:bodyPr/>
            <a:lstStyle/>
            <a:p>
              <a:endParaRPr lang="en-US" sz="1200"/>
            </a:p>
          </p:txBody>
        </p:sp>
      </p:grpSp>
      <p:sp>
        <p:nvSpPr>
          <p:cNvPr id="9" name="Freeform 9">
            <a:hlinkClick r:id="rId8" tooltip="https://docs.google.com/presentation/d/1W9XmvJB2XQ7sM7ibyOzPT5NUj2mdgo3EhNhQsMsYrHA/template/preview"/>
          </p:cNvPr>
          <p:cNvSpPr/>
          <p:nvPr/>
        </p:nvSpPr>
        <p:spPr>
          <a:xfrm>
            <a:off x="1283653" y="2930943"/>
            <a:ext cx="5340596" cy="3626715"/>
          </a:xfrm>
          <a:custGeom>
            <a:avLst/>
            <a:gdLst/>
            <a:ahLst/>
            <a:cxnLst/>
            <a:rect l="l" t="t" r="r" b="b"/>
            <a:pathLst>
              <a:path w="8010894" h="5440072">
                <a:moveTo>
                  <a:pt x="0" y="0"/>
                </a:moveTo>
                <a:lnTo>
                  <a:pt x="8010894" y="0"/>
                </a:lnTo>
                <a:lnTo>
                  <a:pt x="8010894" y="5440072"/>
                </a:lnTo>
                <a:lnTo>
                  <a:pt x="0" y="5440072"/>
                </a:lnTo>
                <a:lnTo>
                  <a:pt x="0" y="0"/>
                </a:lnTo>
                <a:close/>
              </a:path>
            </a:pathLst>
          </a:custGeom>
          <a:blipFill>
            <a:blip r:embed="rId9"/>
            <a:stretch>
              <a:fillRect r="-44671" b="-17970"/>
            </a:stretch>
          </a:blipFill>
        </p:spPr>
        <p:txBody>
          <a:bodyPr/>
          <a:lstStyle/>
          <a:p>
            <a:endParaRPr lang="en-US" sz="1200"/>
          </a:p>
        </p:txBody>
      </p:sp>
      <p:sp>
        <p:nvSpPr>
          <p:cNvPr id="10" name="Freeform 10">
            <a:hlinkClick r:id="rId10" tooltip="https://www.eduprotocols.com"/>
          </p:cNvPr>
          <p:cNvSpPr/>
          <p:nvPr/>
        </p:nvSpPr>
        <p:spPr>
          <a:xfrm>
            <a:off x="3333052" y="890959"/>
            <a:ext cx="2925326" cy="1855834"/>
          </a:xfrm>
          <a:custGeom>
            <a:avLst/>
            <a:gdLst/>
            <a:ahLst/>
            <a:cxnLst/>
            <a:rect l="l" t="t" r="r" b="b"/>
            <a:pathLst>
              <a:path w="4387989" h="2783751">
                <a:moveTo>
                  <a:pt x="0" y="0"/>
                </a:moveTo>
                <a:lnTo>
                  <a:pt x="4387989" y="0"/>
                </a:lnTo>
                <a:lnTo>
                  <a:pt x="4387989" y="2783751"/>
                </a:lnTo>
                <a:lnTo>
                  <a:pt x="0" y="2783751"/>
                </a:lnTo>
                <a:lnTo>
                  <a:pt x="0" y="0"/>
                </a:lnTo>
                <a:close/>
              </a:path>
            </a:pathLst>
          </a:custGeom>
          <a:blipFill>
            <a:blip r:embed="rId11"/>
            <a:stretch>
              <a:fillRect b="-778"/>
            </a:stretch>
          </a:blipFill>
        </p:spPr>
        <p:txBody>
          <a:bodyPr/>
          <a:lstStyle/>
          <a:p>
            <a:endParaRPr lang="en-US" sz="1200"/>
          </a:p>
        </p:txBody>
      </p:sp>
      <p:sp>
        <p:nvSpPr>
          <p:cNvPr id="11" name="Freeform 11"/>
          <p:cNvSpPr/>
          <p:nvPr/>
        </p:nvSpPr>
        <p:spPr>
          <a:xfrm>
            <a:off x="685800" y="666004"/>
            <a:ext cx="2424805" cy="2424805"/>
          </a:xfrm>
          <a:custGeom>
            <a:avLst/>
            <a:gdLst/>
            <a:ahLst/>
            <a:cxnLst/>
            <a:rect l="l" t="t" r="r" b="b"/>
            <a:pathLst>
              <a:path w="3637207" h="3637207">
                <a:moveTo>
                  <a:pt x="0" y="0"/>
                </a:moveTo>
                <a:lnTo>
                  <a:pt x="3637207" y="0"/>
                </a:lnTo>
                <a:lnTo>
                  <a:pt x="3637207" y="3637207"/>
                </a:lnTo>
                <a:lnTo>
                  <a:pt x="0" y="3637207"/>
                </a:lnTo>
                <a:lnTo>
                  <a:pt x="0" y="0"/>
                </a:lnTo>
                <a:close/>
              </a:path>
            </a:pathLst>
          </a:custGeom>
          <a:blipFill>
            <a:blip r:embed="rId12"/>
            <a:stretch>
              <a:fillRect/>
            </a:stretch>
          </a:blipFill>
        </p:spPr>
        <p:txBody>
          <a:bodyPr/>
          <a:lstStyle/>
          <a:p>
            <a:endParaRPr lang="en-US" sz="1200"/>
          </a:p>
        </p:txBody>
      </p:sp>
      <p:pic>
        <p:nvPicPr>
          <p:cNvPr id="12" name="Picture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rcRect/>
          <a:stretch>
            <a:fillRect/>
          </a:stretch>
        </p:blipFill>
        <p:spPr>
          <a:xfrm>
            <a:off x="7360539" y="3429000"/>
            <a:ext cx="4145661" cy="2331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1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 y="443920"/>
            <a:ext cx="12192040" cy="263590"/>
            <a:chOff x="0" y="0"/>
            <a:chExt cx="24384080" cy="527180"/>
          </a:xfrm>
        </p:grpSpPr>
        <p:sp>
          <p:nvSpPr>
            <p:cNvPr id="3" name="AutoShape 3"/>
            <p:cNvSpPr/>
            <p:nvPr/>
          </p:nvSpPr>
          <p:spPr>
            <a:xfrm>
              <a:off x="35090" y="44450"/>
              <a:ext cx="24348901" cy="48698"/>
            </a:xfrm>
            <a:prstGeom prst="line">
              <a:avLst/>
            </a:prstGeom>
            <a:ln w="88900" cap="flat">
              <a:solidFill>
                <a:srgbClr val="A4343A"/>
              </a:solidFill>
              <a:prstDash val="solid"/>
              <a:headEnd type="none" w="sm" len="sm"/>
              <a:tailEnd type="none" w="sm" len="sm"/>
            </a:ln>
          </p:spPr>
          <p:txBody>
            <a:bodyPr/>
            <a:lstStyle/>
            <a:p>
              <a:endParaRPr lang="en-US" sz="1200"/>
            </a:p>
          </p:txBody>
        </p:sp>
        <p:sp>
          <p:nvSpPr>
            <p:cNvPr id="4" name="AutoShape 4"/>
            <p:cNvSpPr/>
            <p:nvPr/>
          </p:nvSpPr>
          <p:spPr>
            <a:xfrm>
              <a:off x="89" y="434032"/>
              <a:ext cx="24348901" cy="48698"/>
            </a:xfrm>
            <a:prstGeom prst="line">
              <a:avLst/>
            </a:prstGeom>
            <a:ln w="88900" cap="flat">
              <a:solidFill>
                <a:srgbClr val="FCFCFC"/>
              </a:solidFill>
              <a:prstDash val="solid"/>
              <a:headEnd type="none" w="sm" len="sm"/>
              <a:tailEnd type="none" w="sm" len="sm"/>
            </a:ln>
          </p:spPr>
          <p:txBody>
            <a:bodyPr/>
            <a:lstStyle/>
            <a:p>
              <a:endParaRPr lang="en-US" sz="1200"/>
            </a:p>
          </p:txBody>
        </p:sp>
      </p:grpSp>
      <p:grpSp>
        <p:nvGrpSpPr>
          <p:cNvPr id="5" name="Group 5"/>
          <p:cNvGrpSpPr/>
          <p:nvPr/>
        </p:nvGrpSpPr>
        <p:grpSpPr>
          <a:xfrm>
            <a:off x="0" y="4522948"/>
            <a:ext cx="14638780" cy="2841368"/>
            <a:chOff x="0" y="0"/>
            <a:chExt cx="29277560" cy="5682736"/>
          </a:xfrm>
        </p:grpSpPr>
        <p:sp>
          <p:nvSpPr>
            <p:cNvPr id="6" name="Freeform 6"/>
            <p:cNvSpPr/>
            <p:nvPr/>
          </p:nvSpPr>
          <p:spPr>
            <a:xfrm>
              <a:off x="3344720" y="0"/>
              <a:ext cx="24931018" cy="3853005"/>
            </a:xfrm>
            <a:custGeom>
              <a:avLst/>
              <a:gdLst/>
              <a:ahLst/>
              <a:cxnLst/>
              <a:rect l="l" t="t" r="r" b="b"/>
              <a:pathLst>
                <a:path w="24931018" h="3853005">
                  <a:moveTo>
                    <a:pt x="0" y="0"/>
                  </a:moveTo>
                  <a:lnTo>
                    <a:pt x="24931017" y="0"/>
                  </a:lnTo>
                  <a:lnTo>
                    <a:pt x="24931017" y="3853005"/>
                  </a:lnTo>
                  <a:lnTo>
                    <a:pt x="0" y="3853005"/>
                  </a:lnTo>
                  <a:lnTo>
                    <a:pt x="0" y="0"/>
                  </a:lnTo>
                  <a:close/>
                </a:path>
              </a:pathLst>
            </a:custGeom>
            <a:blipFill>
              <a:blip r:embed="rId2">
                <a:alphaModFix amt="4799"/>
                <a:extLst>
                  <a:ext uri="{96DAC541-7B7A-43D3-8B79-37D633B846F1}">
                    <asvg:svgBlip xmlns:asvg="http://schemas.microsoft.com/office/drawing/2016/SVG/main" r:embed="rId3"/>
                  </a:ext>
                </a:extLst>
              </a:blip>
              <a:stretch>
                <a:fillRect l="-12599" b="-39131"/>
              </a:stretch>
            </a:blipFill>
          </p:spPr>
          <p:txBody>
            <a:bodyPr/>
            <a:lstStyle/>
            <a:p>
              <a:endParaRPr lang="en-US" sz="1200"/>
            </a:p>
          </p:txBody>
        </p:sp>
        <p:sp>
          <p:nvSpPr>
            <p:cNvPr id="7" name="Freeform 7"/>
            <p:cNvSpPr/>
            <p:nvPr/>
          </p:nvSpPr>
          <p:spPr>
            <a:xfrm>
              <a:off x="3344720" y="4277483"/>
              <a:ext cx="25932841" cy="1405253"/>
            </a:xfrm>
            <a:custGeom>
              <a:avLst/>
              <a:gdLst/>
              <a:ahLst/>
              <a:cxnLst/>
              <a:rect l="l" t="t" r="r" b="b"/>
              <a:pathLst>
                <a:path w="25932841" h="1405253">
                  <a:moveTo>
                    <a:pt x="0" y="0"/>
                  </a:moveTo>
                  <a:lnTo>
                    <a:pt x="25932840" y="0"/>
                  </a:lnTo>
                  <a:lnTo>
                    <a:pt x="25932840" y="1405253"/>
                  </a:lnTo>
                  <a:lnTo>
                    <a:pt x="0" y="1405253"/>
                  </a:lnTo>
                  <a:lnTo>
                    <a:pt x="0" y="0"/>
                  </a:lnTo>
                  <a:close/>
                </a:path>
              </a:pathLst>
            </a:custGeom>
            <a:blipFill>
              <a:blip r:embed="rId4">
                <a:alphaModFix amt="7999"/>
                <a:extLst>
                  <a:ext uri="{96DAC541-7B7A-43D3-8B79-37D633B846F1}">
                    <asvg:svgBlip xmlns:asvg="http://schemas.microsoft.com/office/drawing/2016/SVG/main" r:embed="rId5"/>
                  </a:ext>
                </a:extLst>
              </a:blip>
              <a:stretch>
                <a:fillRect l="-11894" t="-294323"/>
              </a:stretch>
            </a:blipFill>
          </p:spPr>
          <p:txBody>
            <a:bodyPr/>
            <a:lstStyle/>
            <a:p>
              <a:endParaRPr lang="en-US" sz="1200"/>
            </a:p>
          </p:txBody>
        </p:sp>
        <p:sp>
          <p:nvSpPr>
            <p:cNvPr id="8" name="Freeform 8"/>
            <p:cNvSpPr/>
            <p:nvPr/>
          </p:nvSpPr>
          <p:spPr>
            <a:xfrm>
              <a:off x="0" y="0"/>
              <a:ext cx="3098382" cy="5682736"/>
            </a:xfrm>
            <a:custGeom>
              <a:avLst/>
              <a:gdLst/>
              <a:ahLst/>
              <a:cxnLst/>
              <a:rect l="l" t="t" r="r" b="b"/>
              <a:pathLst>
                <a:path w="3098382" h="5682736">
                  <a:moveTo>
                    <a:pt x="0" y="0"/>
                  </a:moveTo>
                  <a:lnTo>
                    <a:pt x="3098382" y="0"/>
                  </a:lnTo>
                  <a:lnTo>
                    <a:pt x="3098382" y="5682736"/>
                  </a:lnTo>
                  <a:lnTo>
                    <a:pt x="0" y="5682736"/>
                  </a:lnTo>
                  <a:lnTo>
                    <a:pt x="0" y="0"/>
                  </a:lnTo>
                  <a:close/>
                </a:path>
              </a:pathLst>
            </a:custGeom>
            <a:blipFill>
              <a:blip r:embed="rId2">
                <a:alphaModFix amt="7999"/>
                <a:extLst>
                  <a:ext uri="{96DAC541-7B7A-43D3-8B79-37D633B846F1}">
                    <asvg:svgBlip xmlns:asvg="http://schemas.microsoft.com/office/drawing/2016/SVG/main" r:embed="rId3"/>
                  </a:ext>
                </a:extLst>
              </a:blip>
              <a:stretch>
                <a:fillRect r="-860447"/>
              </a:stretch>
            </a:blipFill>
          </p:spPr>
          <p:txBody>
            <a:bodyPr/>
            <a:lstStyle/>
            <a:p>
              <a:endParaRPr lang="en-US" sz="1200"/>
            </a:p>
          </p:txBody>
        </p:sp>
      </p:grpSp>
      <p:sp>
        <p:nvSpPr>
          <p:cNvPr id="9" name="Freeform 9"/>
          <p:cNvSpPr/>
          <p:nvPr/>
        </p:nvSpPr>
        <p:spPr>
          <a:xfrm>
            <a:off x="1963924" y="1169388"/>
            <a:ext cx="8264153" cy="1563121"/>
          </a:xfrm>
          <a:custGeom>
            <a:avLst/>
            <a:gdLst/>
            <a:ahLst/>
            <a:cxnLst/>
            <a:rect l="l" t="t" r="r" b="b"/>
            <a:pathLst>
              <a:path w="12396229" h="2344681">
                <a:moveTo>
                  <a:pt x="0" y="0"/>
                </a:moveTo>
                <a:lnTo>
                  <a:pt x="12396230" y="0"/>
                </a:lnTo>
                <a:lnTo>
                  <a:pt x="12396230" y="2344681"/>
                </a:lnTo>
                <a:lnTo>
                  <a:pt x="0" y="2344681"/>
                </a:lnTo>
                <a:lnTo>
                  <a:pt x="0" y="0"/>
                </a:lnTo>
                <a:close/>
              </a:path>
            </a:pathLst>
          </a:custGeom>
          <a:blipFill>
            <a:blip r:embed="rId6"/>
            <a:stretch>
              <a:fillRect/>
            </a:stretch>
          </a:blipFill>
        </p:spPr>
        <p:txBody>
          <a:bodyPr/>
          <a:lstStyle/>
          <a:p>
            <a:endParaRPr lang="en-US" sz="1200"/>
          </a:p>
        </p:txBody>
      </p:sp>
      <p:sp>
        <p:nvSpPr>
          <p:cNvPr id="10" name="Freeform 10"/>
          <p:cNvSpPr/>
          <p:nvPr/>
        </p:nvSpPr>
        <p:spPr>
          <a:xfrm>
            <a:off x="4551705" y="3429000"/>
            <a:ext cx="3088546" cy="3109275"/>
          </a:xfrm>
          <a:custGeom>
            <a:avLst/>
            <a:gdLst/>
            <a:ahLst/>
            <a:cxnLst/>
            <a:rect l="l" t="t" r="r" b="b"/>
            <a:pathLst>
              <a:path w="4632819" h="4663912">
                <a:moveTo>
                  <a:pt x="0" y="0"/>
                </a:moveTo>
                <a:lnTo>
                  <a:pt x="4632819" y="0"/>
                </a:lnTo>
                <a:lnTo>
                  <a:pt x="4632819" y="4663912"/>
                </a:lnTo>
                <a:lnTo>
                  <a:pt x="0" y="4663912"/>
                </a:lnTo>
                <a:lnTo>
                  <a:pt x="0" y="0"/>
                </a:lnTo>
                <a:close/>
              </a:path>
            </a:pathLst>
          </a:custGeom>
          <a:blipFill>
            <a:blip r:embed="rId7"/>
            <a:stretch>
              <a:fillRect/>
            </a:stretch>
          </a:blipFill>
        </p:spPr>
        <p:txBody>
          <a:bodyPr/>
          <a:lstStyle/>
          <a:p>
            <a:endParaRPr lang="en-US" sz="120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7CA76-8453-A5ED-F29B-0E313396DD89}"/>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9C0212E3-A640-02EC-627E-F77C4ECD9268}"/>
              </a:ext>
            </a:extLst>
          </p:cNvPr>
          <p:cNvSpPr txBox="1"/>
          <p:nvPr/>
        </p:nvSpPr>
        <p:spPr>
          <a:xfrm>
            <a:off x="-298240" y="2607130"/>
            <a:ext cx="12095751" cy="2307235"/>
          </a:xfrm>
          <a:prstGeom prst="rect">
            <a:avLst/>
          </a:prstGeom>
        </p:spPr>
        <p:txBody>
          <a:bodyPr lIns="0" tIns="0" rIns="0" bIns="0" rtlCol="0" anchor="t">
            <a:spAutoFit/>
          </a:bodyPr>
          <a:lstStyle/>
          <a:p>
            <a:pPr algn="ctr">
              <a:lnSpc>
                <a:spcPts val="9309"/>
              </a:lnSpc>
              <a:spcBef>
                <a:spcPct val="0"/>
              </a:spcBef>
            </a:pPr>
            <a:r>
              <a:rPr lang="en-US" sz="6650" dirty="0">
                <a:latin typeface="Open Sans"/>
                <a:ea typeface="Open Sans"/>
                <a:cs typeface="Open Sans"/>
                <a:sym typeface="Open Sans"/>
              </a:rPr>
              <a:t>QUESTIONS</a:t>
            </a:r>
          </a:p>
          <a:p>
            <a:pPr algn="ctr">
              <a:lnSpc>
                <a:spcPts val="9309"/>
              </a:lnSpc>
              <a:spcBef>
                <a:spcPct val="0"/>
              </a:spcBef>
            </a:pPr>
            <a:r>
              <a:rPr lang="en-US" sz="6650" dirty="0">
                <a:latin typeface="Open Sans"/>
                <a:ea typeface="Open Sans"/>
                <a:cs typeface="Open Sans"/>
                <a:sym typeface="Open Sans"/>
              </a:rPr>
              <a:t>?</a:t>
            </a:r>
          </a:p>
        </p:txBody>
      </p:sp>
    </p:spTree>
    <p:extLst>
      <p:ext uri="{BB962C8B-B14F-4D97-AF65-F5344CB8AC3E}">
        <p14:creationId xmlns:p14="http://schemas.microsoft.com/office/powerpoint/2010/main" val="19799233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F5F6E-01F9-0C29-749B-3C5DC7BA3FD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D680694-25EE-948D-DD55-52AC4CF4D91F}"/>
              </a:ext>
            </a:extLst>
          </p:cNvPr>
          <p:cNvSpPr txBox="1"/>
          <p:nvPr/>
        </p:nvSpPr>
        <p:spPr>
          <a:xfrm>
            <a:off x="-964071" y="909852"/>
            <a:ext cx="12192000" cy="2123658"/>
          </a:xfrm>
          <a:prstGeom prst="rect">
            <a:avLst/>
          </a:prstGeom>
          <a:noFill/>
        </p:spPr>
        <p:txBody>
          <a:bodyPr wrap="square" rtlCol="0">
            <a:spAutoFit/>
          </a:bodyPr>
          <a:lstStyle/>
          <a:p>
            <a:pPr algn="ctr"/>
            <a:r>
              <a:rPr lang="en-US" sz="6600" dirty="0">
                <a:solidFill>
                  <a:srgbClr val="002649"/>
                </a:solidFill>
              </a:rPr>
              <a:t> </a:t>
            </a:r>
            <a:r>
              <a:rPr lang="en-US" sz="6600" b="1" dirty="0">
                <a:solidFill>
                  <a:srgbClr val="002649"/>
                </a:solidFill>
              </a:rPr>
              <a:t>Tech Across the </a:t>
            </a:r>
          </a:p>
          <a:p>
            <a:pPr algn="ctr"/>
            <a:r>
              <a:rPr lang="en-US" sz="6600" b="1" dirty="0">
                <a:solidFill>
                  <a:srgbClr val="002649"/>
                </a:solidFill>
              </a:rPr>
              <a:t>Curriculum in HDFS </a:t>
            </a:r>
            <a:endParaRPr lang="en-US" sz="4000" b="1" dirty="0">
              <a:solidFill>
                <a:srgbClr val="002649"/>
              </a:solidFill>
            </a:endParaRPr>
          </a:p>
        </p:txBody>
      </p:sp>
      <p:sp>
        <p:nvSpPr>
          <p:cNvPr id="4" name="Text Placeholder 6">
            <a:extLst>
              <a:ext uri="{FF2B5EF4-FFF2-40B4-BE49-F238E27FC236}">
                <a16:creationId xmlns:a16="http://schemas.microsoft.com/office/drawing/2014/main" id="{4D3147C4-469A-DBDA-40E6-0F36218FFFAF}"/>
              </a:ext>
            </a:extLst>
          </p:cNvPr>
          <p:cNvSpPr txBox="1">
            <a:spLocks/>
          </p:cNvSpPr>
          <p:nvPr/>
        </p:nvSpPr>
        <p:spPr>
          <a:xfrm>
            <a:off x="3159317" y="3715171"/>
            <a:ext cx="4128103" cy="103272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b="1" u="sng" dirty="0"/>
          </a:p>
          <a:p>
            <a:pPr marL="0" indent="0" algn="ctr">
              <a:buNone/>
            </a:pPr>
            <a:r>
              <a:rPr lang="en-US" sz="3200" b="1" dirty="0"/>
              <a:t>Dr. Celeste Hill</a:t>
            </a:r>
          </a:p>
        </p:txBody>
      </p:sp>
    </p:spTree>
    <p:extLst>
      <p:ext uri="{BB962C8B-B14F-4D97-AF65-F5344CB8AC3E}">
        <p14:creationId xmlns:p14="http://schemas.microsoft.com/office/powerpoint/2010/main" val="75134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85F1B9-0D2F-1734-A2D0-BEBE7A4383DE}"/>
              </a:ext>
            </a:extLst>
          </p:cNvPr>
          <p:cNvSpPr>
            <a:spLocks noGrp="1"/>
          </p:cNvSpPr>
          <p:nvPr>
            <p:ph type="title"/>
          </p:nvPr>
        </p:nvSpPr>
        <p:spPr>
          <a:xfrm>
            <a:off x="992206" y="1608667"/>
            <a:ext cx="2823275" cy="4501127"/>
          </a:xfrm>
        </p:spPr>
        <p:txBody>
          <a:bodyPr anchor="t">
            <a:normAutofit/>
          </a:bodyPr>
          <a:lstStyle/>
          <a:p>
            <a:pPr algn="r"/>
            <a:r>
              <a:rPr lang="en-US" sz="3200" b="1" dirty="0">
                <a:solidFill>
                  <a:srgbClr val="FFFFFF"/>
                </a:solidFill>
              </a:rPr>
              <a:t>Organizational Changes for </a:t>
            </a:r>
            <a:br>
              <a:rPr lang="en-US" sz="3200" b="1" dirty="0">
                <a:solidFill>
                  <a:srgbClr val="FFFFFF"/>
                </a:solidFill>
              </a:rPr>
            </a:br>
            <a:r>
              <a:rPr lang="en-US" sz="3200" b="1" dirty="0">
                <a:solidFill>
                  <a:srgbClr val="FFFFFF"/>
                </a:solidFill>
              </a:rPr>
              <a:t>‘25-26</a:t>
            </a:r>
          </a:p>
        </p:txBody>
      </p:sp>
      <p:sp>
        <p:nvSpPr>
          <p:cNvPr id="3" name="Content Placeholder 2">
            <a:extLst>
              <a:ext uri="{FF2B5EF4-FFF2-40B4-BE49-F238E27FC236}">
                <a16:creationId xmlns:a16="http://schemas.microsoft.com/office/drawing/2014/main" id="{1AF7E89D-4BE1-8095-7485-6B72DC6E84F4}"/>
              </a:ext>
            </a:extLst>
          </p:cNvPr>
          <p:cNvSpPr>
            <a:spLocks noGrp="1"/>
          </p:cNvSpPr>
          <p:nvPr>
            <p:ph sz="half" idx="1"/>
          </p:nvPr>
        </p:nvSpPr>
        <p:spPr>
          <a:xfrm>
            <a:off x="4400550" y="1608667"/>
            <a:ext cx="3569106" cy="4501127"/>
          </a:xfrm>
        </p:spPr>
        <p:txBody>
          <a:bodyPr>
            <a:normAutofit/>
          </a:bodyPr>
          <a:lstStyle/>
          <a:p>
            <a:pPr marL="0" marR="0">
              <a:spcAft>
                <a:spcPts val="800"/>
              </a:spcAft>
              <a:buNone/>
            </a:pPr>
            <a:r>
              <a:rPr lang="en-US" sz="2000" b="1" u="sng" kern="100" dirty="0">
                <a:effectLst/>
                <a:latin typeface="Aptos" panose="020B0004020202020204" pitchFamily="34" charset="0"/>
                <a:ea typeface="Aptos" panose="020B0004020202020204" pitchFamily="34" charset="0"/>
                <a:cs typeface="Times New Roman" panose="02020603050405020304" pitchFamily="18" charset="0"/>
              </a:rPr>
              <a:t>Leadership Team</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5 members</a:t>
            </a:r>
          </a:p>
          <a:p>
            <a:pPr marL="0" marR="0">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Karen Birkenfeld </a:t>
            </a:r>
          </a:p>
          <a:p>
            <a:pPr marL="0" marR="0">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Kristie Chandler 	</a:t>
            </a:r>
          </a:p>
          <a:p>
            <a:pPr marL="0" marR="0">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Amy Hoaglund</a:t>
            </a:r>
          </a:p>
          <a:p>
            <a:pPr marL="0">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Anna McEwan</a:t>
            </a:r>
          </a:p>
          <a:p>
            <a:pPr marL="0" marR="0" indent="0">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Monique Witherspoon</a:t>
            </a:r>
          </a:p>
          <a:p>
            <a:pPr marL="0" indent="0">
              <a:buNone/>
            </a:pPr>
            <a:endParaRPr lang="en-US" sz="2000" dirty="0"/>
          </a:p>
        </p:txBody>
      </p:sp>
      <p:sp>
        <p:nvSpPr>
          <p:cNvPr id="4" name="Content Placeholder 3">
            <a:extLst>
              <a:ext uri="{FF2B5EF4-FFF2-40B4-BE49-F238E27FC236}">
                <a16:creationId xmlns:a16="http://schemas.microsoft.com/office/drawing/2014/main" id="{73DBF554-4B23-265C-4D27-C7436132BC34}"/>
              </a:ext>
            </a:extLst>
          </p:cNvPr>
          <p:cNvSpPr>
            <a:spLocks noGrp="1"/>
          </p:cNvSpPr>
          <p:nvPr>
            <p:ph sz="half" idx="2"/>
          </p:nvPr>
        </p:nvSpPr>
        <p:spPr>
          <a:xfrm>
            <a:off x="8289696" y="1608667"/>
            <a:ext cx="3421957" cy="4501127"/>
          </a:xfrm>
        </p:spPr>
        <p:txBody>
          <a:bodyPr>
            <a:normAutofit/>
          </a:bodyPr>
          <a:lstStyle/>
          <a:p>
            <a:pPr marL="0" marR="0">
              <a:spcAft>
                <a:spcPts val="800"/>
              </a:spcAft>
              <a:buNone/>
            </a:pPr>
            <a:r>
              <a:rPr lang="en-US" sz="1900" b="1" u="sng" kern="100" dirty="0">
                <a:effectLst/>
                <a:latin typeface="Aptos" panose="020B0004020202020204" pitchFamily="34" charset="0"/>
                <a:ea typeface="Aptos" panose="020B0004020202020204" pitchFamily="34" charset="0"/>
                <a:cs typeface="Times New Roman" panose="02020603050405020304" pitchFamily="18" charset="0"/>
              </a:rPr>
              <a:t>Leadership Team</a:t>
            </a:r>
            <a:r>
              <a:rPr lang="en-US" sz="19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900" kern="100" dirty="0">
                <a:effectLst/>
                <a:latin typeface="Aptos" panose="020B0004020202020204" pitchFamily="34" charset="0"/>
                <a:ea typeface="Aptos" panose="020B0004020202020204" pitchFamily="34" charset="0"/>
                <a:cs typeface="Times New Roman" panose="02020603050405020304" pitchFamily="18" charset="0"/>
              </a:rPr>
              <a:t>7 members</a:t>
            </a:r>
          </a:p>
          <a:p>
            <a:pPr marL="0" marR="0">
              <a:spcAft>
                <a:spcPts val="800"/>
              </a:spcAft>
              <a:buNone/>
            </a:pPr>
            <a:r>
              <a:rPr lang="en-US" sz="1900" kern="100" dirty="0">
                <a:effectLst/>
                <a:latin typeface="Aptos" panose="020B0004020202020204" pitchFamily="34" charset="0"/>
                <a:ea typeface="Aptos" panose="020B0004020202020204" pitchFamily="34" charset="0"/>
                <a:cs typeface="Times New Roman" panose="02020603050405020304" pitchFamily="18" charset="0"/>
              </a:rPr>
              <a:t>Karen Birkenfeld </a:t>
            </a:r>
          </a:p>
          <a:p>
            <a:pPr marL="0" marR="0">
              <a:spcAft>
                <a:spcPts val="800"/>
              </a:spcAft>
              <a:buNone/>
            </a:pPr>
            <a:r>
              <a:rPr lang="en-US" sz="19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Kristie Chandler (Samford OL/OBSOE e-Learning)</a:t>
            </a:r>
          </a:p>
          <a:p>
            <a:pPr marL="0" marR="0">
              <a:spcAft>
                <a:spcPts val="800"/>
              </a:spcAft>
              <a:buNone/>
            </a:pPr>
            <a:r>
              <a:rPr lang="en-US" sz="19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Kara Chism (EDLD)</a:t>
            </a:r>
          </a:p>
          <a:p>
            <a:pPr marL="0" marR="0">
              <a:spcAft>
                <a:spcPts val="800"/>
              </a:spcAft>
              <a:buNone/>
            </a:pPr>
            <a:r>
              <a:rPr lang="en-US" sz="19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Celeste Hill (HDFS)</a:t>
            </a:r>
          </a:p>
          <a:p>
            <a:pPr marL="0" marR="0">
              <a:spcAft>
                <a:spcPts val="800"/>
              </a:spcAft>
              <a:buNone/>
            </a:pPr>
            <a:r>
              <a:rPr lang="en-US" sz="1900" kern="100" dirty="0">
                <a:effectLst/>
                <a:latin typeface="Aptos" panose="020B0004020202020204" pitchFamily="34" charset="0"/>
                <a:ea typeface="Aptos" panose="020B0004020202020204" pitchFamily="34" charset="0"/>
                <a:cs typeface="Times New Roman" panose="02020603050405020304" pitchFamily="18" charset="0"/>
              </a:rPr>
              <a:t>Amy Hoaglund</a:t>
            </a:r>
          </a:p>
          <a:p>
            <a:pPr marL="0">
              <a:spcAft>
                <a:spcPts val="800"/>
              </a:spcAft>
              <a:buNone/>
            </a:pPr>
            <a:r>
              <a:rPr lang="en-US" sz="1900" kern="100" dirty="0">
                <a:effectLst/>
                <a:latin typeface="Aptos" panose="020B0004020202020204" pitchFamily="34" charset="0"/>
                <a:ea typeface="Aptos" panose="020B0004020202020204" pitchFamily="34" charset="0"/>
                <a:cs typeface="Times New Roman" panose="02020603050405020304" pitchFamily="18" charset="0"/>
              </a:rPr>
              <a:t>Anna McEwan</a:t>
            </a:r>
          </a:p>
          <a:p>
            <a:pPr marL="0" marR="0" indent="0">
              <a:spcAft>
                <a:spcPts val="800"/>
              </a:spcAft>
              <a:buNone/>
            </a:pPr>
            <a:r>
              <a:rPr lang="en-US" sz="1900" kern="100" dirty="0">
                <a:effectLst/>
                <a:latin typeface="Aptos" panose="020B0004020202020204" pitchFamily="34" charset="0"/>
                <a:ea typeface="Aptos" panose="020B0004020202020204" pitchFamily="34" charset="0"/>
                <a:cs typeface="Times New Roman" panose="02020603050405020304" pitchFamily="18" charset="0"/>
              </a:rPr>
              <a:t>Monique Witherspoon</a:t>
            </a:r>
          </a:p>
          <a:p>
            <a:endParaRPr lang="en-US" sz="1900" dirty="0"/>
          </a:p>
        </p:txBody>
      </p:sp>
    </p:spTree>
    <p:extLst>
      <p:ext uri="{BB962C8B-B14F-4D97-AF65-F5344CB8AC3E}">
        <p14:creationId xmlns:p14="http://schemas.microsoft.com/office/powerpoint/2010/main" val="1768998926"/>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F43D2A-7977-4FD8-F378-272867F2D18A}"/>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Tech Across the Curriculum in HDFS</a:t>
            </a:r>
          </a:p>
        </p:txBody>
      </p:sp>
      <p:graphicFrame>
        <p:nvGraphicFramePr>
          <p:cNvPr id="5" name="Content Placeholder 2">
            <a:extLst>
              <a:ext uri="{FF2B5EF4-FFF2-40B4-BE49-F238E27FC236}">
                <a16:creationId xmlns:a16="http://schemas.microsoft.com/office/drawing/2014/main" id="{1D97B8F9-F942-974F-49F1-7C748A37EC63}"/>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081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3602B0-4918-CB11-4AA8-36D30443BCE0}"/>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AI in the Classroom</a:t>
            </a:r>
          </a:p>
        </p:txBody>
      </p:sp>
      <p:graphicFrame>
        <p:nvGraphicFramePr>
          <p:cNvPr id="5" name="Content Placeholder 2">
            <a:extLst>
              <a:ext uri="{FF2B5EF4-FFF2-40B4-BE49-F238E27FC236}">
                <a16:creationId xmlns:a16="http://schemas.microsoft.com/office/drawing/2014/main" id="{CC68F6C1-51EA-2CB1-7E94-B5D0CE400334}"/>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6760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524000" y="6400801"/>
            <a:ext cx="9144000" cy="456773"/>
            <a:chOff x="0" y="0"/>
            <a:chExt cx="13004800" cy="649633"/>
          </a:xfrm>
        </p:grpSpPr>
        <p:sp>
          <p:nvSpPr>
            <p:cNvPr id="3" name="Freeform 3"/>
            <p:cNvSpPr/>
            <p:nvPr/>
          </p:nvSpPr>
          <p:spPr>
            <a:xfrm>
              <a:off x="0" y="0"/>
              <a:ext cx="13004800" cy="649605"/>
            </a:xfrm>
            <a:custGeom>
              <a:avLst/>
              <a:gdLst/>
              <a:ahLst/>
              <a:cxnLst/>
              <a:rect l="l" t="t" r="r" b="b"/>
              <a:pathLst>
                <a:path w="13004800" h="649605">
                  <a:moveTo>
                    <a:pt x="13004800" y="0"/>
                  </a:moveTo>
                  <a:lnTo>
                    <a:pt x="0" y="0"/>
                  </a:lnTo>
                  <a:lnTo>
                    <a:pt x="0" y="649605"/>
                  </a:lnTo>
                  <a:lnTo>
                    <a:pt x="13004800" y="649605"/>
                  </a:lnTo>
                  <a:close/>
                </a:path>
              </a:pathLst>
            </a:custGeom>
            <a:gradFill rotWithShape="1">
              <a:gsLst>
                <a:gs pos="14000">
                  <a:srgbClr val="FE4A00">
                    <a:alpha val="28000"/>
                  </a:srgbClr>
                </a:gs>
                <a:gs pos="100000">
                  <a:srgbClr val="DA002F">
                    <a:alpha val="85000"/>
                  </a:srgbClr>
                </a:gs>
              </a:gsLst>
              <a:lin ang="16800000"/>
            </a:gradFill>
          </p:spPr>
          <p:txBody>
            <a:bodyPr/>
            <a:lstStyle/>
            <a:p>
              <a:endParaRPr lang="en-US" sz="1688"/>
            </a:p>
          </p:txBody>
        </p:sp>
      </p:grpSp>
      <p:grpSp>
        <p:nvGrpSpPr>
          <p:cNvPr id="4" name="Group 4"/>
          <p:cNvGrpSpPr/>
          <p:nvPr/>
        </p:nvGrpSpPr>
        <p:grpSpPr>
          <a:xfrm>
            <a:off x="4552951" y="6400799"/>
            <a:ext cx="6115049" cy="456772"/>
            <a:chOff x="0" y="0"/>
            <a:chExt cx="8696959" cy="649631"/>
          </a:xfrm>
        </p:grpSpPr>
        <p:sp>
          <p:nvSpPr>
            <p:cNvPr id="5" name="Freeform 5"/>
            <p:cNvSpPr/>
            <p:nvPr/>
          </p:nvSpPr>
          <p:spPr>
            <a:xfrm>
              <a:off x="0" y="0"/>
              <a:ext cx="8696960" cy="649605"/>
            </a:xfrm>
            <a:custGeom>
              <a:avLst/>
              <a:gdLst/>
              <a:ahLst/>
              <a:cxnLst/>
              <a:rect l="l" t="t" r="r" b="b"/>
              <a:pathLst>
                <a:path w="8696960" h="649605">
                  <a:moveTo>
                    <a:pt x="8696960" y="0"/>
                  </a:moveTo>
                  <a:lnTo>
                    <a:pt x="0" y="0"/>
                  </a:lnTo>
                  <a:lnTo>
                    <a:pt x="0" y="649605"/>
                  </a:lnTo>
                  <a:lnTo>
                    <a:pt x="8696960" y="649605"/>
                  </a:lnTo>
                  <a:close/>
                </a:path>
              </a:pathLst>
            </a:custGeom>
            <a:gradFill rotWithShape="1">
              <a:gsLst>
                <a:gs pos="9000">
                  <a:srgbClr val="D861D4">
                    <a:alpha val="55000"/>
                  </a:srgbClr>
                </a:gs>
                <a:gs pos="99000">
                  <a:srgbClr val="92248E">
                    <a:alpha val="100000"/>
                  </a:srgbClr>
                </a:gs>
              </a:gsLst>
              <a:lin ang="14400000"/>
            </a:gradFill>
          </p:spPr>
          <p:txBody>
            <a:bodyPr/>
            <a:lstStyle/>
            <a:p>
              <a:endParaRPr lang="en-US" sz="1688"/>
            </a:p>
          </p:txBody>
        </p:sp>
      </p:grpSp>
      <p:grpSp>
        <p:nvGrpSpPr>
          <p:cNvPr id="6" name="Group 6"/>
          <p:cNvGrpSpPr/>
          <p:nvPr/>
        </p:nvGrpSpPr>
        <p:grpSpPr>
          <a:xfrm>
            <a:off x="2209800" y="-200073"/>
            <a:ext cx="7680677" cy="1233488"/>
            <a:chOff x="0" y="0"/>
            <a:chExt cx="10923630" cy="1754294"/>
          </a:xfrm>
        </p:grpSpPr>
        <p:sp>
          <p:nvSpPr>
            <p:cNvPr id="7" name="Freeform 7"/>
            <p:cNvSpPr/>
            <p:nvPr/>
          </p:nvSpPr>
          <p:spPr>
            <a:xfrm>
              <a:off x="0" y="0"/>
              <a:ext cx="10923629" cy="1754294"/>
            </a:xfrm>
            <a:custGeom>
              <a:avLst/>
              <a:gdLst/>
              <a:ahLst/>
              <a:cxnLst/>
              <a:rect l="l" t="t" r="r" b="b"/>
              <a:pathLst>
                <a:path w="10923629" h="1754294">
                  <a:moveTo>
                    <a:pt x="0" y="0"/>
                  </a:moveTo>
                  <a:lnTo>
                    <a:pt x="10923629" y="0"/>
                  </a:lnTo>
                  <a:lnTo>
                    <a:pt x="10923629" y="1754294"/>
                  </a:lnTo>
                  <a:lnTo>
                    <a:pt x="0" y="1754294"/>
                  </a:lnTo>
                  <a:close/>
                </a:path>
              </a:pathLst>
            </a:custGeom>
            <a:solidFill>
              <a:srgbClr val="000000">
                <a:alpha val="0"/>
              </a:srgbClr>
            </a:solidFill>
          </p:spPr>
          <p:txBody>
            <a:bodyPr/>
            <a:lstStyle/>
            <a:p>
              <a:endParaRPr lang="en-US" sz="1688"/>
            </a:p>
          </p:txBody>
        </p:sp>
        <p:sp>
          <p:nvSpPr>
            <p:cNvPr id="8" name="TextBox 8"/>
            <p:cNvSpPr txBox="1"/>
            <p:nvPr/>
          </p:nvSpPr>
          <p:spPr>
            <a:xfrm>
              <a:off x="0" y="-38100"/>
              <a:ext cx="10923630" cy="1792394"/>
            </a:xfrm>
            <a:prstGeom prst="rect">
              <a:avLst/>
            </a:prstGeom>
          </p:spPr>
          <p:txBody>
            <a:bodyPr lIns="0" tIns="0" rIns="0" bIns="0" rtlCol="0" anchor="b"/>
            <a:lstStyle/>
            <a:p>
              <a:pPr>
                <a:lnSpc>
                  <a:spcPts val="4320"/>
                </a:lnSpc>
              </a:pPr>
              <a:r>
                <a:rPr lang="en-US" sz="3600" b="1" spc="699" dirty="0">
                  <a:solidFill>
                    <a:srgbClr val="000000"/>
                  </a:solidFill>
                  <a:latin typeface="Poppins Bold"/>
                  <a:ea typeface="Poppins Bold"/>
                  <a:cs typeface="Poppins Bold"/>
                  <a:sym typeface="Poppins Bold"/>
                </a:rPr>
                <a:t>Infant Simulation</a:t>
              </a:r>
            </a:p>
          </p:txBody>
        </p:sp>
      </p:grpSp>
      <p:grpSp>
        <p:nvGrpSpPr>
          <p:cNvPr id="9" name="Group 9"/>
          <p:cNvGrpSpPr/>
          <p:nvPr/>
        </p:nvGrpSpPr>
        <p:grpSpPr>
          <a:xfrm>
            <a:off x="1974850" y="1689556"/>
            <a:ext cx="6706108" cy="995897"/>
            <a:chOff x="0" y="0"/>
            <a:chExt cx="9537576" cy="1416387"/>
          </a:xfrm>
        </p:grpSpPr>
        <p:sp>
          <p:nvSpPr>
            <p:cNvPr id="10" name="Freeform 10"/>
            <p:cNvSpPr/>
            <p:nvPr/>
          </p:nvSpPr>
          <p:spPr>
            <a:xfrm>
              <a:off x="9017" y="9017"/>
              <a:ext cx="9519539" cy="1398397"/>
            </a:xfrm>
            <a:custGeom>
              <a:avLst/>
              <a:gdLst/>
              <a:ahLst/>
              <a:cxnLst/>
              <a:rect l="l" t="t" r="r" b="b"/>
              <a:pathLst>
                <a:path w="9519539" h="1398397">
                  <a:moveTo>
                    <a:pt x="0" y="233045"/>
                  </a:moveTo>
                  <a:cubicBezTo>
                    <a:pt x="0" y="104394"/>
                    <a:pt x="105537" y="0"/>
                    <a:pt x="235585" y="0"/>
                  </a:cubicBezTo>
                  <a:lnTo>
                    <a:pt x="9283954" y="0"/>
                  </a:lnTo>
                  <a:cubicBezTo>
                    <a:pt x="9414129" y="0"/>
                    <a:pt x="9519539" y="104394"/>
                    <a:pt x="9519539" y="233045"/>
                  </a:cubicBezTo>
                  <a:lnTo>
                    <a:pt x="9519539" y="1165225"/>
                  </a:lnTo>
                  <a:cubicBezTo>
                    <a:pt x="9519539" y="1294003"/>
                    <a:pt x="9414002" y="1398270"/>
                    <a:pt x="9283954" y="1398270"/>
                  </a:cubicBezTo>
                  <a:lnTo>
                    <a:pt x="235585" y="1398270"/>
                  </a:lnTo>
                  <a:cubicBezTo>
                    <a:pt x="105537" y="1398397"/>
                    <a:pt x="0" y="1294003"/>
                    <a:pt x="0" y="1165225"/>
                  </a:cubicBezTo>
                  <a:close/>
                </a:path>
              </a:pathLst>
            </a:custGeom>
            <a:solidFill>
              <a:srgbClr val="92248E"/>
            </a:solidFill>
          </p:spPr>
          <p:txBody>
            <a:bodyPr/>
            <a:lstStyle/>
            <a:p>
              <a:endParaRPr lang="en-US" sz="1688"/>
            </a:p>
          </p:txBody>
        </p:sp>
        <p:sp>
          <p:nvSpPr>
            <p:cNvPr id="11" name="Freeform 11"/>
            <p:cNvSpPr/>
            <p:nvPr/>
          </p:nvSpPr>
          <p:spPr>
            <a:xfrm>
              <a:off x="0" y="0"/>
              <a:ext cx="9537573" cy="1416431"/>
            </a:xfrm>
            <a:custGeom>
              <a:avLst/>
              <a:gdLst/>
              <a:ahLst/>
              <a:cxnLst/>
              <a:rect l="l" t="t" r="r" b="b"/>
              <a:pathLst>
                <a:path w="9537573" h="1416431">
                  <a:moveTo>
                    <a:pt x="0" y="242062"/>
                  </a:moveTo>
                  <a:cubicBezTo>
                    <a:pt x="0" y="108331"/>
                    <a:pt x="109601" y="0"/>
                    <a:pt x="244602" y="0"/>
                  </a:cubicBezTo>
                  <a:lnTo>
                    <a:pt x="9292971" y="0"/>
                  </a:lnTo>
                  <a:lnTo>
                    <a:pt x="9292971" y="9017"/>
                  </a:lnTo>
                  <a:lnTo>
                    <a:pt x="9292971" y="0"/>
                  </a:lnTo>
                  <a:cubicBezTo>
                    <a:pt x="9427972" y="0"/>
                    <a:pt x="9537573" y="108331"/>
                    <a:pt x="9537573" y="242062"/>
                  </a:cubicBezTo>
                  <a:lnTo>
                    <a:pt x="9528556" y="242062"/>
                  </a:lnTo>
                  <a:lnTo>
                    <a:pt x="9537573" y="242062"/>
                  </a:lnTo>
                  <a:lnTo>
                    <a:pt x="9537573" y="1174242"/>
                  </a:lnTo>
                  <a:lnTo>
                    <a:pt x="9528556" y="1174242"/>
                  </a:lnTo>
                  <a:lnTo>
                    <a:pt x="9537573" y="1174242"/>
                  </a:lnTo>
                  <a:cubicBezTo>
                    <a:pt x="9537573" y="1308100"/>
                    <a:pt x="9427972" y="1416304"/>
                    <a:pt x="9292971" y="1416304"/>
                  </a:cubicBezTo>
                  <a:lnTo>
                    <a:pt x="9292971" y="1407287"/>
                  </a:lnTo>
                  <a:lnTo>
                    <a:pt x="9292971" y="1416304"/>
                  </a:lnTo>
                  <a:lnTo>
                    <a:pt x="244602" y="1416304"/>
                  </a:lnTo>
                  <a:lnTo>
                    <a:pt x="244602" y="1407287"/>
                  </a:lnTo>
                  <a:lnTo>
                    <a:pt x="244602" y="1416304"/>
                  </a:lnTo>
                  <a:cubicBezTo>
                    <a:pt x="109601" y="1416431"/>
                    <a:pt x="0" y="1308100"/>
                    <a:pt x="0" y="1174242"/>
                  </a:cubicBezTo>
                  <a:lnTo>
                    <a:pt x="0" y="242062"/>
                  </a:lnTo>
                  <a:lnTo>
                    <a:pt x="9017" y="242062"/>
                  </a:lnTo>
                  <a:lnTo>
                    <a:pt x="0" y="242062"/>
                  </a:lnTo>
                  <a:moveTo>
                    <a:pt x="18034" y="242062"/>
                  </a:moveTo>
                  <a:lnTo>
                    <a:pt x="18034" y="1174242"/>
                  </a:lnTo>
                  <a:lnTo>
                    <a:pt x="9017" y="1174242"/>
                  </a:lnTo>
                  <a:lnTo>
                    <a:pt x="18034" y="1174242"/>
                  </a:lnTo>
                  <a:cubicBezTo>
                    <a:pt x="18034" y="1297813"/>
                    <a:pt x="119380" y="1398270"/>
                    <a:pt x="244602" y="1398270"/>
                  </a:cubicBezTo>
                  <a:lnTo>
                    <a:pt x="9292971" y="1398270"/>
                  </a:lnTo>
                  <a:cubicBezTo>
                    <a:pt x="9418193" y="1398270"/>
                    <a:pt x="9519539" y="1297940"/>
                    <a:pt x="9519539" y="1174242"/>
                  </a:cubicBezTo>
                  <a:lnTo>
                    <a:pt x="9519539" y="242062"/>
                  </a:lnTo>
                  <a:cubicBezTo>
                    <a:pt x="9519539" y="118491"/>
                    <a:pt x="9418193" y="18034"/>
                    <a:pt x="9292971" y="18034"/>
                  </a:cubicBezTo>
                  <a:lnTo>
                    <a:pt x="244602" y="18034"/>
                  </a:lnTo>
                  <a:lnTo>
                    <a:pt x="244602" y="9017"/>
                  </a:lnTo>
                  <a:lnTo>
                    <a:pt x="244602" y="18034"/>
                  </a:lnTo>
                  <a:cubicBezTo>
                    <a:pt x="119380" y="18034"/>
                    <a:pt x="18034" y="118491"/>
                    <a:pt x="18034" y="242062"/>
                  </a:cubicBezTo>
                  <a:close/>
                </a:path>
              </a:pathLst>
            </a:custGeom>
            <a:solidFill>
              <a:srgbClr val="FFFFFF"/>
            </a:solidFill>
          </p:spPr>
          <p:txBody>
            <a:bodyPr/>
            <a:lstStyle/>
            <a:p>
              <a:endParaRPr lang="en-US" sz="1688"/>
            </a:p>
          </p:txBody>
        </p:sp>
      </p:grpSp>
      <p:grpSp>
        <p:nvGrpSpPr>
          <p:cNvPr id="12" name="Group 12"/>
          <p:cNvGrpSpPr/>
          <p:nvPr/>
        </p:nvGrpSpPr>
        <p:grpSpPr>
          <a:xfrm>
            <a:off x="2209800" y="1699451"/>
            <a:ext cx="6352096" cy="899905"/>
            <a:chOff x="0" y="0"/>
            <a:chExt cx="9401054" cy="1279865"/>
          </a:xfrm>
        </p:grpSpPr>
        <p:sp>
          <p:nvSpPr>
            <p:cNvPr id="13" name="Freeform 13"/>
            <p:cNvSpPr/>
            <p:nvPr/>
          </p:nvSpPr>
          <p:spPr>
            <a:xfrm>
              <a:off x="0" y="0"/>
              <a:ext cx="9401054" cy="1279865"/>
            </a:xfrm>
            <a:custGeom>
              <a:avLst/>
              <a:gdLst/>
              <a:ahLst/>
              <a:cxnLst/>
              <a:rect l="l" t="t" r="r" b="b"/>
              <a:pathLst>
                <a:path w="9401054" h="1279865">
                  <a:moveTo>
                    <a:pt x="0" y="0"/>
                  </a:moveTo>
                  <a:lnTo>
                    <a:pt x="9401054" y="0"/>
                  </a:lnTo>
                  <a:lnTo>
                    <a:pt x="9401054" y="1279865"/>
                  </a:lnTo>
                  <a:lnTo>
                    <a:pt x="0" y="1279865"/>
                  </a:lnTo>
                  <a:close/>
                </a:path>
              </a:pathLst>
            </a:custGeom>
            <a:solidFill>
              <a:srgbClr val="000000">
                <a:alpha val="0"/>
              </a:srgbClr>
            </a:solidFill>
          </p:spPr>
          <p:txBody>
            <a:bodyPr/>
            <a:lstStyle/>
            <a:p>
              <a:endParaRPr lang="en-US" sz="1688"/>
            </a:p>
          </p:txBody>
        </p:sp>
        <p:sp>
          <p:nvSpPr>
            <p:cNvPr id="14" name="TextBox 14"/>
            <p:cNvSpPr txBox="1"/>
            <p:nvPr/>
          </p:nvSpPr>
          <p:spPr>
            <a:xfrm>
              <a:off x="0" y="9525"/>
              <a:ext cx="9401054" cy="1270340"/>
            </a:xfrm>
            <a:prstGeom prst="rect">
              <a:avLst/>
            </a:prstGeom>
          </p:spPr>
          <p:txBody>
            <a:bodyPr lIns="0" tIns="0" rIns="0" bIns="0" rtlCol="0" anchor="ctr"/>
            <a:lstStyle/>
            <a:p>
              <a:pPr>
                <a:lnSpc>
                  <a:spcPts val="1943"/>
                </a:lnSpc>
              </a:pPr>
              <a:r>
                <a:rPr lang="en-US" b="1">
                  <a:solidFill>
                    <a:srgbClr val="FFFFFF"/>
                  </a:solidFill>
                  <a:latin typeface="Poppins Bold"/>
                  <a:ea typeface="Poppins Bold"/>
                  <a:cs typeface="Poppins Bold"/>
                  <a:sym typeface="Poppins Bold"/>
                </a:rPr>
                <a:t>RealityWorks RealCare® Baby  -</a:t>
              </a:r>
              <a:r>
                <a:rPr lang="en-US">
                  <a:solidFill>
                    <a:srgbClr val="FFFFFF"/>
                  </a:solidFill>
                  <a:latin typeface="Poppins"/>
                  <a:ea typeface="Poppins"/>
                  <a:cs typeface="Poppins"/>
                  <a:sym typeface="Poppins"/>
                </a:rPr>
                <a:t> 4 babies (Hispanic, African American, White, and Asian)</a:t>
              </a:r>
            </a:p>
          </p:txBody>
        </p:sp>
      </p:grpSp>
      <p:grpSp>
        <p:nvGrpSpPr>
          <p:cNvPr id="15" name="Group 15"/>
          <p:cNvGrpSpPr/>
          <p:nvPr/>
        </p:nvGrpSpPr>
        <p:grpSpPr>
          <a:xfrm>
            <a:off x="1971675" y="2847713"/>
            <a:ext cx="6706108" cy="995897"/>
            <a:chOff x="0" y="0"/>
            <a:chExt cx="9537576" cy="1416387"/>
          </a:xfrm>
        </p:grpSpPr>
        <p:sp>
          <p:nvSpPr>
            <p:cNvPr id="16" name="Freeform 16"/>
            <p:cNvSpPr/>
            <p:nvPr/>
          </p:nvSpPr>
          <p:spPr>
            <a:xfrm>
              <a:off x="9017" y="9017"/>
              <a:ext cx="9519539" cy="1398397"/>
            </a:xfrm>
            <a:custGeom>
              <a:avLst/>
              <a:gdLst/>
              <a:ahLst/>
              <a:cxnLst/>
              <a:rect l="l" t="t" r="r" b="b"/>
              <a:pathLst>
                <a:path w="9519539" h="1398397">
                  <a:moveTo>
                    <a:pt x="0" y="233045"/>
                  </a:moveTo>
                  <a:cubicBezTo>
                    <a:pt x="0" y="104394"/>
                    <a:pt x="105537" y="0"/>
                    <a:pt x="235585" y="0"/>
                  </a:cubicBezTo>
                  <a:lnTo>
                    <a:pt x="9283954" y="0"/>
                  </a:lnTo>
                  <a:cubicBezTo>
                    <a:pt x="9414129" y="0"/>
                    <a:pt x="9519539" y="104394"/>
                    <a:pt x="9519539" y="233045"/>
                  </a:cubicBezTo>
                  <a:lnTo>
                    <a:pt x="9519539" y="1165225"/>
                  </a:lnTo>
                  <a:cubicBezTo>
                    <a:pt x="9519539" y="1294003"/>
                    <a:pt x="9414002" y="1398270"/>
                    <a:pt x="9283954" y="1398270"/>
                  </a:cubicBezTo>
                  <a:lnTo>
                    <a:pt x="235585" y="1398270"/>
                  </a:lnTo>
                  <a:cubicBezTo>
                    <a:pt x="105537" y="1398397"/>
                    <a:pt x="0" y="1294003"/>
                    <a:pt x="0" y="1165225"/>
                  </a:cubicBezTo>
                  <a:close/>
                </a:path>
              </a:pathLst>
            </a:custGeom>
            <a:solidFill>
              <a:srgbClr val="C13484"/>
            </a:solidFill>
          </p:spPr>
          <p:txBody>
            <a:bodyPr/>
            <a:lstStyle/>
            <a:p>
              <a:endParaRPr lang="en-US" sz="1688"/>
            </a:p>
          </p:txBody>
        </p:sp>
        <p:sp>
          <p:nvSpPr>
            <p:cNvPr id="17" name="Freeform 17"/>
            <p:cNvSpPr/>
            <p:nvPr/>
          </p:nvSpPr>
          <p:spPr>
            <a:xfrm>
              <a:off x="0" y="0"/>
              <a:ext cx="9537573" cy="1416431"/>
            </a:xfrm>
            <a:custGeom>
              <a:avLst/>
              <a:gdLst/>
              <a:ahLst/>
              <a:cxnLst/>
              <a:rect l="l" t="t" r="r" b="b"/>
              <a:pathLst>
                <a:path w="9537573" h="1416431">
                  <a:moveTo>
                    <a:pt x="0" y="242062"/>
                  </a:moveTo>
                  <a:cubicBezTo>
                    <a:pt x="0" y="108331"/>
                    <a:pt x="109601" y="0"/>
                    <a:pt x="244602" y="0"/>
                  </a:cubicBezTo>
                  <a:lnTo>
                    <a:pt x="9292971" y="0"/>
                  </a:lnTo>
                  <a:lnTo>
                    <a:pt x="9292971" y="9017"/>
                  </a:lnTo>
                  <a:lnTo>
                    <a:pt x="9292971" y="0"/>
                  </a:lnTo>
                  <a:cubicBezTo>
                    <a:pt x="9427972" y="0"/>
                    <a:pt x="9537573" y="108331"/>
                    <a:pt x="9537573" y="242062"/>
                  </a:cubicBezTo>
                  <a:lnTo>
                    <a:pt x="9528556" y="242062"/>
                  </a:lnTo>
                  <a:lnTo>
                    <a:pt x="9537573" y="242062"/>
                  </a:lnTo>
                  <a:lnTo>
                    <a:pt x="9537573" y="1174242"/>
                  </a:lnTo>
                  <a:lnTo>
                    <a:pt x="9528556" y="1174242"/>
                  </a:lnTo>
                  <a:lnTo>
                    <a:pt x="9537573" y="1174242"/>
                  </a:lnTo>
                  <a:cubicBezTo>
                    <a:pt x="9537573" y="1308100"/>
                    <a:pt x="9427972" y="1416304"/>
                    <a:pt x="9292971" y="1416304"/>
                  </a:cubicBezTo>
                  <a:lnTo>
                    <a:pt x="9292971" y="1407287"/>
                  </a:lnTo>
                  <a:lnTo>
                    <a:pt x="9292971" y="1416304"/>
                  </a:lnTo>
                  <a:lnTo>
                    <a:pt x="244602" y="1416304"/>
                  </a:lnTo>
                  <a:lnTo>
                    <a:pt x="244602" y="1407287"/>
                  </a:lnTo>
                  <a:lnTo>
                    <a:pt x="244602" y="1416304"/>
                  </a:lnTo>
                  <a:cubicBezTo>
                    <a:pt x="109601" y="1416431"/>
                    <a:pt x="0" y="1308100"/>
                    <a:pt x="0" y="1174242"/>
                  </a:cubicBezTo>
                  <a:lnTo>
                    <a:pt x="0" y="242062"/>
                  </a:lnTo>
                  <a:lnTo>
                    <a:pt x="9017" y="242062"/>
                  </a:lnTo>
                  <a:lnTo>
                    <a:pt x="0" y="242062"/>
                  </a:lnTo>
                  <a:moveTo>
                    <a:pt x="18034" y="242062"/>
                  </a:moveTo>
                  <a:lnTo>
                    <a:pt x="18034" y="1174242"/>
                  </a:lnTo>
                  <a:lnTo>
                    <a:pt x="9017" y="1174242"/>
                  </a:lnTo>
                  <a:lnTo>
                    <a:pt x="18034" y="1174242"/>
                  </a:lnTo>
                  <a:cubicBezTo>
                    <a:pt x="18034" y="1297813"/>
                    <a:pt x="119380" y="1398270"/>
                    <a:pt x="244602" y="1398270"/>
                  </a:cubicBezTo>
                  <a:lnTo>
                    <a:pt x="9292971" y="1398270"/>
                  </a:lnTo>
                  <a:cubicBezTo>
                    <a:pt x="9418193" y="1398270"/>
                    <a:pt x="9519539" y="1297940"/>
                    <a:pt x="9519539" y="1174242"/>
                  </a:cubicBezTo>
                  <a:lnTo>
                    <a:pt x="9519539" y="242062"/>
                  </a:lnTo>
                  <a:cubicBezTo>
                    <a:pt x="9519539" y="118491"/>
                    <a:pt x="9418193" y="18034"/>
                    <a:pt x="9292971" y="18034"/>
                  </a:cubicBezTo>
                  <a:lnTo>
                    <a:pt x="244602" y="18034"/>
                  </a:lnTo>
                  <a:lnTo>
                    <a:pt x="244602" y="9017"/>
                  </a:lnTo>
                  <a:lnTo>
                    <a:pt x="244602" y="18034"/>
                  </a:lnTo>
                  <a:cubicBezTo>
                    <a:pt x="119380" y="18034"/>
                    <a:pt x="18034" y="118491"/>
                    <a:pt x="18034" y="242062"/>
                  </a:cubicBezTo>
                  <a:close/>
                </a:path>
              </a:pathLst>
            </a:custGeom>
            <a:solidFill>
              <a:srgbClr val="FFFFFF"/>
            </a:solidFill>
          </p:spPr>
          <p:txBody>
            <a:bodyPr/>
            <a:lstStyle/>
            <a:p>
              <a:endParaRPr lang="en-US" sz="1688"/>
            </a:p>
          </p:txBody>
        </p:sp>
      </p:grpSp>
      <p:grpSp>
        <p:nvGrpSpPr>
          <p:cNvPr id="18" name="Group 18"/>
          <p:cNvGrpSpPr/>
          <p:nvPr/>
        </p:nvGrpSpPr>
        <p:grpSpPr>
          <a:xfrm>
            <a:off x="2209800" y="2847714"/>
            <a:ext cx="6610116" cy="899905"/>
            <a:chOff x="0" y="0"/>
            <a:chExt cx="9401054" cy="1279865"/>
          </a:xfrm>
        </p:grpSpPr>
        <p:sp>
          <p:nvSpPr>
            <p:cNvPr id="19" name="Freeform 19"/>
            <p:cNvSpPr/>
            <p:nvPr/>
          </p:nvSpPr>
          <p:spPr>
            <a:xfrm>
              <a:off x="0" y="0"/>
              <a:ext cx="9401054" cy="1279865"/>
            </a:xfrm>
            <a:custGeom>
              <a:avLst/>
              <a:gdLst/>
              <a:ahLst/>
              <a:cxnLst/>
              <a:rect l="l" t="t" r="r" b="b"/>
              <a:pathLst>
                <a:path w="9401054" h="1279865">
                  <a:moveTo>
                    <a:pt x="0" y="0"/>
                  </a:moveTo>
                  <a:lnTo>
                    <a:pt x="9401054" y="0"/>
                  </a:lnTo>
                  <a:lnTo>
                    <a:pt x="9401054" y="1279865"/>
                  </a:lnTo>
                  <a:lnTo>
                    <a:pt x="0" y="1279865"/>
                  </a:lnTo>
                  <a:close/>
                </a:path>
              </a:pathLst>
            </a:custGeom>
            <a:solidFill>
              <a:srgbClr val="000000">
                <a:alpha val="0"/>
              </a:srgbClr>
            </a:solidFill>
          </p:spPr>
          <p:txBody>
            <a:bodyPr/>
            <a:lstStyle/>
            <a:p>
              <a:endParaRPr lang="en-US" sz="1688"/>
            </a:p>
          </p:txBody>
        </p:sp>
        <p:sp>
          <p:nvSpPr>
            <p:cNvPr id="20" name="TextBox 20"/>
            <p:cNvSpPr txBox="1"/>
            <p:nvPr/>
          </p:nvSpPr>
          <p:spPr>
            <a:xfrm>
              <a:off x="0" y="9525"/>
              <a:ext cx="9401054" cy="1270340"/>
            </a:xfrm>
            <a:prstGeom prst="rect">
              <a:avLst/>
            </a:prstGeom>
          </p:spPr>
          <p:txBody>
            <a:bodyPr lIns="0" tIns="0" rIns="0" bIns="0" rtlCol="0" anchor="ctr"/>
            <a:lstStyle/>
            <a:p>
              <a:pPr>
                <a:lnSpc>
                  <a:spcPts val="1943"/>
                </a:lnSpc>
              </a:pPr>
              <a:r>
                <a:rPr lang="en-US" b="1">
                  <a:solidFill>
                    <a:srgbClr val="FFFFFF"/>
                  </a:solidFill>
                  <a:latin typeface="Poppins Bold"/>
                  <a:ea typeface="Poppins Bold"/>
                  <a:cs typeface="Poppins Bold"/>
                  <a:sym typeface="Poppins Bold"/>
                </a:rPr>
                <a:t>16-hour simulation, including overnight care</a:t>
              </a:r>
            </a:p>
          </p:txBody>
        </p:sp>
      </p:grpSp>
      <p:grpSp>
        <p:nvGrpSpPr>
          <p:cNvPr id="21" name="Group 21"/>
          <p:cNvGrpSpPr/>
          <p:nvPr/>
        </p:nvGrpSpPr>
        <p:grpSpPr>
          <a:xfrm>
            <a:off x="1974850" y="3986485"/>
            <a:ext cx="6706108" cy="995897"/>
            <a:chOff x="0" y="0"/>
            <a:chExt cx="9537576" cy="1416387"/>
          </a:xfrm>
          <a:solidFill>
            <a:schemeClr val="tx2">
              <a:lumMod val="60000"/>
              <a:lumOff val="40000"/>
            </a:schemeClr>
          </a:solidFill>
        </p:grpSpPr>
        <p:sp>
          <p:nvSpPr>
            <p:cNvPr id="22" name="Freeform 22"/>
            <p:cNvSpPr/>
            <p:nvPr/>
          </p:nvSpPr>
          <p:spPr>
            <a:xfrm>
              <a:off x="9017" y="9017"/>
              <a:ext cx="9519539" cy="1398397"/>
            </a:xfrm>
            <a:custGeom>
              <a:avLst/>
              <a:gdLst/>
              <a:ahLst/>
              <a:cxnLst/>
              <a:rect l="l" t="t" r="r" b="b"/>
              <a:pathLst>
                <a:path w="9519539" h="1398397">
                  <a:moveTo>
                    <a:pt x="0" y="233045"/>
                  </a:moveTo>
                  <a:cubicBezTo>
                    <a:pt x="0" y="104394"/>
                    <a:pt x="105537" y="0"/>
                    <a:pt x="235585" y="0"/>
                  </a:cubicBezTo>
                  <a:lnTo>
                    <a:pt x="9283954" y="0"/>
                  </a:lnTo>
                  <a:cubicBezTo>
                    <a:pt x="9414129" y="0"/>
                    <a:pt x="9519539" y="104394"/>
                    <a:pt x="9519539" y="233045"/>
                  </a:cubicBezTo>
                  <a:lnTo>
                    <a:pt x="9519539" y="1165225"/>
                  </a:lnTo>
                  <a:cubicBezTo>
                    <a:pt x="9519539" y="1294003"/>
                    <a:pt x="9414002" y="1398270"/>
                    <a:pt x="9283954" y="1398270"/>
                  </a:cubicBezTo>
                  <a:lnTo>
                    <a:pt x="235585" y="1398270"/>
                  </a:lnTo>
                  <a:cubicBezTo>
                    <a:pt x="105537" y="1398397"/>
                    <a:pt x="0" y="1294003"/>
                    <a:pt x="0" y="1165225"/>
                  </a:cubicBezTo>
                  <a:close/>
                </a:path>
              </a:pathLst>
            </a:custGeom>
            <a:grpFill/>
          </p:spPr>
          <p:txBody>
            <a:bodyPr/>
            <a:lstStyle/>
            <a:p>
              <a:endParaRPr lang="en-US" sz="1688"/>
            </a:p>
          </p:txBody>
        </p:sp>
        <p:sp>
          <p:nvSpPr>
            <p:cNvPr id="23" name="Freeform 23"/>
            <p:cNvSpPr/>
            <p:nvPr/>
          </p:nvSpPr>
          <p:spPr>
            <a:xfrm>
              <a:off x="0" y="0"/>
              <a:ext cx="9537573" cy="1416431"/>
            </a:xfrm>
            <a:custGeom>
              <a:avLst/>
              <a:gdLst/>
              <a:ahLst/>
              <a:cxnLst/>
              <a:rect l="l" t="t" r="r" b="b"/>
              <a:pathLst>
                <a:path w="9537573" h="1416431">
                  <a:moveTo>
                    <a:pt x="0" y="242062"/>
                  </a:moveTo>
                  <a:cubicBezTo>
                    <a:pt x="0" y="108331"/>
                    <a:pt x="109601" y="0"/>
                    <a:pt x="244602" y="0"/>
                  </a:cubicBezTo>
                  <a:lnTo>
                    <a:pt x="9292971" y="0"/>
                  </a:lnTo>
                  <a:lnTo>
                    <a:pt x="9292971" y="9017"/>
                  </a:lnTo>
                  <a:lnTo>
                    <a:pt x="9292971" y="0"/>
                  </a:lnTo>
                  <a:cubicBezTo>
                    <a:pt x="9427972" y="0"/>
                    <a:pt x="9537573" y="108331"/>
                    <a:pt x="9537573" y="242062"/>
                  </a:cubicBezTo>
                  <a:lnTo>
                    <a:pt x="9528556" y="242062"/>
                  </a:lnTo>
                  <a:lnTo>
                    <a:pt x="9537573" y="242062"/>
                  </a:lnTo>
                  <a:lnTo>
                    <a:pt x="9537573" y="1174242"/>
                  </a:lnTo>
                  <a:lnTo>
                    <a:pt x="9528556" y="1174242"/>
                  </a:lnTo>
                  <a:lnTo>
                    <a:pt x="9537573" y="1174242"/>
                  </a:lnTo>
                  <a:cubicBezTo>
                    <a:pt x="9537573" y="1308100"/>
                    <a:pt x="9427972" y="1416304"/>
                    <a:pt x="9292971" y="1416304"/>
                  </a:cubicBezTo>
                  <a:lnTo>
                    <a:pt x="9292971" y="1407287"/>
                  </a:lnTo>
                  <a:lnTo>
                    <a:pt x="9292971" y="1416304"/>
                  </a:lnTo>
                  <a:lnTo>
                    <a:pt x="244602" y="1416304"/>
                  </a:lnTo>
                  <a:lnTo>
                    <a:pt x="244602" y="1407287"/>
                  </a:lnTo>
                  <a:lnTo>
                    <a:pt x="244602" y="1416304"/>
                  </a:lnTo>
                  <a:cubicBezTo>
                    <a:pt x="109601" y="1416431"/>
                    <a:pt x="0" y="1308100"/>
                    <a:pt x="0" y="1174242"/>
                  </a:cubicBezTo>
                  <a:lnTo>
                    <a:pt x="0" y="242062"/>
                  </a:lnTo>
                  <a:lnTo>
                    <a:pt x="9017" y="242062"/>
                  </a:lnTo>
                  <a:lnTo>
                    <a:pt x="0" y="242062"/>
                  </a:lnTo>
                  <a:moveTo>
                    <a:pt x="18034" y="242062"/>
                  </a:moveTo>
                  <a:lnTo>
                    <a:pt x="18034" y="1174242"/>
                  </a:lnTo>
                  <a:lnTo>
                    <a:pt x="9017" y="1174242"/>
                  </a:lnTo>
                  <a:lnTo>
                    <a:pt x="18034" y="1174242"/>
                  </a:lnTo>
                  <a:cubicBezTo>
                    <a:pt x="18034" y="1297813"/>
                    <a:pt x="119380" y="1398270"/>
                    <a:pt x="244602" y="1398270"/>
                  </a:cubicBezTo>
                  <a:lnTo>
                    <a:pt x="9292971" y="1398270"/>
                  </a:lnTo>
                  <a:cubicBezTo>
                    <a:pt x="9418193" y="1398270"/>
                    <a:pt x="9519539" y="1297940"/>
                    <a:pt x="9519539" y="1174242"/>
                  </a:cubicBezTo>
                  <a:lnTo>
                    <a:pt x="9519539" y="242062"/>
                  </a:lnTo>
                  <a:cubicBezTo>
                    <a:pt x="9519539" y="118491"/>
                    <a:pt x="9418193" y="18034"/>
                    <a:pt x="9292971" y="18034"/>
                  </a:cubicBezTo>
                  <a:lnTo>
                    <a:pt x="244602" y="18034"/>
                  </a:lnTo>
                  <a:lnTo>
                    <a:pt x="244602" y="9017"/>
                  </a:lnTo>
                  <a:lnTo>
                    <a:pt x="244602" y="18034"/>
                  </a:lnTo>
                  <a:cubicBezTo>
                    <a:pt x="119380" y="18034"/>
                    <a:pt x="18034" y="118491"/>
                    <a:pt x="18034" y="242062"/>
                  </a:cubicBezTo>
                  <a:close/>
                </a:path>
              </a:pathLst>
            </a:custGeom>
            <a:grpFill/>
          </p:spPr>
          <p:txBody>
            <a:bodyPr/>
            <a:lstStyle/>
            <a:p>
              <a:endParaRPr lang="en-US" sz="1688"/>
            </a:p>
          </p:txBody>
        </p:sp>
      </p:grpSp>
      <p:grpSp>
        <p:nvGrpSpPr>
          <p:cNvPr id="24" name="Group 24"/>
          <p:cNvGrpSpPr/>
          <p:nvPr/>
        </p:nvGrpSpPr>
        <p:grpSpPr>
          <a:xfrm>
            <a:off x="2209800" y="4004345"/>
            <a:ext cx="6610116" cy="899905"/>
            <a:chOff x="0" y="0"/>
            <a:chExt cx="9401054" cy="1279865"/>
          </a:xfrm>
        </p:grpSpPr>
        <p:sp>
          <p:nvSpPr>
            <p:cNvPr id="25" name="Freeform 25"/>
            <p:cNvSpPr/>
            <p:nvPr/>
          </p:nvSpPr>
          <p:spPr>
            <a:xfrm>
              <a:off x="0" y="0"/>
              <a:ext cx="9401054" cy="1279865"/>
            </a:xfrm>
            <a:custGeom>
              <a:avLst/>
              <a:gdLst/>
              <a:ahLst/>
              <a:cxnLst/>
              <a:rect l="l" t="t" r="r" b="b"/>
              <a:pathLst>
                <a:path w="9401054" h="1279865">
                  <a:moveTo>
                    <a:pt x="0" y="0"/>
                  </a:moveTo>
                  <a:lnTo>
                    <a:pt x="9401054" y="0"/>
                  </a:lnTo>
                  <a:lnTo>
                    <a:pt x="9401054" y="1279865"/>
                  </a:lnTo>
                  <a:lnTo>
                    <a:pt x="0" y="1279865"/>
                  </a:lnTo>
                  <a:close/>
                </a:path>
              </a:pathLst>
            </a:custGeom>
            <a:solidFill>
              <a:srgbClr val="000000">
                <a:alpha val="0"/>
              </a:srgbClr>
            </a:solidFill>
          </p:spPr>
          <p:txBody>
            <a:bodyPr/>
            <a:lstStyle/>
            <a:p>
              <a:endParaRPr lang="en-US" sz="1688"/>
            </a:p>
          </p:txBody>
        </p:sp>
        <p:sp>
          <p:nvSpPr>
            <p:cNvPr id="26" name="TextBox 26"/>
            <p:cNvSpPr txBox="1"/>
            <p:nvPr/>
          </p:nvSpPr>
          <p:spPr>
            <a:xfrm>
              <a:off x="0" y="9525"/>
              <a:ext cx="9401054" cy="1270340"/>
            </a:xfrm>
            <a:prstGeom prst="rect">
              <a:avLst/>
            </a:prstGeom>
          </p:spPr>
          <p:txBody>
            <a:bodyPr lIns="0" tIns="0" rIns="0" bIns="0" rtlCol="0" anchor="ctr"/>
            <a:lstStyle/>
            <a:p>
              <a:pPr>
                <a:lnSpc>
                  <a:spcPts val="1943"/>
                </a:lnSpc>
              </a:pPr>
              <a:r>
                <a:rPr lang="en-US" b="1">
                  <a:solidFill>
                    <a:srgbClr val="FFFFFF"/>
                  </a:solidFill>
                  <a:latin typeface="Poppins Bold"/>
                  <a:ea typeface="Poppins Bold"/>
                  <a:cs typeface="Poppins Bold"/>
                  <a:sym typeface="Poppins Bold"/>
                </a:rPr>
                <a:t>Student responsibilities: feeding, burping, diapering, and rocking</a:t>
              </a:r>
            </a:p>
          </p:txBody>
        </p:sp>
      </p:grpSp>
      <p:grpSp>
        <p:nvGrpSpPr>
          <p:cNvPr id="27" name="Group 27"/>
          <p:cNvGrpSpPr/>
          <p:nvPr/>
        </p:nvGrpSpPr>
        <p:grpSpPr>
          <a:xfrm>
            <a:off x="1974850" y="5125257"/>
            <a:ext cx="6706108" cy="995897"/>
            <a:chOff x="0" y="0"/>
            <a:chExt cx="9537576" cy="1416387"/>
          </a:xfrm>
          <a:solidFill>
            <a:schemeClr val="accent6">
              <a:lumMod val="75000"/>
            </a:schemeClr>
          </a:solidFill>
        </p:grpSpPr>
        <p:sp>
          <p:nvSpPr>
            <p:cNvPr id="28" name="Freeform 28"/>
            <p:cNvSpPr/>
            <p:nvPr/>
          </p:nvSpPr>
          <p:spPr>
            <a:xfrm>
              <a:off x="9017" y="9017"/>
              <a:ext cx="9519539" cy="1398397"/>
            </a:xfrm>
            <a:custGeom>
              <a:avLst/>
              <a:gdLst/>
              <a:ahLst/>
              <a:cxnLst/>
              <a:rect l="l" t="t" r="r" b="b"/>
              <a:pathLst>
                <a:path w="9519539" h="1398397">
                  <a:moveTo>
                    <a:pt x="0" y="233045"/>
                  </a:moveTo>
                  <a:cubicBezTo>
                    <a:pt x="0" y="104394"/>
                    <a:pt x="105537" y="0"/>
                    <a:pt x="235585" y="0"/>
                  </a:cubicBezTo>
                  <a:lnTo>
                    <a:pt x="9283954" y="0"/>
                  </a:lnTo>
                  <a:cubicBezTo>
                    <a:pt x="9414129" y="0"/>
                    <a:pt x="9519539" y="104394"/>
                    <a:pt x="9519539" y="233045"/>
                  </a:cubicBezTo>
                  <a:lnTo>
                    <a:pt x="9519539" y="1165225"/>
                  </a:lnTo>
                  <a:cubicBezTo>
                    <a:pt x="9519539" y="1294003"/>
                    <a:pt x="9414002" y="1398270"/>
                    <a:pt x="9283954" y="1398270"/>
                  </a:cubicBezTo>
                  <a:lnTo>
                    <a:pt x="235585" y="1398270"/>
                  </a:lnTo>
                  <a:cubicBezTo>
                    <a:pt x="105537" y="1398397"/>
                    <a:pt x="0" y="1294003"/>
                    <a:pt x="0" y="1165225"/>
                  </a:cubicBezTo>
                  <a:close/>
                </a:path>
              </a:pathLst>
            </a:custGeom>
            <a:grpFill/>
          </p:spPr>
          <p:txBody>
            <a:bodyPr/>
            <a:lstStyle/>
            <a:p>
              <a:endParaRPr lang="en-US" sz="1688"/>
            </a:p>
          </p:txBody>
        </p:sp>
        <p:sp>
          <p:nvSpPr>
            <p:cNvPr id="29" name="Freeform 29"/>
            <p:cNvSpPr/>
            <p:nvPr/>
          </p:nvSpPr>
          <p:spPr>
            <a:xfrm>
              <a:off x="0" y="0"/>
              <a:ext cx="9537573" cy="1416431"/>
            </a:xfrm>
            <a:custGeom>
              <a:avLst/>
              <a:gdLst/>
              <a:ahLst/>
              <a:cxnLst/>
              <a:rect l="l" t="t" r="r" b="b"/>
              <a:pathLst>
                <a:path w="9537573" h="1416431">
                  <a:moveTo>
                    <a:pt x="0" y="242062"/>
                  </a:moveTo>
                  <a:cubicBezTo>
                    <a:pt x="0" y="108331"/>
                    <a:pt x="109601" y="0"/>
                    <a:pt x="244602" y="0"/>
                  </a:cubicBezTo>
                  <a:lnTo>
                    <a:pt x="9292971" y="0"/>
                  </a:lnTo>
                  <a:lnTo>
                    <a:pt x="9292971" y="9017"/>
                  </a:lnTo>
                  <a:lnTo>
                    <a:pt x="9292971" y="0"/>
                  </a:lnTo>
                  <a:cubicBezTo>
                    <a:pt x="9427972" y="0"/>
                    <a:pt x="9537573" y="108331"/>
                    <a:pt x="9537573" y="242062"/>
                  </a:cubicBezTo>
                  <a:lnTo>
                    <a:pt x="9528556" y="242062"/>
                  </a:lnTo>
                  <a:lnTo>
                    <a:pt x="9537573" y="242062"/>
                  </a:lnTo>
                  <a:lnTo>
                    <a:pt x="9537573" y="1174242"/>
                  </a:lnTo>
                  <a:lnTo>
                    <a:pt x="9528556" y="1174242"/>
                  </a:lnTo>
                  <a:lnTo>
                    <a:pt x="9537573" y="1174242"/>
                  </a:lnTo>
                  <a:cubicBezTo>
                    <a:pt x="9537573" y="1308100"/>
                    <a:pt x="9427972" y="1416304"/>
                    <a:pt x="9292971" y="1416304"/>
                  </a:cubicBezTo>
                  <a:lnTo>
                    <a:pt x="9292971" y="1407287"/>
                  </a:lnTo>
                  <a:lnTo>
                    <a:pt x="9292971" y="1416304"/>
                  </a:lnTo>
                  <a:lnTo>
                    <a:pt x="244602" y="1416304"/>
                  </a:lnTo>
                  <a:lnTo>
                    <a:pt x="244602" y="1407287"/>
                  </a:lnTo>
                  <a:lnTo>
                    <a:pt x="244602" y="1416304"/>
                  </a:lnTo>
                  <a:cubicBezTo>
                    <a:pt x="109601" y="1416431"/>
                    <a:pt x="0" y="1308100"/>
                    <a:pt x="0" y="1174242"/>
                  </a:cubicBezTo>
                  <a:lnTo>
                    <a:pt x="0" y="242062"/>
                  </a:lnTo>
                  <a:lnTo>
                    <a:pt x="9017" y="242062"/>
                  </a:lnTo>
                  <a:lnTo>
                    <a:pt x="0" y="242062"/>
                  </a:lnTo>
                  <a:moveTo>
                    <a:pt x="18034" y="242062"/>
                  </a:moveTo>
                  <a:lnTo>
                    <a:pt x="18034" y="1174242"/>
                  </a:lnTo>
                  <a:lnTo>
                    <a:pt x="9017" y="1174242"/>
                  </a:lnTo>
                  <a:lnTo>
                    <a:pt x="18034" y="1174242"/>
                  </a:lnTo>
                  <a:cubicBezTo>
                    <a:pt x="18034" y="1297813"/>
                    <a:pt x="119380" y="1398270"/>
                    <a:pt x="244602" y="1398270"/>
                  </a:cubicBezTo>
                  <a:lnTo>
                    <a:pt x="9292971" y="1398270"/>
                  </a:lnTo>
                  <a:cubicBezTo>
                    <a:pt x="9418193" y="1398270"/>
                    <a:pt x="9519539" y="1297940"/>
                    <a:pt x="9519539" y="1174242"/>
                  </a:cubicBezTo>
                  <a:lnTo>
                    <a:pt x="9519539" y="242062"/>
                  </a:lnTo>
                  <a:cubicBezTo>
                    <a:pt x="9519539" y="118491"/>
                    <a:pt x="9418193" y="18034"/>
                    <a:pt x="9292971" y="18034"/>
                  </a:cubicBezTo>
                  <a:lnTo>
                    <a:pt x="244602" y="18034"/>
                  </a:lnTo>
                  <a:lnTo>
                    <a:pt x="244602" y="9017"/>
                  </a:lnTo>
                  <a:lnTo>
                    <a:pt x="244602" y="18034"/>
                  </a:lnTo>
                  <a:cubicBezTo>
                    <a:pt x="119380" y="18034"/>
                    <a:pt x="18034" y="118491"/>
                    <a:pt x="18034" y="242062"/>
                  </a:cubicBezTo>
                  <a:close/>
                </a:path>
              </a:pathLst>
            </a:custGeom>
            <a:grpFill/>
          </p:spPr>
          <p:txBody>
            <a:bodyPr/>
            <a:lstStyle/>
            <a:p>
              <a:endParaRPr lang="en-US" sz="1688"/>
            </a:p>
          </p:txBody>
        </p:sp>
      </p:grpSp>
      <p:grpSp>
        <p:nvGrpSpPr>
          <p:cNvPr id="30" name="Group 30"/>
          <p:cNvGrpSpPr/>
          <p:nvPr/>
        </p:nvGrpSpPr>
        <p:grpSpPr>
          <a:xfrm>
            <a:off x="2093913" y="5035961"/>
            <a:ext cx="6467983" cy="1166032"/>
            <a:chOff x="0" y="0"/>
            <a:chExt cx="9198909" cy="1658356"/>
          </a:xfrm>
        </p:grpSpPr>
        <p:sp>
          <p:nvSpPr>
            <p:cNvPr id="31" name="Freeform 31"/>
            <p:cNvSpPr/>
            <p:nvPr/>
          </p:nvSpPr>
          <p:spPr>
            <a:xfrm>
              <a:off x="0" y="0"/>
              <a:ext cx="9198909" cy="1658356"/>
            </a:xfrm>
            <a:custGeom>
              <a:avLst/>
              <a:gdLst/>
              <a:ahLst/>
              <a:cxnLst/>
              <a:rect l="l" t="t" r="r" b="b"/>
              <a:pathLst>
                <a:path w="9198909" h="1658356">
                  <a:moveTo>
                    <a:pt x="0" y="0"/>
                  </a:moveTo>
                  <a:lnTo>
                    <a:pt x="9198909" y="0"/>
                  </a:lnTo>
                  <a:lnTo>
                    <a:pt x="9198909" y="1658356"/>
                  </a:lnTo>
                  <a:lnTo>
                    <a:pt x="0" y="1658356"/>
                  </a:lnTo>
                  <a:close/>
                </a:path>
              </a:pathLst>
            </a:custGeom>
            <a:solidFill>
              <a:srgbClr val="000000">
                <a:alpha val="0"/>
              </a:srgbClr>
            </a:solidFill>
          </p:spPr>
          <p:txBody>
            <a:bodyPr/>
            <a:lstStyle/>
            <a:p>
              <a:endParaRPr lang="en-US" sz="1688"/>
            </a:p>
          </p:txBody>
        </p:sp>
        <p:sp>
          <p:nvSpPr>
            <p:cNvPr id="32" name="TextBox 32"/>
            <p:cNvSpPr txBox="1"/>
            <p:nvPr/>
          </p:nvSpPr>
          <p:spPr>
            <a:xfrm>
              <a:off x="0" y="9525"/>
              <a:ext cx="9198909" cy="1648831"/>
            </a:xfrm>
            <a:prstGeom prst="rect">
              <a:avLst/>
            </a:prstGeom>
          </p:spPr>
          <p:txBody>
            <a:bodyPr lIns="0" tIns="0" rIns="0" bIns="0" rtlCol="0" anchor="ctr"/>
            <a:lstStyle/>
            <a:p>
              <a:pPr>
                <a:lnSpc>
                  <a:spcPts val="1842"/>
                </a:lnSpc>
              </a:pPr>
              <a:r>
                <a:rPr lang="en-US" sz="1706" b="1" dirty="0">
                  <a:solidFill>
                    <a:srgbClr val="FFFFFF"/>
                  </a:solidFill>
                  <a:latin typeface="Poppins Bold"/>
                  <a:ea typeface="Poppins Bold"/>
                  <a:cs typeface="Poppins Bold"/>
                  <a:sym typeface="Poppins Bold"/>
                </a:rPr>
                <a:t>SIM measures: time in clothing, temperature regulation, neglect, abuse, time in car seat, head support, shaken baby, wrong position, and rough handling</a:t>
              </a:r>
            </a:p>
          </p:txBody>
        </p:sp>
      </p:grpSp>
      <p:sp>
        <p:nvSpPr>
          <p:cNvPr id="33" name="Freeform 33" descr="RealCare Baby 3"/>
          <p:cNvSpPr/>
          <p:nvPr/>
        </p:nvSpPr>
        <p:spPr>
          <a:xfrm>
            <a:off x="8900706" y="2149403"/>
            <a:ext cx="1673352" cy="2857500"/>
          </a:xfrm>
          <a:custGeom>
            <a:avLst/>
            <a:gdLst/>
            <a:ahLst/>
            <a:cxnLst/>
            <a:rect l="l" t="t" r="r" b="b"/>
            <a:pathLst>
              <a:path w="1784909" h="3048000">
                <a:moveTo>
                  <a:pt x="0" y="0"/>
                </a:moveTo>
                <a:lnTo>
                  <a:pt x="1784909" y="0"/>
                </a:lnTo>
                <a:lnTo>
                  <a:pt x="1784909" y="3048000"/>
                </a:lnTo>
                <a:lnTo>
                  <a:pt x="0" y="3048000"/>
                </a:lnTo>
                <a:lnTo>
                  <a:pt x="0" y="0"/>
                </a:lnTo>
                <a:close/>
              </a:path>
            </a:pathLst>
          </a:custGeom>
          <a:blipFill>
            <a:blip r:embed="rId2"/>
            <a:stretch>
              <a:fillRect l="-32923" r="-37841"/>
            </a:stretch>
          </a:blipFill>
        </p:spPr>
        <p:txBody>
          <a:bodyPr/>
          <a:lstStyle/>
          <a:p>
            <a:endParaRPr lang="en-US" sz="1688"/>
          </a:p>
        </p:txBody>
      </p:sp>
    </p:spTree>
    <p:extLst>
      <p:ext uri="{BB962C8B-B14F-4D97-AF65-F5344CB8AC3E}">
        <p14:creationId xmlns:p14="http://schemas.microsoft.com/office/powerpoint/2010/main" val="37062681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524000" y="6400801"/>
            <a:ext cx="9144000" cy="456773"/>
            <a:chOff x="0" y="0"/>
            <a:chExt cx="13004800" cy="649633"/>
          </a:xfrm>
        </p:grpSpPr>
        <p:sp>
          <p:nvSpPr>
            <p:cNvPr id="3" name="Freeform 3"/>
            <p:cNvSpPr/>
            <p:nvPr/>
          </p:nvSpPr>
          <p:spPr>
            <a:xfrm>
              <a:off x="0" y="0"/>
              <a:ext cx="13004800" cy="649605"/>
            </a:xfrm>
            <a:custGeom>
              <a:avLst/>
              <a:gdLst/>
              <a:ahLst/>
              <a:cxnLst/>
              <a:rect l="l" t="t" r="r" b="b"/>
              <a:pathLst>
                <a:path w="13004800" h="649605">
                  <a:moveTo>
                    <a:pt x="13004800" y="0"/>
                  </a:moveTo>
                  <a:lnTo>
                    <a:pt x="0" y="0"/>
                  </a:lnTo>
                  <a:lnTo>
                    <a:pt x="0" y="649605"/>
                  </a:lnTo>
                  <a:lnTo>
                    <a:pt x="13004800" y="649605"/>
                  </a:lnTo>
                  <a:close/>
                </a:path>
              </a:pathLst>
            </a:custGeom>
            <a:gradFill rotWithShape="1">
              <a:gsLst>
                <a:gs pos="14000">
                  <a:srgbClr val="FE4A00">
                    <a:alpha val="28000"/>
                  </a:srgbClr>
                </a:gs>
                <a:gs pos="100000">
                  <a:srgbClr val="DA002F">
                    <a:alpha val="85000"/>
                  </a:srgbClr>
                </a:gs>
              </a:gsLst>
              <a:lin ang="16800000"/>
            </a:gradFill>
          </p:spPr>
          <p:txBody>
            <a:bodyPr/>
            <a:lstStyle/>
            <a:p>
              <a:endParaRPr lang="en-US" sz="1688"/>
            </a:p>
          </p:txBody>
        </p:sp>
      </p:grpSp>
      <p:grpSp>
        <p:nvGrpSpPr>
          <p:cNvPr id="4" name="Group 4"/>
          <p:cNvGrpSpPr/>
          <p:nvPr/>
        </p:nvGrpSpPr>
        <p:grpSpPr>
          <a:xfrm>
            <a:off x="4552951" y="6400799"/>
            <a:ext cx="6115049" cy="456772"/>
            <a:chOff x="0" y="0"/>
            <a:chExt cx="8696959" cy="649631"/>
          </a:xfrm>
        </p:grpSpPr>
        <p:sp>
          <p:nvSpPr>
            <p:cNvPr id="5" name="Freeform 5"/>
            <p:cNvSpPr/>
            <p:nvPr/>
          </p:nvSpPr>
          <p:spPr>
            <a:xfrm>
              <a:off x="0" y="0"/>
              <a:ext cx="8696960" cy="649605"/>
            </a:xfrm>
            <a:custGeom>
              <a:avLst/>
              <a:gdLst/>
              <a:ahLst/>
              <a:cxnLst/>
              <a:rect l="l" t="t" r="r" b="b"/>
              <a:pathLst>
                <a:path w="8696960" h="649605">
                  <a:moveTo>
                    <a:pt x="8696960" y="0"/>
                  </a:moveTo>
                  <a:lnTo>
                    <a:pt x="0" y="0"/>
                  </a:lnTo>
                  <a:lnTo>
                    <a:pt x="0" y="649605"/>
                  </a:lnTo>
                  <a:lnTo>
                    <a:pt x="8696960" y="649605"/>
                  </a:lnTo>
                  <a:close/>
                </a:path>
              </a:pathLst>
            </a:custGeom>
            <a:gradFill rotWithShape="1">
              <a:gsLst>
                <a:gs pos="9000">
                  <a:srgbClr val="D861D4">
                    <a:alpha val="55000"/>
                  </a:srgbClr>
                </a:gs>
                <a:gs pos="99000">
                  <a:srgbClr val="92248E">
                    <a:alpha val="100000"/>
                  </a:srgbClr>
                </a:gs>
              </a:gsLst>
              <a:lin ang="14400000"/>
            </a:gradFill>
          </p:spPr>
          <p:txBody>
            <a:bodyPr/>
            <a:lstStyle/>
            <a:p>
              <a:endParaRPr lang="en-US" sz="1688"/>
            </a:p>
          </p:txBody>
        </p:sp>
      </p:grpSp>
      <p:grpSp>
        <p:nvGrpSpPr>
          <p:cNvPr id="6" name="Group 6"/>
          <p:cNvGrpSpPr/>
          <p:nvPr/>
        </p:nvGrpSpPr>
        <p:grpSpPr>
          <a:xfrm>
            <a:off x="1966170" y="856180"/>
            <a:ext cx="3420438" cy="1392413"/>
            <a:chOff x="0" y="0"/>
            <a:chExt cx="4864623" cy="1980319"/>
          </a:xfrm>
        </p:grpSpPr>
        <p:sp>
          <p:nvSpPr>
            <p:cNvPr id="7" name="Freeform 7"/>
            <p:cNvSpPr/>
            <p:nvPr/>
          </p:nvSpPr>
          <p:spPr>
            <a:xfrm>
              <a:off x="0" y="0"/>
              <a:ext cx="4864623" cy="1980319"/>
            </a:xfrm>
            <a:custGeom>
              <a:avLst/>
              <a:gdLst/>
              <a:ahLst/>
              <a:cxnLst/>
              <a:rect l="l" t="t" r="r" b="b"/>
              <a:pathLst>
                <a:path w="4864623" h="1980319">
                  <a:moveTo>
                    <a:pt x="0" y="0"/>
                  </a:moveTo>
                  <a:lnTo>
                    <a:pt x="4864623" y="0"/>
                  </a:lnTo>
                  <a:lnTo>
                    <a:pt x="4864623" y="1980319"/>
                  </a:lnTo>
                  <a:lnTo>
                    <a:pt x="0" y="1980319"/>
                  </a:lnTo>
                  <a:close/>
                </a:path>
              </a:pathLst>
            </a:custGeom>
            <a:solidFill>
              <a:srgbClr val="000000">
                <a:alpha val="0"/>
              </a:srgbClr>
            </a:solidFill>
          </p:spPr>
          <p:txBody>
            <a:bodyPr/>
            <a:lstStyle/>
            <a:p>
              <a:endParaRPr lang="en-US" sz="1688"/>
            </a:p>
          </p:txBody>
        </p:sp>
        <p:sp>
          <p:nvSpPr>
            <p:cNvPr id="8" name="TextBox 8"/>
            <p:cNvSpPr txBox="1"/>
            <p:nvPr/>
          </p:nvSpPr>
          <p:spPr>
            <a:xfrm>
              <a:off x="0" y="-28575"/>
              <a:ext cx="4864623" cy="2008894"/>
            </a:xfrm>
            <a:prstGeom prst="rect">
              <a:avLst/>
            </a:prstGeom>
          </p:spPr>
          <p:txBody>
            <a:bodyPr lIns="0" tIns="0" rIns="0" bIns="0" rtlCol="0" anchor="ctr"/>
            <a:lstStyle/>
            <a:p>
              <a:pPr>
                <a:lnSpc>
                  <a:spcPts val="4199"/>
                </a:lnSpc>
              </a:pPr>
              <a:r>
                <a:rPr lang="en-US" sz="3500" b="1" spc="699">
                  <a:solidFill>
                    <a:srgbClr val="000000"/>
                  </a:solidFill>
                  <a:latin typeface="Poppins Bold"/>
                  <a:ea typeface="Poppins Bold"/>
                  <a:cs typeface="Poppins Bold"/>
                  <a:sym typeface="Poppins Bold"/>
                </a:rPr>
                <a:t>Sample Report</a:t>
              </a:r>
            </a:p>
          </p:txBody>
        </p:sp>
      </p:grpSp>
      <p:sp>
        <p:nvSpPr>
          <p:cNvPr id="9" name="Freeform 9" descr="A screenshot of a computer  AI-generated content may be incorrect."/>
          <p:cNvSpPr/>
          <p:nvPr/>
        </p:nvSpPr>
        <p:spPr>
          <a:xfrm>
            <a:off x="5388891" y="0"/>
            <a:ext cx="4952226" cy="6400800"/>
          </a:xfrm>
          <a:custGeom>
            <a:avLst/>
            <a:gdLst/>
            <a:ahLst/>
            <a:cxnLst/>
            <a:rect l="l" t="t" r="r" b="b"/>
            <a:pathLst>
              <a:path w="5282374" h="6827520">
                <a:moveTo>
                  <a:pt x="0" y="0"/>
                </a:moveTo>
                <a:lnTo>
                  <a:pt x="5282374" y="0"/>
                </a:lnTo>
                <a:lnTo>
                  <a:pt x="5282374" y="6827520"/>
                </a:lnTo>
                <a:lnTo>
                  <a:pt x="0" y="6827520"/>
                </a:lnTo>
                <a:lnTo>
                  <a:pt x="0" y="0"/>
                </a:lnTo>
                <a:close/>
              </a:path>
            </a:pathLst>
          </a:custGeom>
          <a:blipFill>
            <a:blip r:embed="rId2"/>
            <a:stretch>
              <a:fillRect l="-850" r="-28398" b="-121"/>
            </a:stretch>
          </a:blipFill>
        </p:spPr>
        <p:txBody>
          <a:bodyPr/>
          <a:lstStyle/>
          <a:p>
            <a:endParaRPr lang="en-US" sz="1688"/>
          </a:p>
        </p:txBody>
      </p:sp>
    </p:spTree>
    <p:extLst>
      <p:ext uri="{BB962C8B-B14F-4D97-AF65-F5344CB8AC3E}">
        <p14:creationId xmlns:p14="http://schemas.microsoft.com/office/powerpoint/2010/main" val="5961206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524000" y="6400801"/>
            <a:ext cx="9144000" cy="456773"/>
            <a:chOff x="0" y="0"/>
            <a:chExt cx="13004800" cy="649633"/>
          </a:xfrm>
        </p:grpSpPr>
        <p:sp>
          <p:nvSpPr>
            <p:cNvPr id="3" name="Freeform 3"/>
            <p:cNvSpPr/>
            <p:nvPr/>
          </p:nvSpPr>
          <p:spPr>
            <a:xfrm>
              <a:off x="0" y="0"/>
              <a:ext cx="13004800" cy="649605"/>
            </a:xfrm>
            <a:custGeom>
              <a:avLst/>
              <a:gdLst/>
              <a:ahLst/>
              <a:cxnLst/>
              <a:rect l="l" t="t" r="r" b="b"/>
              <a:pathLst>
                <a:path w="13004800" h="649605">
                  <a:moveTo>
                    <a:pt x="13004800" y="0"/>
                  </a:moveTo>
                  <a:lnTo>
                    <a:pt x="0" y="0"/>
                  </a:lnTo>
                  <a:lnTo>
                    <a:pt x="0" y="649605"/>
                  </a:lnTo>
                  <a:lnTo>
                    <a:pt x="13004800" y="649605"/>
                  </a:lnTo>
                  <a:close/>
                </a:path>
              </a:pathLst>
            </a:custGeom>
            <a:gradFill rotWithShape="1">
              <a:gsLst>
                <a:gs pos="14000">
                  <a:srgbClr val="FE4A00">
                    <a:alpha val="28000"/>
                  </a:srgbClr>
                </a:gs>
                <a:gs pos="100000">
                  <a:srgbClr val="DA002F">
                    <a:alpha val="85000"/>
                  </a:srgbClr>
                </a:gs>
              </a:gsLst>
              <a:lin ang="16800000"/>
            </a:gradFill>
          </p:spPr>
          <p:txBody>
            <a:bodyPr/>
            <a:lstStyle/>
            <a:p>
              <a:endParaRPr lang="en-US" sz="1688"/>
            </a:p>
          </p:txBody>
        </p:sp>
      </p:grpSp>
      <p:grpSp>
        <p:nvGrpSpPr>
          <p:cNvPr id="4" name="Group 4"/>
          <p:cNvGrpSpPr/>
          <p:nvPr/>
        </p:nvGrpSpPr>
        <p:grpSpPr>
          <a:xfrm>
            <a:off x="4552951" y="6400799"/>
            <a:ext cx="6115049" cy="456772"/>
            <a:chOff x="0" y="0"/>
            <a:chExt cx="8696959" cy="649631"/>
          </a:xfrm>
        </p:grpSpPr>
        <p:sp>
          <p:nvSpPr>
            <p:cNvPr id="5" name="Freeform 5"/>
            <p:cNvSpPr/>
            <p:nvPr/>
          </p:nvSpPr>
          <p:spPr>
            <a:xfrm>
              <a:off x="0" y="0"/>
              <a:ext cx="8696960" cy="649605"/>
            </a:xfrm>
            <a:custGeom>
              <a:avLst/>
              <a:gdLst/>
              <a:ahLst/>
              <a:cxnLst/>
              <a:rect l="l" t="t" r="r" b="b"/>
              <a:pathLst>
                <a:path w="8696960" h="649605">
                  <a:moveTo>
                    <a:pt x="8696960" y="0"/>
                  </a:moveTo>
                  <a:lnTo>
                    <a:pt x="0" y="0"/>
                  </a:lnTo>
                  <a:lnTo>
                    <a:pt x="0" y="649605"/>
                  </a:lnTo>
                  <a:lnTo>
                    <a:pt x="8696960" y="649605"/>
                  </a:lnTo>
                  <a:close/>
                </a:path>
              </a:pathLst>
            </a:custGeom>
            <a:gradFill rotWithShape="1">
              <a:gsLst>
                <a:gs pos="9000">
                  <a:srgbClr val="D861D4">
                    <a:alpha val="55000"/>
                  </a:srgbClr>
                </a:gs>
                <a:gs pos="99000">
                  <a:srgbClr val="92248E">
                    <a:alpha val="100000"/>
                  </a:srgbClr>
                </a:gs>
              </a:gsLst>
              <a:lin ang="14400000"/>
            </a:gradFill>
          </p:spPr>
          <p:txBody>
            <a:bodyPr/>
            <a:lstStyle/>
            <a:p>
              <a:endParaRPr lang="en-US" sz="1688"/>
            </a:p>
          </p:txBody>
        </p:sp>
      </p:grpSp>
      <p:grpSp>
        <p:nvGrpSpPr>
          <p:cNvPr id="6" name="Group 6"/>
          <p:cNvGrpSpPr/>
          <p:nvPr/>
        </p:nvGrpSpPr>
        <p:grpSpPr>
          <a:xfrm>
            <a:off x="1845697" y="1238307"/>
            <a:ext cx="7680677" cy="581597"/>
            <a:chOff x="-968141" y="9519"/>
            <a:chExt cx="10923630" cy="1869382"/>
          </a:xfrm>
        </p:grpSpPr>
        <p:sp>
          <p:nvSpPr>
            <p:cNvPr id="7" name="Freeform 7"/>
            <p:cNvSpPr/>
            <p:nvPr/>
          </p:nvSpPr>
          <p:spPr>
            <a:xfrm>
              <a:off x="-968140" y="124607"/>
              <a:ext cx="10923629" cy="1754294"/>
            </a:xfrm>
            <a:custGeom>
              <a:avLst/>
              <a:gdLst/>
              <a:ahLst/>
              <a:cxnLst/>
              <a:rect l="l" t="t" r="r" b="b"/>
              <a:pathLst>
                <a:path w="10923629" h="1754294">
                  <a:moveTo>
                    <a:pt x="0" y="0"/>
                  </a:moveTo>
                  <a:lnTo>
                    <a:pt x="10923629" y="0"/>
                  </a:lnTo>
                  <a:lnTo>
                    <a:pt x="10923629" y="1754294"/>
                  </a:lnTo>
                  <a:lnTo>
                    <a:pt x="0" y="1754294"/>
                  </a:lnTo>
                  <a:close/>
                </a:path>
              </a:pathLst>
            </a:custGeom>
            <a:solidFill>
              <a:srgbClr val="000000">
                <a:alpha val="0"/>
              </a:srgbClr>
            </a:solidFill>
          </p:spPr>
          <p:txBody>
            <a:bodyPr/>
            <a:lstStyle/>
            <a:p>
              <a:endParaRPr lang="en-US" sz="1688"/>
            </a:p>
          </p:txBody>
        </p:sp>
        <p:sp>
          <p:nvSpPr>
            <p:cNvPr id="8" name="TextBox 8"/>
            <p:cNvSpPr txBox="1"/>
            <p:nvPr/>
          </p:nvSpPr>
          <p:spPr>
            <a:xfrm>
              <a:off x="-968141" y="9519"/>
              <a:ext cx="10923630" cy="1792394"/>
            </a:xfrm>
            <a:prstGeom prst="rect">
              <a:avLst/>
            </a:prstGeom>
          </p:spPr>
          <p:txBody>
            <a:bodyPr lIns="0" tIns="0" rIns="0" bIns="0" rtlCol="0" anchor="b"/>
            <a:lstStyle/>
            <a:p>
              <a:pPr>
                <a:lnSpc>
                  <a:spcPts val="4320"/>
                </a:lnSpc>
              </a:pPr>
              <a:r>
                <a:rPr lang="en-US" sz="3600" b="1" spc="699" dirty="0">
                  <a:solidFill>
                    <a:srgbClr val="000000"/>
                  </a:solidFill>
                  <a:latin typeface="Poppins Bold"/>
                  <a:ea typeface="Poppins Bold"/>
                  <a:cs typeface="Poppins Bold"/>
                  <a:sym typeface="Poppins Bold"/>
                </a:rPr>
                <a:t>Key Reflection Themes</a:t>
              </a:r>
            </a:p>
          </p:txBody>
        </p:sp>
      </p:grpSp>
      <p:grpSp>
        <p:nvGrpSpPr>
          <p:cNvPr id="9" name="Group 9"/>
          <p:cNvGrpSpPr/>
          <p:nvPr/>
        </p:nvGrpSpPr>
        <p:grpSpPr>
          <a:xfrm>
            <a:off x="2546351" y="2108201"/>
            <a:ext cx="7693025" cy="12700"/>
            <a:chOff x="0" y="0"/>
            <a:chExt cx="10941191" cy="18062"/>
          </a:xfrm>
        </p:grpSpPr>
        <p:sp>
          <p:nvSpPr>
            <p:cNvPr id="10" name="Freeform 10"/>
            <p:cNvSpPr/>
            <p:nvPr/>
          </p:nvSpPr>
          <p:spPr>
            <a:xfrm>
              <a:off x="9017" y="9017"/>
              <a:ext cx="10923143" cy="0"/>
            </a:xfrm>
            <a:custGeom>
              <a:avLst/>
              <a:gdLst/>
              <a:ahLst/>
              <a:cxnLst/>
              <a:rect l="l" t="t" r="r" b="b"/>
              <a:pathLst>
                <a:path w="10923143">
                  <a:moveTo>
                    <a:pt x="0" y="0"/>
                  </a:moveTo>
                  <a:lnTo>
                    <a:pt x="10923143" y="0"/>
                  </a:lnTo>
                </a:path>
              </a:pathLst>
            </a:custGeom>
            <a:solidFill>
              <a:srgbClr val="C13484"/>
            </a:solidFill>
          </p:spPr>
          <p:txBody>
            <a:bodyPr/>
            <a:lstStyle/>
            <a:p>
              <a:endParaRPr lang="en-US" sz="1688"/>
            </a:p>
          </p:txBody>
        </p:sp>
        <p:sp>
          <p:nvSpPr>
            <p:cNvPr id="11" name="Freeform 11"/>
            <p:cNvSpPr/>
            <p:nvPr/>
          </p:nvSpPr>
          <p:spPr>
            <a:xfrm>
              <a:off x="9017" y="0"/>
              <a:ext cx="10923143" cy="18034"/>
            </a:xfrm>
            <a:custGeom>
              <a:avLst/>
              <a:gdLst/>
              <a:ahLst/>
              <a:cxnLst/>
              <a:rect l="l" t="t" r="r" b="b"/>
              <a:pathLst>
                <a:path w="10923143" h="18034">
                  <a:moveTo>
                    <a:pt x="0" y="0"/>
                  </a:moveTo>
                  <a:lnTo>
                    <a:pt x="10923143" y="0"/>
                  </a:lnTo>
                  <a:lnTo>
                    <a:pt x="10923143" y="18034"/>
                  </a:lnTo>
                  <a:lnTo>
                    <a:pt x="0" y="18034"/>
                  </a:lnTo>
                  <a:close/>
                </a:path>
              </a:pathLst>
            </a:custGeom>
            <a:solidFill>
              <a:srgbClr val="C13484"/>
            </a:solidFill>
          </p:spPr>
          <p:txBody>
            <a:bodyPr/>
            <a:lstStyle/>
            <a:p>
              <a:endParaRPr lang="en-US" sz="1688"/>
            </a:p>
          </p:txBody>
        </p:sp>
      </p:grpSp>
      <p:grpSp>
        <p:nvGrpSpPr>
          <p:cNvPr id="12" name="Group 12"/>
          <p:cNvGrpSpPr/>
          <p:nvPr/>
        </p:nvGrpSpPr>
        <p:grpSpPr>
          <a:xfrm>
            <a:off x="1872794" y="2696496"/>
            <a:ext cx="1957404" cy="3475704"/>
            <a:chOff x="0" y="0"/>
            <a:chExt cx="3173684" cy="5635413"/>
          </a:xfrm>
        </p:grpSpPr>
        <p:sp>
          <p:nvSpPr>
            <p:cNvPr id="13" name="Freeform 13"/>
            <p:cNvSpPr/>
            <p:nvPr/>
          </p:nvSpPr>
          <p:spPr>
            <a:xfrm>
              <a:off x="0" y="0"/>
              <a:ext cx="3173684" cy="5635413"/>
            </a:xfrm>
            <a:custGeom>
              <a:avLst/>
              <a:gdLst/>
              <a:ahLst/>
              <a:cxnLst/>
              <a:rect l="l" t="t" r="r" b="b"/>
              <a:pathLst>
                <a:path w="3173684" h="5635413">
                  <a:moveTo>
                    <a:pt x="0" y="0"/>
                  </a:moveTo>
                  <a:lnTo>
                    <a:pt x="3173684" y="0"/>
                  </a:lnTo>
                  <a:lnTo>
                    <a:pt x="3173684" y="5635413"/>
                  </a:lnTo>
                  <a:lnTo>
                    <a:pt x="0" y="5635413"/>
                  </a:lnTo>
                  <a:close/>
                </a:path>
              </a:pathLst>
            </a:custGeom>
            <a:solidFill>
              <a:srgbClr val="000000">
                <a:alpha val="0"/>
              </a:srgbClr>
            </a:solidFill>
          </p:spPr>
          <p:txBody>
            <a:bodyPr/>
            <a:lstStyle/>
            <a:p>
              <a:endParaRPr lang="en-US" sz="1688"/>
            </a:p>
          </p:txBody>
        </p:sp>
        <p:sp>
          <p:nvSpPr>
            <p:cNvPr id="14" name="TextBox 14"/>
            <p:cNvSpPr txBox="1"/>
            <p:nvPr/>
          </p:nvSpPr>
          <p:spPr>
            <a:xfrm>
              <a:off x="0" y="0"/>
              <a:ext cx="3173684" cy="5635413"/>
            </a:xfrm>
            <a:prstGeom prst="rect">
              <a:avLst/>
            </a:prstGeom>
          </p:spPr>
          <p:txBody>
            <a:bodyPr lIns="0" tIns="0" rIns="0" bIns="0" rtlCol="0" anchor="t"/>
            <a:lstStyle/>
            <a:p>
              <a:pPr>
                <a:lnSpc>
                  <a:spcPts val="2160"/>
                </a:lnSpc>
              </a:pPr>
              <a:endParaRPr lang="en-US" sz="2000" b="1" dirty="0">
                <a:solidFill>
                  <a:srgbClr val="000000"/>
                </a:solidFill>
                <a:latin typeface="Poppins Bold"/>
                <a:ea typeface="Poppins Bold"/>
                <a:cs typeface="Poppins Bold"/>
                <a:sym typeface="Poppins Bold"/>
              </a:endParaRPr>
            </a:p>
          </p:txBody>
        </p:sp>
      </p:grpSp>
      <p:grpSp>
        <p:nvGrpSpPr>
          <p:cNvPr id="15" name="Group 15"/>
          <p:cNvGrpSpPr/>
          <p:nvPr/>
        </p:nvGrpSpPr>
        <p:grpSpPr>
          <a:xfrm>
            <a:off x="4200794" y="2157879"/>
            <a:ext cx="6035405" cy="987752"/>
            <a:chOff x="0" y="0"/>
            <a:chExt cx="8583687" cy="1404803"/>
          </a:xfrm>
        </p:grpSpPr>
        <p:sp>
          <p:nvSpPr>
            <p:cNvPr id="16" name="Freeform 16"/>
            <p:cNvSpPr/>
            <p:nvPr/>
          </p:nvSpPr>
          <p:spPr>
            <a:xfrm>
              <a:off x="0" y="0"/>
              <a:ext cx="8583687" cy="1404803"/>
            </a:xfrm>
            <a:custGeom>
              <a:avLst/>
              <a:gdLst/>
              <a:ahLst/>
              <a:cxnLst/>
              <a:rect l="l" t="t" r="r" b="b"/>
              <a:pathLst>
                <a:path w="8583687" h="1404803">
                  <a:moveTo>
                    <a:pt x="0" y="0"/>
                  </a:moveTo>
                  <a:lnTo>
                    <a:pt x="8583687" y="0"/>
                  </a:lnTo>
                  <a:lnTo>
                    <a:pt x="8583687" y="1404803"/>
                  </a:lnTo>
                  <a:lnTo>
                    <a:pt x="0" y="1404803"/>
                  </a:lnTo>
                  <a:close/>
                </a:path>
              </a:pathLst>
            </a:custGeom>
            <a:solidFill>
              <a:srgbClr val="000000">
                <a:alpha val="0"/>
              </a:srgbClr>
            </a:solidFill>
          </p:spPr>
          <p:txBody>
            <a:bodyPr/>
            <a:lstStyle/>
            <a:p>
              <a:endParaRPr lang="en-US" sz="1688"/>
            </a:p>
          </p:txBody>
        </p:sp>
        <p:sp>
          <p:nvSpPr>
            <p:cNvPr id="17" name="TextBox 17"/>
            <p:cNvSpPr txBox="1"/>
            <p:nvPr/>
          </p:nvSpPr>
          <p:spPr>
            <a:xfrm>
              <a:off x="0" y="9525"/>
              <a:ext cx="8583687" cy="1395278"/>
            </a:xfrm>
            <a:prstGeom prst="rect">
              <a:avLst/>
            </a:prstGeom>
          </p:spPr>
          <p:txBody>
            <a:bodyPr lIns="0" tIns="0" rIns="0" bIns="0" rtlCol="0" anchor="t"/>
            <a:lstStyle/>
            <a:p>
              <a:pPr>
                <a:lnSpc>
                  <a:spcPts val="2808"/>
                </a:lnSpc>
              </a:pPr>
              <a:r>
                <a:rPr lang="en-US" sz="2600">
                  <a:solidFill>
                    <a:srgbClr val="000000"/>
                  </a:solidFill>
                  <a:latin typeface="Poppins Light"/>
                  <a:ea typeface="Poppins Light"/>
                  <a:cs typeface="Poppins Light"/>
                  <a:sym typeface="Poppins Light"/>
                </a:rPr>
                <a:t>Parental Expectations and Social Judgment</a:t>
              </a:r>
            </a:p>
          </p:txBody>
        </p:sp>
      </p:grpSp>
      <p:grpSp>
        <p:nvGrpSpPr>
          <p:cNvPr id="18" name="Group 18"/>
          <p:cNvGrpSpPr/>
          <p:nvPr/>
        </p:nvGrpSpPr>
        <p:grpSpPr>
          <a:xfrm>
            <a:off x="4082415" y="3084801"/>
            <a:ext cx="6156960" cy="12700"/>
            <a:chOff x="0" y="0"/>
            <a:chExt cx="8756565" cy="18062"/>
          </a:xfrm>
        </p:grpSpPr>
        <p:sp>
          <p:nvSpPr>
            <p:cNvPr id="19" name="Freeform 19"/>
            <p:cNvSpPr/>
            <p:nvPr/>
          </p:nvSpPr>
          <p:spPr>
            <a:xfrm>
              <a:off x="9017" y="9017"/>
              <a:ext cx="8738489" cy="0"/>
            </a:xfrm>
            <a:custGeom>
              <a:avLst/>
              <a:gdLst/>
              <a:ahLst/>
              <a:cxnLst/>
              <a:rect l="l" t="t" r="r" b="b"/>
              <a:pathLst>
                <a:path w="8738489">
                  <a:moveTo>
                    <a:pt x="0" y="0"/>
                  </a:moveTo>
                  <a:lnTo>
                    <a:pt x="8738489" y="0"/>
                  </a:lnTo>
                </a:path>
              </a:pathLst>
            </a:custGeom>
            <a:solidFill>
              <a:srgbClr val="C13484"/>
            </a:solidFill>
          </p:spPr>
          <p:txBody>
            <a:bodyPr/>
            <a:lstStyle/>
            <a:p>
              <a:endParaRPr lang="en-US" sz="1688"/>
            </a:p>
          </p:txBody>
        </p:sp>
        <p:sp>
          <p:nvSpPr>
            <p:cNvPr id="20" name="Freeform 20"/>
            <p:cNvSpPr/>
            <p:nvPr/>
          </p:nvSpPr>
          <p:spPr>
            <a:xfrm>
              <a:off x="9017" y="0"/>
              <a:ext cx="8738489" cy="18034"/>
            </a:xfrm>
            <a:custGeom>
              <a:avLst/>
              <a:gdLst/>
              <a:ahLst/>
              <a:cxnLst/>
              <a:rect l="l" t="t" r="r" b="b"/>
              <a:pathLst>
                <a:path w="8738489" h="18034">
                  <a:moveTo>
                    <a:pt x="0" y="0"/>
                  </a:moveTo>
                  <a:lnTo>
                    <a:pt x="8738489" y="0"/>
                  </a:lnTo>
                  <a:lnTo>
                    <a:pt x="8738489" y="18034"/>
                  </a:lnTo>
                  <a:lnTo>
                    <a:pt x="0" y="18034"/>
                  </a:lnTo>
                  <a:close/>
                </a:path>
              </a:pathLst>
            </a:custGeom>
            <a:solidFill>
              <a:srgbClr val="D9BCC4"/>
            </a:solidFill>
          </p:spPr>
          <p:txBody>
            <a:bodyPr/>
            <a:lstStyle/>
            <a:p>
              <a:endParaRPr lang="en-US" sz="1688"/>
            </a:p>
          </p:txBody>
        </p:sp>
      </p:grpSp>
      <p:grpSp>
        <p:nvGrpSpPr>
          <p:cNvPr id="21" name="Group 21"/>
          <p:cNvGrpSpPr/>
          <p:nvPr/>
        </p:nvGrpSpPr>
        <p:grpSpPr>
          <a:xfrm>
            <a:off x="4197973" y="3279577"/>
            <a:ext cx="6035405" cy="936446"/>
            <a:chOff x="0" y="0"/>
            <a:chExt cx="8583687" cy="1331834"/>
          </a:xfrm>
        </p:grpSpPr>
        <p:sp>
          <p:nvSpPr>
            <p:cNvPr id="22" name="Freeform 22"/>
            <p:cNvSpPr/>
            <p:nvPr/>
          </p:nvSpPr>
          <p:spPr>
            <a:xfrm>
              <a:off x="0" y="0"/>
              <a:ext cx="8583687" cy="1331834"/>
            </a:xfrm>
            <a:custGeom>
              <a:avLst/>
              <a:gdLst/>
              <a:ahLst/>
              <a:cxnLst/>
              <a:rect l="l" t="t" r="r" b="b"/>
              <a:pathLst>
                <a:path w="8583687" h="1331834">
                  <a:moveTo>
                    <a:pt x="0" y="0"/>
                  </a:moveTo>
                  <a:lnTo>
                    <a:pt x="8583687" y="0"/>
                  </a:lnTo>
                  <a:lnTo>
                    <a:pt x="8583687" y="1331834"/>
                  </a:lnTo>
                  <a:lnTo>
                    <a:pt x="0" y="1331834"/>
                  </a:lnTo>
                  <a:close/>
                </a:path>
              </a:pathLst>
            </a:custGeom>
            <a:solidFill>
              <a:srgbClr val="000000">
                <a:alpha val="0"/>
              </a:srgbClr>
            </a:solidFill>
          </p:spPr>
          <p:txBody>
            <a:bodyPr/>
            <a:lstStyle/>
            <a:p>
              <a:endParaRPr lang="en-US" sz="1688"/>
            </a:p>
          </p:txBody>
        </p:sp>
        <p:sp>
          <p:nvSpPr>
            <p:cNvPr id="23" name="TextBox 23"/>
            <p:cNvSpPr txBox="1"/>
            <p:nvPr/>
          </p:nvSpPr>
          <p:spPr>
            <a:xfrm>
              <a:off x="0" y="9525"/>
              <a:ext cx="8583687" cy="1322309"/>
            </a:xfrm>
            <a:prstGeom prst="rect">
              <a:avLst/>
            </a:prstGeom>
          </p:spPr>
          <p:txBody>
            <a:bodyPr lIns="0" tIns="0" rIns="0" bIns="0" rtlCol="0" anchor="t"/>
            <a:lstStyle/>
            <a:p>
              <a:pPr>
                <a:lnSpc>
                  <a:spcPts val="2808"/>
                </a:lnSpc>
              </a:pPr>
              <a:r>
                <a:rPr lang="en-US" sz="2600">
                  <a:solidFill>
                    <a:srgbClr val="000000"/>
                  </a:solidFill>
                  <a:latin typeface="Poppins Light"/>
                  <a:ea typeface="Poppins Light"/>
                  <a:cs typeface="Poppins Light"/>
                  <a:sym typeface="Poppins Light"/>
                </a:rPr>
                <a:t>Schedules and Sacrifices</a:t>
              </a:r>
            </a:p>
          </p:txBody>
        </p:sp>
      </p:grpSp>
      <p:grpSp>
        <p:nvGrpSpPr>
          <p:cNvPr id="24" name="Group 24"/>
          <p:cNvGrpSpPr/>
          <p:nvPr/>
        </p:nvGrpSpPr>
        <p:grpSpPr>
          <a:xfrm>
            <a:off x="4082415" y="4061403"/>
            <a:ext cx="6156960" cy="12700"/>
            <a:chOff x="0" y="0"/>
            <a:chExt cx="8756565" cy="18062"/>
          </a:xfrm>
        </p:grpSpPr>
        <p:sp>
          <p:nvSpPr>
            <p:cNvPr id="25" name="Freeform 25"/>
            <p:cNvSpPr/>
            <p:nvPr/>
          </p:nvSpPr>
          <p:spPr>
            <a:xfrm>
              <a:off x="9017" y="9017"/>
              <a:ext cx="8738489" cy="0"/>
            </a:xfrm>
            <a:custGeom>
              <a:avLst/>
              <a:gdLst/>
              <a:ahLst/>
              <a:cxnLst/>
              <a:rect l="l" t="t" r="r" b="b"/>
              <a:pathLst>
                <a:path w="8738489">
                  <a:moveTo>
                    <a:pt x="0" y="0"/>
                  </a:moveTo>
                  <a:lnTo>
                    <a:pt x="8738489" y="0"/>
                  </a:lnTo>
                </a:path>
              </a:pathLst>
            </a:custGeom>
            <a:solidFill>
              <a:srgbClr val="C13484"/>
            </a:solidFill>
          </p:spPr>
          <p:txBody>
            <a:bodyPr/>
            <a:lstStyle/>
            <a:p>
              <a:endParaRPr lang="en-US" sz="1688"/>
            </a:p>
          </p:txBody>
        </p:sp>
        <p:sp>
          <p:nvSpPr>
            <p:cNvPr id="26" name="Freeform 26"/>
            <p:cNvSpPr/>
            <p:nvPr/>
          </p:nvSpPr>
          <p:spPr>
            <a:xfrm>
              <a:off x="9017" y="0"/>
              <a:ext cx="8738489" cy="18034"/>
            </a:xfrm>
            <a:custGeom>
              <a:avLst/>
              <a:gdLst/>
              <a:ahLst/>
              <a:cxnLst/>
              <a:rect l="l" t="t" r="r" b="b"/>
              <a:pathLst>
                <a:path w="8738489" h="18034">
                  <a:moveTo>
                    <a:pt x="0" y="0"/>
                  </a:moveTo>
                  <a:lnTo>
                    <a:pt x="8738489" y="0"/>
                  </a:lnTo>
                  <a:lnTo>
                    <a:pt x="8738489" y="18034"/>
                  </a:lnTo>
                  <a:lnTo>
                    <a:pt x="0" y="18034"/>
                  </a:lnTo>
                  <a:close/>
                </a:path>
              </a:pathLst>
            </a:custGeom>
            <a:solidFill>
              <a:srgbClr val="D9BCC4"/>
            </a:solidFill>
          </p:spPr>
          <p:txBody>
            <a:bodyPr/>
            <a:lstStyle/>
            <a:p>
              <a:endParaRPr lang="en-US" sz="1688"/>
            </a:p>
          </p:txBody>
        </p:sp>
      </p:grpSp>
      <p:grpSp>
        <p:nvGrpSpPr>
          <p:cNvPr id="27" name="Group 27"/>
          <p:cNvGrpSpPr/>
          <p:nvPr/>
        </p:nvGrpSpPr>
        <p:grpSpPr>
          <a:xfrm>
            <a:off x="4200794" y="4111082"/>
            <a:ext cx="6035405" cy="987752"/>
            <a:chOff x="0" y="0"/>
            <a:chExt cx="8583687" cy="1404803"/>
          </a:xfrm>
        </p:grpSpPr>
        <p:sp>
          <p:nvSpPr>
            <p:cNvPr id="28" name="Freeform 28"/>
            <p:cNvSpPr/>
            <p:nvPr/>
          </p:nvSpPr>
          <p:spPr>
            <a:xfrm>
              <a:off x="0" y="0"/>
              <a:ext cx="8583687" cy="1404803"/>
            </a:xfrm>
            <a:custGeom>
              <a:avLst/>
              <a:gdLst/>
              <a:ahLst/>
              <a:cxnLst/>
              <a:rect l="l" t="t" r="r" b="b"/>
              <a:pathLst>
                <a:path w="8583687" h="1404803">
                  <a:moveTo>
                    <a:pt x="0" y="0"/>
                  </a:moveTo>
                  <a:lnTo>
                    <a:pt x="8583687" y="0"/>
                  </a:lnTo>
                  <a:lnTo>
                    <a:pt x="8583687" y="1404803"/>
                  </a:lnTo>
                  <a:lnTo>
                    <a:pt x="0" y="1404803"/>
                  </a:lnTo>
                  <a:close/>
                </a:path>
              </a:pathLst>
            </a:custGeom>
            <a:solidFill>
              <a:srgbClr val="000000">
                <a:alpha val="0"/>
              </a:srgbClr>
            </a:solidFill>
          </p:spPr>
          <p:txBody>
            <a:bodyPr/>
            <a:lstStyle/>
            <a:p>
              <a:endParaRPr lang="en-US" sz="1688"/>
            </a:p>
          </p:txBody>
        </p:sp>
        <p:sp>
          <p:nvSpPr>
            <p:cNvPr id="29" name="TextBox 29"/>
            <p:cNvSpPr txBox="1"/>
            <p:nvPr/>
          </p:nvSpPr>
          <p:spPr>
            <a:xfrm>
              <a:off x="0" y="9525"/>
              <a:ext cx="8583687" cy="1395278"/>
            </a:xfrm>
            <a:prstGeom prst="rect">
              <a:avLst/>
            </a:prstGeom>
          </p:spPr>
          <p:txBody>
            <a:bodyPr lIns="0" tIns="0" rIns="0" bIns="0" rtlCol="0" anchor="t"/>
            <a:lstStyle/>
            <a:p>
              <a:pPr>
                <a:lnSpc>
                  <a:spcPts val="2808"/>
                </a:lnSpc>
              </a:pPr>
              <a:r>
                <a:rPr lang="en-US" sz="2600">
                  <a:solidFill>
                    <a:srgbClr val="000000"/>
                  </a:solidFill>
                  <a:latin typeface="Poppins Light"/>
                  <a:ea typeface="Poppins Light"/>
                  <a:cs typeface="Poppins Light"/>
                  <a:sym typeface="Poppins Light"/>
                </a:rPr>
                <a:t>Desire for Caregiver-Infant Interaction</a:t>
              </a:r>
            </a:p>
          </p:txBody>
        </p:sp>
      </p:grpSp>
      <p:grpSp>
        <p:nvGrpSpPr>
          <p:cNvPr id="30" name="Group 30"/>
          <p:cNvGrpSpPr/>
          <p:nvPr/>
        </p:nvGrpSpPr>
        <p:grpSpPr>
          <a:xfrm>
            <a:off x="4082415" y="5038005"/>
            <a:ext cx="6156960" cy="12700"/>
            <a:chOff x="0" y="0"/>
            <a:chExt cx="8756565" cy="18062"/>
          </a:xfrm>
        </p:grpSpPr>
        <p:sp>
          <p:nvSpPr>
            <p:cNvPr id="31" name="Freeform 31"/>
            <p:cNvSpPr/>
            <p:nvPr/>
          </p:nvSpPr>
          <p:spPr>
            <a:xfrm>
              <a:off x="9017" y="9017"/>
              <a:ext cx="8738489" cy="0"/>
            </a:xfrm>
            <a:custGeom>
              <a:avLst/>
              <a:gdLst/>
              <a:ahLst/>
              <a:cxnLst/>
              <a:rect l="l" t="t" r="r" b="b"/>
              <a:pathLst>
                <a:path w="8738489">
                  <a:moveTo>
                    <a:pt x="0" y="0"/>
                  </a:moveTo>
                  <a:lnTo>
                    <a:pt x="8738489" y="0"/>
                  </a:lnTo>
                </a:path>
              </a:pathLst>
            </a:custGeom>
            <a:solidFill>
              <a:srgbClr val="C13484"/>
            </a:solidFill>
          </p:spPr>
          <p:txBody>
            <a:bodyPr/>
            <a:lstStyle/>
            <a:p>
              <a:endParaRPr lang="en-US" sz="1688"/>
            </a:p>
          </p:txBody>
        </p:sp>
        <p:sp>
          <p:nvSpPr>
            <p:cNvPr id="32" name="Freeform 32"/>
            <p:cNvSpPr/>
            <p:nvPr/>
          </p:nvSpPr>
          <p:spPr>
            <a:xfrm>
              <a:off x="9017" y="0"/>
              <a:ext cx="8738489" cy="18034"/>
            </a:xfrm>
            <a:custGeom>
              <a:avLst/>
              <a:gdLst/>
              <a:ahLst/>
              <a:cxnLst/>
              <a:rect l="l" t="t" r="r" b="b"/>
              <a:pathLst>
                <a:path w="8738489" h="18034">
                  <a:moveTo>
                    <a:pt x="0" y="0"/>
                  </a:moveTo>
                  <a:lnTo>
                    <a:pt x="8738489" y="0"/>
                  </a:lnTo>
                  <a:lnTo>
                    <a:pt x="8738489" y="18034"/>
                  </a:lnTo>
                  <a:lnTo>
                    <a:pt x="0" y="18034"/>
                  </a:lnTo>
                  <a:close/>
                </a:path>
              </a:pathLst>
            </a:custGeom>
            <a:solidFill>
              <a:srgbClr val="D9BCC4"/>
            </a:solidFill>
          </p:spPr>
          <p:txBody>
            <a:bodyPr/>
            <a:lstStyle/>
            <a:p>
              <a:endParaRPr lang="en-US" sz="1688"/>
            </a:p>
          </p:txBody>
        </p:sp>
      </p:grpSp>
      <p:grpSp>
        <p:nvGrpSpPr>
          <p:cNvPr id="33" name="Group 33"/>
          <p:cNvGrpSpPr/>
          <p:nvPr/>
        </p:nvGrpSpPr>
        <p:grpSpPr>
          <a:xfrm>
            <a:off x="4200794" y="5087684"/>
            <a:ext cx="6035405" cy="936446"/>
            <a:chOff x="0" y="0"/>
            <a:chExt cx="8583687" cy="1331834"/>
          </a:xfrm>
        </p:grpSpPr>
        <p:sp>
          <p:nvSpPr>
            <p:cNvPr id="34" name="Freeform 34"/>
            <p:cNvSpPr/>
            <p:nvPr/>
          </p:nvSpPr>
          <p:spPr>
            <a:xfrm>
              <a:off x="0" y="0"/>
              <a:ext cx="8583687" cy="1331834"/>
            </a:xfrm>
            <a:custGeom>
              <a:avLst/>
              <a:gdLst/>
              <a:ahLst/>
              <a:cxnLst/>
              <a:rect l="l" t="t" r="r" b="b"/>
              <a:pathLst>
                <a:path w="8583687" h="1331834">
                  <a:moveTo>
                    <a:pt x="0" y="0"/>
                  </a:moveTo>
                  <a:lnTo>
                    <a:pt x="8583687" y="0"/>
                  </a:lnTo>
                  <a:lnTo>
                    <a:pt x="8583687" y="1331834"/>
                  </a:lnTo>
                  <a:lnTo>
                    <a:pt x="0" y="1331834"/>
                  </a:lnTo>
                  <a:close/>
                </a:path>
              </a:pathLst>
            </a:custGeom>
            <a:solidFill>
              <a:srgbClr val="000000">
                <a:alpha val="0"/>
              </a:srgbClr>
            </a:solidFill>
          </p:spPr>
          <p:txBody>
            <a:bodyPr/>
            <a:lstStyle/>
            <a:p>
              <a:endParaRPr lang="en-US" sz="1688"/>
            </a:p>
          </p:txBody>
        </p:sp>
        <p:sp>
          <p:nvSpPr>
            <p:cNvPr id="35" name="TextBox 35"/>
            <p:cNvSpPr txBox="1"/>
            <p:nvPr/>
          </p:nvSpPr>
          <p:spPr>
            <a:xfrm>
              <a:off x="0" y="9525"/>
              <a:ext cx="8583687" cy="1322309"/>
            </a:xfrm>
            <a:prstGeom prst="rect">
              <a:avLst/>
            </a:prstGeom>
          </p:spPr>
          <p:txBody>
            <a:bodyPr lIns="0" tIns="0" rIns="0" bIns="0" rtlCol="0" anchor="t"/>
            <a:lstStyle/>
            <a:p>
              <a:pPr>
                <a:lnSpc>
                  <a:spcPts val="2808"/>
                </a:lnSpc>
              </a:pPr>
              <a:r>
                <a:rPr lang="en-US" sz="2600">
                  <a:solidFill>
                    <a:srgbClr val="000000"/>
                  </a:solidFill>
                  <a:latin typeface="Poppins Light"/>
                  <a:ea typeface="Poppins Light"/>
                  <a:cs typeface="Poppins Light"/>
                  <a:sym typeface="Poppins Light"/>
                </a:rPr>
                <a:t>Mental Toll and Coping Mechanisms</a:t>
              </a:r>
            </a:p>
          </p:txBody>
        </p:sp>
      </p:grpSp>
      <p:grpSp>
        <p:nvGrpSpPr>
          <p:cNvPr id="36" name="Group 36"/>
          <p:cNvGrpSpPr/>
          <p:nvPr/>
        </p:nvGrpSpPr>
        <p:grpSpPr>
          <a:xfrm>
            <a:off x="4082415" y="6014607"/>
            <a:ext cx="6156960" cy="12700"/>
            <a:chOff x="0" y="0"/>
            <a:chExt cx="8756565" cy="18062"/>
          </a:xfrm>
        </p:grpSpPr>
        <p:sp>
          <p:nvSpPr>
            <p:cNvPr id="37" name="Freeform 37"/>
            <p:cNvSpPr/>
            <p:nvPr/>
          </p:nvSpPr>
          <p:spPr>
            <a:xfrm>
              <a:off x="9017" y="9017"/>
              <a:ext cx="8738489" cy="0"/>
            </a:xfrm>
            <a:custGeom>
              <a:avLst/>
              <a:gdLst/>
              <a:ahLst/>
              <a:cxnLst/>
              <a:rect l="l" t="t" r="r" b="b"/>
              <a:pathLst>
                <a:path w="8738489">
                  <a:moveTo>
                    <a:pt x="0" y="0"/>
                  </a:moveTo>
                  <a:lnTo>
                    <a:pt x="8738489" y="0"/>
                  </a:lnTo>
                </a:path>
              </a:pathLst>
            </a:custGeom>
            <a:solidFill>
              <a:srgbClr val="C13484"/>
            </a:solidFill>
          </p:spPr>
          <p:txBody>
            <a:bodyPr/>
            <a:lstStyle/>
            <a:p>
              <a:endParaRPr lang="en-US" sz="1688"/>
            </a:p>
          </p:txBody>
        </p:sp>
        <p:sp>
          <p:nvSpPr>
            <p:cNvPr id="38" name="Freeform 38"/>
            <p:cNvSpPr/>
            <p:nvPr/>
          </p:nvSpPr>
          <p:spPr>
            <a:xfrm>
              <a:off x="9017" y="0"/>
              <a:ext cx="8738489" cy="18034"/>
            </a:xfrm>
            <a:custGeom>
              <a:avLst/>
              <a:gdLst/>
              <a:ahLst/>
              <a:cxnLst/>
              <a:rect l="l" t="t" r="r" b="b"/>
              <a:pathLst>
                <a:path w="8738489" h="18034">
                  <a:moveTo>
                    <a:pt x="0" y="0"/>
                  </a:moveTo>
                  <a:lnTo>
                    <a:pt x="8738489" y="0"/>
                  </a:lnTo>
                  <a:lnTo>
                    <a:pt x="8738489" y="18034"/>
                  </a:lnTo>
                  <a:lnTo>
                    <a:pt x="0" y="18034"/>
                  </a:lnTo>
                  <a:close/>
                </a:path>
              </a:pathLst>
            </a:custGeom>
            <a:solidFill>
              <a:srgbClr val="D9BCC4"/>
            </a:solidFill>
          </p:spPr>
          <p:txBody>
            <a:bodyPr/>
            <a:lstStyle/>
            <a:p>
              <a:endParaRPr lang="en-US" sz="1688"/>
            </a:p>
          </p:txBody>
        </p:sp>
      </p:grpSp>
      <p:sp>
        <p:nvSpPr>
          <p:cNvPr id="39" name="Freeform 39"/>
          <p:cNvSpPr/>
          <p:nvPr/>
        </p:nvSpPr>
        <p:spPr>
          <a:xfrm>
            <a:off x="1690836" y="4576897"/>
            <a:ext cx="1723710" cy="1300667"/>
          </a:xfrm>
          <a:custGeom>
            <a:avLst/>
            <a:gdLst/>
            <a:ahLst/>
            <a:cxnLst/>
            <a:rect l="l" t="t" r="r" b="b"/>
            <a:pathLst>
              <a:path w="2201394" h="1926219">
                <a:moveTo>
                  <a:pt x="0" y="0"/>
                </a:moveTo>
                <a:lnTo>
                  <a:pt x="2201393" y="0"/>
                </a:lnTo>
                <a:lnTo>
                  <a:pt x="2201393" y="1926220"/>
                </a:lnTo>
                <a:lnTo>
                  <a:pt x="0" y="1926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88"/>
          </a:p>
        </p:txBody>
      </p:sp>
    </p:spTree>
    <p:extLst>
      <p:ext uri="{BB962C8B-B14F-4D97-AF65-F5344CB8AC3E}">
        <p14:creationId xmlns:p14="http://schemas.microsoft.com/office/powerpoint/2010/main" val="41728581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F1908-FA7D-D745-3262-A35C859204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D2CD4A-48F7-7696-E616-F9F0524ECA63}"/>
              </a:ext>
            </a:extLst>
          </p:cNvPr>
          <p:cNvSpPr txBox="1"/>
          <p:nvPr/>
        </p:nvSpPr>
        <p:spPr>
          <a:xfrm>
            <a:off x="-964071" y="909852"/>
            <a:ext cx="12192000" cy="3139321"/>
          </a:xfrm>
          <a:prstGeom prst="rect">
            <a:avLst/>
          </a:prstGeom>
          <a:noFill/>
        </p:spPr>
        <p:txBody>
          <a:bodyPr wrap="square" rtlCol="0">
            <a:spAutoFit/>
          </a:bodyPr>
          <a:lstStyle/>
          <a:p>
            <a:pPr algn="ctr"/>
            <a:r>
              <a:rPr lang="en-US" sz="6600" dirty="0">
                <a:solidFill>
                  <a:srgbClr val="002649"/>
                </a:solidFill>
              </a:rPr>
              <a:t> </a:t>
            </a:r>
            <a:r>
              <a:rPr lang="en-US" sz="6600" b="1" dirty="0">
                <a:solidFill>
                  <a:srgbClr val="002649"/>
                </a:solidFill>
              </a:rPr>
              <a:t>Introduction </a:t>
            </a:r>
          </a:p>
          <a:p>
            <a:pPr algn="ctr"/>
            <a:r>
              <a:rPr lang="en-US" sz="6600" b="1" dirty="0">
                <a:solidFill>
                  <a:srgbClr val="002649"/>
                </a:solidFill>
              </a:rPr>
              <a:t>to</a:t>
            </a:r>
          </a:p>
          <a:p>
            <a:pPr algn="ctr"/>
            <a:r>
              <a:rPr lang="en-US" sz="6600" b="1" dirty="0" err="1">
                <a:solidFill>
                  <a:srgbClr val="002649"/>
                </a:solidFill>
              </a:rPr>
              <a:t>ReciteWorks</a:t>
            </a:r>
            <a:r>
              <a:rPr lang="en-US" sz="6600" b="1" dirty="0">
                <a:solidFill>
                  <a:srgbClr val="002649"/>
                </a:solidFill>
              </a:rPr>
              <a:t> </a:t>
            </a:r>
            <a:endParaRPr lang="en-US" sz="4000" b="1" dirty="0">
              <a:solidFill>
                <a:srgbClr val="002649"/>
              </a:solidFill>
            </a:endParaRPr>
          </a:p>
        </p:txBody>
      </p:sp>
      <p:sp>
        <p:nvSpPr>
          <p:cNvPr id="4" name="Text Placeholder 6">
            <a:extLst>
              <a:ext uri="{FF2B5EF4-FFF2-40B4-BE49-F238E27FC236}">
                <a16:creationId xmlns:a16="http://schemas.microsoft.com/office/drawing/2014/main" id="{C99703AA-9D98-DC28-9734-044DA5E5FF78}"/>
              </a:ext>
            </a:extLst>
          </p:cNvPr>
          <p:cNvSpPr txBox="1">
            <a:spLocks/>
          </p:cNvSpPr>
          <p:nvPr/>
        </p:nvSpPr>
        <p:spPr>
          <a:xfrm>
            <a:off x="3067877" y="4256826"/>
            <a:ext cx="4128103" cy="103272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b="1" u="sng" dirty="0"/>
          </a:p>
          <a:p>
            <a:pPr marL="0" indent="0" algn="ctr">
              <a:buNone/>
            </a:pPr>
            <a:r>
              <a:rPr lang="en-US" sz="3200" b="1" dirty="0"/>
              <a:t>Dr. Amy Benton</a:t>
            </a:r>
          </a:p>
        </p:txBody>
      </p:sp>
    </p:spTree>
    <p:extLst>
      <p:ext uri="{BB962C8B-B14F-4D97-AF65-F5344CB8AC3E}">
        <p14:creationId xmlns:p14="http://schemas.microsoft.com/office/powerpoint/2010/main" val="42213541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Oval 2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0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02305" y="1396686"/>
            <a:ext cx="2430380" cy="4064628"/>
          </a:xfrm>
        </p:spPr>
        <p:txBody>
          <a:bodyPr>
            <a:normAutofit/>
          </a:bodyPr>
          <a:lstStyle/>
          <a:p>
            <a:r>
              <a:rPr lang="en-US" sz="3400" dirty="0">
                <a:solidFill>
                  <a:srgbClr val="FFFFFF"/>
                </a:solidFill>
              </a:rPr>
              <a:t>Introduction to </a:t>
            </a:r>
            <a:r>
              <a:rPr lang="en-US" sz="3400" dirty="0" err="1">
                <a:solidFill>
                  <a:srgbClr val="FFFFFF"/>
                </a:solidFill>
              </a:rPr>
              <a:t>ReciteWorks</a:t>
            </a:r>
            <a:endParaRPr lang="en-US" sz="3400" dirty="0">
              <a:solidFill>
                <a:srgbClr val="FFFFFF"/>
              </a:solidFill>
            </a:endParaRPr>
          </a:p>
        </p:txBody>
      </p:sp>
      <p:sp>
        <p:nvSpPr>
          <p:cNvPr id="31" name="Arc 3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036790" y="941149"/>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6537"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551614" y="1526034"/>
            <a:ext cx="4152298" cy="3935281"/>
          </a:xfrm>
        </p:spPr>
        <p:txBody>
          <a:bodyPr>
            <a:normAutofit/>
          </a:bodyPr>
          <a:lstStyle/>
          <a:p>
            <a:pPr>
              <a:lnSpc>
                <a:spcPct val="90000"/>
              </a:lnSpc>
            </a:pPr>
            <a:r>
              <a:rPr lang="en-US" sz="2500"/>
              <a:t>ReciteWorks is a valuable online platform designed to assist students, researchers, and professionals in generating citations and references in APA format. It streamlines the reference management process, making it easier to create, organize, and format citations accurately.</a:t>
            </a:r>
          </a:p>
        </p:txBody>
      </p:sp>
    </p:spTree>
    <p:extLst>
      <p:ext uri="{BB962C8B-B14F-4D97-AF65-F5344CB8AC3E}">
        <p14:creationId xmlns:p14="http://schemas.microsoft.com/office/powerpoint/2010/main" val="32486572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3647" y="554153"/>
            <a:ext cx="4306641"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457805" y="1289766"/>
            <a:ext cx="2738325" cy="4270963"/>
          </a:xfrm>
        </p:spPr>
        <p:txBody>
          <a:bodyPr anchor="ctr">
            <a:normAutofit/>
          </a:bodyPr>
          <a:lstStyle/>
          <a:p>
            <a:r>
              <a:rPr lang="en-US" sz="3800">
                <a:solidFill>
                  <a:srgbClr val="FFFFFF"/>
                </a:solidFill>
              </a:rPr>
              <a:t>Features of ReciteWorks</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6620" y="374395"/>
            <a:ext cx="128637"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sz="1800"/>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6582" y="1084508"/>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sz="1800"/>
          </a:p>
        </p:txBody>
      </p:sp>
      <p:sp>
        <p:nvSpPr>
          <p:cNvPr id="3" name="Content Placeholder 2"/>
          <p:cNvSpPr>
            <a:spLocks noGrp="1"/>
          </p:cNvSpPr>
          <p:nvPr>
            <p:ph idx="1"/>
          </p:nvPr>
        </p:nvSpPr>
        <p:spPr>
          <a:xfrm>
            <a:off x="6246924" y="518401"/>
            <a:ext cx="3578706" cy="5837949"/>
          </a:xfrm>
        </p:spPr>
        <p:txBody>
          <a:bodyPr anchor="ctr">
            <a:normAutofit/>
          </a:bodyPr>
          <a:lstStyle/>
          <a:p>
            <a:pPr>
              <a:lnSpc>
                <a:spcPct val="90000"/>
              </a:lnSpc>
            </a:pPr>
            <a:r>
              <a:rPr lang="en-US" sz="1300">
                <a:solidFill>
                  <a:schemeClr val="tx1">
                    <a:alpha val="80000"/>
                  </a:schemeClr>
                </a:solidFill>
              </a:rPr>
              <a:t>Automatic Citation Generation</a:t>
            </a:r>
          </a:p>
          <a:p>
            <a:pPr>
              <a:lnSpc>
                <a:spcPct val="90000"/>
              </a:lnSpc>
            </a:pPr>
            <a:r>
              <a:rPr lang="en-US" sz="1300">
                <a:solidFill>
                  <a:schemeClr val="tx1">
                    <a:alpha val="80000"/>
                  </a:schemeClr>
                </a:solidFill>
              </a:rPr>
              <a:t>Easily generate APA citations by entering the details of your source (e.g., author, title, date).</a:t>
            </a:r>
          </a:p>
          <a:p>
            <a:pPr>
              <a:lnSpc>
                <a:spcPct val="90000"/>
              </a:lnSpc>
            </a:pPr>
            <a:r>
              <a:rPr lang="en-US" sz="1300">
                <a:solidFill>
                  <a:schemeClr val="tx1">
                    <a:alpha val="80000"/>
                  </a:schemeClr>
                </a:solidFill>
              </a:rPr>
              <a:t>Supports various sources, including books, journal articles, websites, and more.</a:t>
            </a:r>
          </a:p>
          <a:p>
            <a:pPr>
              <a:lnSpc>
                <a:spcPct val="90000"/>
              </a:lnSpc>
            </a:pPr>
            <a:endParaRPr lang="en-US" sz="1300">
              <a:solidFill>
                <a:schemeClr val="tx1">
                  <a:alpha val="80000"/>
                </a:schemeClr>
              </a:solidFill>
            </a:endParaRPr>
          </a:p>
          <a:p>
            <a:pPr>
              <a:lnSpc>
                <a:spcPct val="90000"/>
              </a:lnSpc>
            </a:pPr>
            <a:r>
              <a:rPr lang="en-US" sz="1300">
                <a:solidFill>
                  <a:schemeClr val="tx1">
                    <a:alpha val="80000"/>
                  </a:schemeClr>
                </a:solidFill>
              </a:rPr>
              <a:t>User-Friendly Interface</a:t>
            </a:r>
          </a:p>
          <a:p>
            <a:pPr>
              <a:lnSpc>
                <a:spcPct val="90000"/>
              </a:lnSpc>
            </a:pPr>
            <a:r>
              <a:rPr lang="en-US" sz="1300">
                <a:solidFill>
                  <a:schemeClr val="tx1">
                    <a:alpha val="80000"/>
                  </a:schemeClr>
                </a:solidFill>
              </a:rPr>
              <a:t>Intuitive design allows users to navigate the platform effortlessly.</a:t>
            </a:r>
          </a:p>
          <a:p>
            <a:pPr>
              <a:lnSpc>
                <a:spcPct val="90000"/>
              </a:lnSpc>
            </a:pPr>
            <a:r>
              <a:rPr lang="en-US" sz="1300">
                <a:solidFill>
                  <a:schemeClr val="tx1">
                    <a:alpha val="80000"/>
                  </a:schemeClr>
                </a:solidFill>
              </a:rPr>
              <a:t>Simple input forms make citation creation quick and straightforward.</a:t>
            </a:r>
          </a:p>
          <a:p>
            <a:pPr>
              <a:lnSpc>
                <a:spcPct val="90000"/>
              </a:lnSpc>
            </a:pPr>
            <a:endParaRPr lang="en-US" sz="1300">
              <a:solidFill>
                <a:schemeClr val="tx1">
                  <a:alpha val="80000"/>
                </a:schemeClr>
              </a:solidFill>
            </a:endParaRPr>
          </a:p>
          <a:p>
            <a:pPr>
              <a:lnSpc>
                <a:spcPct val="90000"/>
              </a:lnSpc>
            </a:pPr>
            <a:r>
              <a:rPr lang="en-US" sz="1300">
                <a:solidFill>
                  <a:schemeClr val="tx1">
                    <a:alpha val="80000"/>
                  </a:schemeClr>
                </a:solidFill>
              </a:rPr>
              <a:t>Reference Management</a:t>
            </a:r>
          </a:p>
          <a:p>
            <a:pPr>
              <a:lnSpc>
                <a:spcPct val="90000"/>
              </a:lnSpc>
            </a:pPr>
            <a:r>
              <a:rPr lang="en-US" sz="1300">
                <a:solidFill>
                  <a:schemeClr val="tx1">
                    <a:alpha val="80000"/>
                  </a:schemeClr>
                </a:solidFill>
              </a:rPr>
              <a:t>Organize your citations in one place, making it easier to compile your reference list.</a:t>
            </a:r>
          </a:p>
          <a:p>
            <a:pPr>
              <a:lnSpc>
                <a:spcPct val="90000"/>
              </a:lnSpc>
            </a:pPr>
            <a:r>
              <a:rPr lang="en-US" sz="1300">
                <a:solidFill>
                  <a:schemeClr val="tx1">
                    <a:alpha val="80000"/>
                  </a:schemeClr>
                </a:solidFill>
              </a:rPr>
              <a:t>Edit and update existing citations as needed.</a:t>
            </a:r>
          </a:p>
          <a:p>
            <a:pPr>
              <a:lnSpc>
                <a:spcPct val="90000"/>
              </a:lnSpc>
            </a:pPr>
            <a:endParaRPr lang="en-US" sz="1300">
              <a:solidFill>
                <a:schemeClr val="tx1">
                  <a:alpha val="80000"/>
                </a:schemeClr>
              </a:solidFill>
            </a:endParaRPr>
          </a:p>
          <a:p>
            <a:pPr>
              <a:lnSpc>
                <a:spcPct val="90000"/>
              </a:lnSpc>
            </a:pPr>
            <a:r>
              <a:rPr lang="en-US" sz="1300">
                <a:solidFill>
                  <a:schemeClr val="tx1">
                    <a:alpha val="80000"/>
                  </a:schemeClr>
                </a:solidFill>
              </a:rPr>
              <a:t>Formatting Assistance</a:t>
            </a:r>
          </a:p>
          <a:p>
            <a:pPr>
              <a:lnSpc>
                <a:spcPct val="90000"/>
              </a:lnSpc>
            </a:pPr>
            <a:r>
              <a:rPr lang="en-US" sz="1300">
                <a:solidFill>
                  <a:schemeClr val="tx1">
                    <a:alpha val="80000"/>
                  </a:schemeClr>
                </a:solidFill>
              </a:rPr>
              <a:t>Ensure proper APA formatting for in-text citations and reference lists.</a:t>
            </a:r>
          </a:p>
          <a:p>
            <a:pPr>
              <a:lnSpc>
                <a:spcPct val="90000"/>
              </a:lnSpc>
            </a:pPr>
            <a:r>
              <a:rPr lang="en-US" sz="1300">
                <a:solidFill>
                  <a:schemeClr val="tx1">
                    <a:alpha val="80000"/>
                  </a:schemeClr>
                </a:solidFill>
              </a:rPr>
              <a:t>Provides guidelines and examples to help users understand APA style.</a:t>
            </a:r>
          </a:p>
          <a:p>
            <a:pPr>
              <a:lnSpc>
                <a:spcPct val="90000"/>
              </a:lnSpc>
            </a:pPr>
            <a:endParaRPr lang="en-US" sz="1300">
              <a:solidFill>
                <a:schemeClr val="tx1">
                  <a:alpha val="80000"/>
                </a:schemeClr>
              </a:solidFill>
            </a:endParaRPr>
          </a:p>
          <a:p>
            <a:pPr>
              <a:lnSpc>
                <a:spcPct val="90000"/>
              </a:lnSpc>
            </a:pPr>
            <a:r>
              <a:rPr lang="en-US" sz="1300">
                <a:solidFill>
                  <a:schemeClr val="tx1">
                    <a:alpha val="80000"/>
                  </a:schemeClr>
                </a:solidFill>
              </a:rPr>
              <a:t>Export Options</a:t>
            </a:r>
          </a:p>
          <a:p>
            <a:pPr>
              <a:lnSpc>
                <a:spcPct val="90000"/>
              </a:lnSpc>
            </a:pPr>
            <a:r>
              <a:rPr lang="en-US" sz="1300">
                <a:solidFill>
                  <a:schemeClr val="tx1">
                    <a:alpha val="80000"/>
                  </a:schemeClr>
                </a:solidFill>
              </a:rPr>
              <a:t>Export your citation lists in various formats (e.g., Word, PDF) for easy integration into your documents.</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1411" y="5751820"/>
            <a:ext cx="84319"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sz="1800"/>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213621"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948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1" name="Group 10">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0"/>
            <a:ext cx="9144000" cy="6858000"/>
            <a:chOff x="0" y="0"/>
            <a:chExt cx="12192000" cy="6858000"/>
          </a:xfrm>
        </p:grpSpPr>
        <p:sp>
          <p:nvSpPr>
            <p:cNvPr id="12" name="Rectangle 11">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p:cNvSpPr>
            <a:spLocks noGrp="1"/>
          </p:cNvSpPr>
          <p:nvPr>
            <p:ph type="title"/>
          </p:nvPr>
        </p:nvSpPr>
        <p:spPr>
          <a:xfrm>
            <a:off x="1937148" y="365126"/>
            <a:ext cx="8317705" cy="1325563"/>
          </a:xfrm>
        </p:spPr>
        <p:txBody>
          <a:bodyPr>
            <a:normAutofit/>
          </a:bodyPr>
          <a:lstStyle/>
          <a:p>
            <a:r>
              <a:rPr lang="en-US" sz="3500"/>
              <a:t>Benefits for APA Users</a:t>
            </a:r>
          </a:p>
        </p:txBody>
      </p:sp>
      <p:graphicFrame>
        <p:nvGraphicFramePr>
          <p:cNvPr id="5" name="Content Placeholder 2">
            <a:extLst>
              <a:ext uri="{FF2B5EF4-FFF2-40B4-BE49-F238E27FC236}">
                <a16:creationId xmlns:a16="http://schemas.microsoft.com/office/drawing/2014/main" id="{7582ECB0-CA88-B6B1-C9FC-B8EA61B513B4}"/>
              </a:ext>
            </a:extLst>
          </p:cNvPr>
          <p:cNvGraphicFramePr>
            <a:graphicFrameLocks noGrp="1"/>
          </p:cNvGraphicFramePr>
          <p:nvPr>
            <p:ph idx="1"/>
          </p:nvPr>
        </p:nvGraphicFramePr>
        <p:xfrm>
          <a:off x="1934767" y="2133600"/>
          <a:ext cx="8320087" cy="4157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4044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Oval 31">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20473" y="-729002"/>
            <a:ext cx="5649003" cy="7988753"/>
          </a:xfrm>
          <a:custGeom>
            <a:avLst/>
            <a:gdLst>
              <a:gd name="csX0" fmla="*/ 0 w 5649003"/>
              <a:gd name="csY0" fmla="*/ 3994377 h 7988753"/>
              <a:gd name="csX1" fmla="*/ 2824502 w 5649003"/>
              <a:gd name="csY1" fmla="*/ 0 h 7988753"/>
              <a:gd name="csX2" fmla="*/ 5649004 w 5649003"/>
              <a:gd name="csY2" fmla="*/ 3994377 h 7988753"/>
              <a:gd name="csX3" fmla="*/ 2824502 w 5649003"/>
              <a:gd name="csY3" fmla="*/ 7988754 h 7988753"/>
              <a:gd name="csX4" fmla="*/ 0 w 5649003"/>
              <a:gd name="csY4" fmla="*/ 3994377 h 7988753"/>
            </a:gdLst>
            <a:ahLst/>
            <a:cxnLst>
              <a:cxn ang="0">
                <a:pos x="csX0" y="csY0"/>
              </a:cxn>
              <a:cxn ang="0">
                <a:pos x="csX1" y="csY1"/>
              </a:cxn>
              <a:cxn ang="0">
                <a:pos x="csX2" y="csY2"/>
              </a:cxn>
              <a:cxn ang="0">
                <a:pos x="csX3" y="csY3"/>
              </a:cxn>
              <a:cxn ang="0">
                <a:pos x="csX4" y="csY4"/>
              </a:cxn>
            </a:cxnLst>
            <a:rect l="l" t="t" r="r" b="b"/>
            <a:pathLst>
              <a:path w="5649003" h="7988753" fill="none" extrusionOk="0">
                <a:moveTo>
                  <a:pt x="0" y="3994377"/>
                </a:moveTo>
                <a:cubicBezTo>
                  <a:pt x="186946" y="1724370"/>
                  <a:pt x="1438121" y="-52385"/>
                  <a:pt x="2824502" y="0"/>
                </a:cubicBezTo>
                <a:cubicBezTo>
                  <a:pt x="4573533" y="-25557"/>
                  <a:pt x="5524760" y="1760129"/>
                  <a:pt x="5649004" y="3994377"/>
                </a:cubicBezTo>
                <a:cubicBezTo>
                  <a:pt x="5518761" y="6222535"/>
                  <a:pt x="4285196" y="8231096"/>
                  <a:pt x="2824502" y="7988754"/>
                </a:cubicBezTo>
                <a:cubicBezTo>
                  <a:pt x="1332602" y="8079924"/>
                  <a:pt x="181951" y="6393158"/>
                  <a:pt x="0" y="3994377"/>
                </a:cubicBezTo>
                <a:close/>
              </a:path>
              <a:path w="5649003" h="7988753" stroke="0" extrusionOk="0">
                <a:moveTo>
                  <a:pt x="0" y="3994377"/>
                </a:moveTo>
                <a:cubicBezTo>
                  <a:pt x="-54350" y="1735993"/>
                  <a:pt x="1351726" y="167869"/>
                  <a:pt x="2824502" y="0"/>
                </a:cubicBezTo>
                <a:cubicBezTo>
                  <a:pt x="4343116" y="-29476"/>
                  <a:pt x="5695592" y="2113332"/>
                  <a:pt x="5649004" y="3994377"/>
                </a:cubicBezTo>
                <a:cubicBezTo>
                  <a:pt x="5518596" y="6213441"/>
                  <a:pt x="4081190" y="7959286"/>
                  <a:pt x="2824502" y="7988754"/>
                </a:cubicBezTo>
                <a:cubicBezTo>
                  <a:pt x="1192166" y="7815502"/>
                  <a:pt x="-92001" y="6198372"/>
                  <a:pt x="0" y="3994377"/>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87FBAE8-40E7-48C3-2824-6606E7F68F2D}"/>
              </a:ext>
            </a:extLst>
          </p:cNvPr>
          <p:cNvSpPr>
            <a:spLocks noGrp="1"/>
          </p:cNvSpPr>
          <p:nvPr>
            <p:ph type="title"/>
          </p:nvPr>
        </p:nvSpPr>
        <p:spPr>
          <a:xfrm>
            <a:off x="3073908" y="1911097"/>
            <a:ext cx="6041898" cy="2076651"/>
          </a:xfrm>
        </p:spPr>
        <p:txBody>
          <a:bodyPr vert="horz" lIns="91440" tIns="45720" rIns="91440" bIns="45720" rtlCol="0" anchor="b">
            <a:normAutofit/>
          </a:bodyPr>
          <a:lstStyle/>
          <a:p>
            <a:pPr defTabSz="914400">
              <a:lnSpc>
                <a:spcPct val="90000"/>
              </a:lnSpc>
            </a:pPr>
            <a:r>
              <a:rPr lang="en-US" sz="5700" kern="1200" dirty="0">
                <a:solidFill>
                  <a:srgbClr val="FFFFFF"/>
                </a:solidFill>
                <a:latin typeface="+mj-lt"/>
                <a:ea typeface="+mj-ea"/>
                <a:cs typeface="+mj-cs"/>
              </a:rPr>
              <a:t>So how does it work?</a:t>
            </a:r>
          </a:p>
        </p:txBody>
      </p:sp>
      <p:sp>
        <p:nvSpPr>
          <p:cNvPr id="18" name="Content Placeholder 7">
            <a:extLst>
              <a:ext uri="{FF2B5EF4-FFF2-40B4-BE49-F238E27FC236}">
                <a16:creationId xmlns:a16="http://schemas.microsoft.com/office/drawing/2014/main" id="{6852AE79-B693-7D9B-3381-D459DCCA8711}"/>
              </a:ext>
            </a:extLst>
          </p:cNvPr>
          <p:cNvSpPr>
            <a:spLocks noGrp="1"/>
          </p:cNvSpPr>
          <p:nvPr>
            <p:ph idx="1"/>
          </p:nvPr>
        </p:nvSpPr>
        <p:spPr>
          <a:xfrm>
            <a:off x="3944874" y="4353507"/>
            <a:ext cx="4299966" cy="932688"/>
          </a:xfrm>
        </p:spPr>
        <p:txBody>
          <a:bodyPr vert="horz" lIns="91440" tIns="45720" rIns="91440" bIns="45720" rtlCol="0">
            <a:normAutofit/>
          </a:bodyPr>
          <a:lstStyle/>
          <a:p>
            <a:pPr marL="0" indent="0" algn="ctr" defTabSz="914400">
              <a:lnSpc>
                <a:spcPct val="90000"/>
              </a:lnSpc>
              <a:spcBef>
                <a:spcPts val="1000"/>
              </a:spcBef>
              <a:buNone/>
            </a:pPr>
            <a:r>
              <a:rPr lang="en-US" sz="2400" kern="1200">
                <a:solidFill>
                  <a:srgbClr val="FFFFFF"/>
                </a:solidFill>
                <a:latin typeface="+mn-lt"/>
                <a:ea typeface="+mn-ea"/>
                <a:cs typeface="+mn-cs"/>
              </a:rPr>
              <a:t> </a:t>
            </a:r>
            <a:r>
              <a:rPr lang="en-US" sz="2400" kern="1200">
                <a:solidFill>
                  <a:srgbClr val="FFFFFF"/>
                </a:solidFill>
                <a:latin typeface="+mn-lt"/>
                <a:ea typeface="+mn-ea"/>
                <a:cs typeface="+mn-cs"/>
                <a:hlinkClick r:id="rId2"/>
              </a:rPr>
              <a:t>Welcome to Recite (1)</a:t>
            </a:r>
            <a:endParaRPr lang="en-US" sz="2400" kern="1200">
              <a:solidFill>
                <a:srgbClr val="FFFFFF"/>
              </a:solidFill>
              <a:latin typeface="+mn-lt"/>
              <a:ea typeface="+mn-ea"/>
              <a:cs typeface="+mn-cs"/>
            </a:endParaRPr>
          </a:p>
        </p:txBody>
      </p:sp>
      <p:sp>
        <p:nvSpPr>
          <p:cNvPr id="34"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4654" y="4173498"/>
            <a:ext cx="3182692" cy="18288"/>
          </a:xfrm>
          <a:custGeom>
            <a:avLst/>
            <a:gdLst>
              <a:gd name="csX0" fmla="*/ 0 w 3182692"/>
              <a:gd name="csY0" fmla="*/ 0 h 18288"/>
              <a:gd name="csX1" fmla="*/ 604711 w 3182692"/>
              <a:gd name="csY1" fmla="*/ 0 h 18288"/>
              <a:gd name="csX2" fmla="*/ 1241250 w 3182692"/>
              <a:gd name="csY2" fmla="*/ 0 h 18288"/>
              <a:gd name="csX3" fmla="*/ 1909615 w 3182692"/>
              <a:gd name="csY3" fmla="*/ 0 h 18288"/>
              <a:gd name="csX4" fmla="*/ 2577981 w 3182692"/>
              <a:gd name="csY4" fmla="*/ 0 h 18288"/>
              <a:gd name="csX5" fmla="*/ 3182692 w 3182692"/>
              <a:gd name="csY5" fmla="*/ 0 h 18288"/>
              <a:gd name="csX6" fmla="*/ 3182692 w 3182692"/>
              <a:gd name="csY6" fmla="*/ 18288 h 18288"/>
              <a:gd name="csX7" fmla="*/ 2482500 w 3182692"/>
              <a:gd name="csY7" fmla="*/ 18288 h 18288"/>
              <a:gd name="csX8" fmla="*/ 1782308 w 3182692"/>
              <a:gd name="csY8" fmla="*/ 18288 h 18288"/>
              <a:gd name="csX9" fmla="*/ 1145769 w 3182692"/>
              <a:gd name="csY9" fmla="*/ 18288 h 18288"/>
              <a:gd name="csX10" fmla="*/ 0 w 3182692"/>
              <a:gd name="csY10" fmla="*/ 18288 h 18288"/>
              <a:gd name="csX11" fmla="*/ 0 w 3182692"/>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3158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7503AD-1B9F-DD4C-81AD-65DF677C1539}"/>
              </a:ext>
            </a:extLst>
          </p:cNvPr>
          <p:cNvSpPr txBox="1"/>
          <p:nvPr/>
        </p:nvSpPr>
        <p:spPr>
          <a:xfrm>
            <a:off x="0" y="2302473"/>
            <a:ext cx="12192000" cy="923330"/>
          </a:xfrm>
          <a:prstGeom prst="rect">
            <a:avLst/>
          </a:prstGeom>
          <a:noFill/>
        </p:spPr>
        <p:txBody>
          <a:bodyPr wrap="square" rtlCol="0">
            <a:spAutoFit/>
          </a:bodyPr>
          <a:lstStyle/>
          <a:p>
            <a:pPr algn="ctr"/>
            <a:r>
              <a:rPr lang="en-US" sz="5400" b="1" dirty="0">
                <a:solidFill>
                  <a:srgbClr val="002060"/>
                </a:solidFill>
                <a:ea typeface="Arial" charset="0"/>
                <a:cs typeface="Arial" charset="0"/>
              </a:rPr>
              <a:t>OBSOE </a:t>
            </a:r>
            <a:r>
              <a:rPr lang="en-US" sz="5400" b="1" dirty="0">
                <a:solidFill>
                  <a:srgbClr val="002060"/>
                </a:solidFill>
                <a:ea typeface="Arial" charset="0"/>
                <a:cs typeface="Calibri" panose="020F0502020204030204" pitchFamily="34" charset="0"/>
              </a:rPr>
              <a:t>Enrollment</a:t>
            </a:r>
            <a:r>
              <a:rPr lang="en-US" sz="5400" b="1" dirty="0">
                <a:solidFill>
                  <a:srgbClr val="002060"/>
                </a:solidFill>
                <a:ea typeface="Arial" charset="0"/>
                <a:cs typeface="Arial" charset="0"/>
              </a:rPr>
              <a:t> &amp; Recruitment</a:t>
            </a:r>
          </a:p>
        </p:txBody>
      </p:sp>
      <p:sp>
        <p:nvSpPr>
          <p:cNvPr id="4" name="Text Placeholder 6">
            <a:extLst>
              <a:ext uri="{FF2B5EF4-FFF2-40B4-BE49-F238E27FC236}">
                <a16:creationId xmlns:a16="http://schemas.microsoft.com/office/drawing/2014/main" id="{625074D4-B8C1-FB48-B582-387D57F54B71}"/>
              </a:ext>
            </a:extLst>
          </p:cNvPr>
          <p:cNvSpPr txBox="1">
            <a:spLocks/>
          </p:cNvSpPr>
          <p:nvPr/>
        </p:nvSpPr>
        <p:spPr>
          <a:xfrm>
            <a:off x="3125376" y="4042611"/>
            <a:ext cx="5941248" cy="169789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t>Dr. Monique Gardner Witherspoon</a:t>
            </a:r>
          </a:p>
          <a:p>
            <a:pPr marL="0" indent="0" algn="ctr">
              <a:buNone/>
            </a:pPr>
            <a:r>
              <a:rPr lang="en-US" dirty="0"/>
              <a:t>Mrs. Dana Mungenast</a:t>
            </a:r>
          </a:p>
          <a:p>
            <a:pPr marL="0" indent="0" algn="ctr">
              <a:buNone/>
            </a:pPr>
            <a:r>
              <a:rPr lang="en-US" dirty="0"/>
              <a:t>Mrs. Marcie Harchuck</a:t>
            </a:r>
          </a:p>
        </p:txBody>
      </p:sp>
    </p:spTree>
    <p:extLst>
      <p:ext uri="{BB962C8B-B14F-4D97-AF65-F5344CB8AC3E}">
        <p14:creationId xmlns:p14="http://schemas.microsoft.com/office/powerpoint/2010/main" val="9203936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1561AEE4-4E38-4BAC-976D-E0DE523FC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 name="Group 11">
            <a:extLst>
              <a:ext uri="{FF2B5EF4-FFF2-40B4-BE49-F238E27FC236}">
                <a16:creationId xmlns:a16="http://schemas.microsoft.com/office/drawing/2014/main" id="{F0BC676B-D19A-44DB-910A-0C0E6D433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2324" y="3985"/>
            <a:ext cx="7329573" cy="6858000"/>
            <a:chOff x="1303402" y="3985"/>
            <a:chExt cx="9772765" cy="6858000"/>
          </a:xfrm>
        </p:grpSpPr>
        <p:sp>
          <p:nvSpPr>
            <p:cNvPr id="13" name="Freeform: Shape 12">
              <a:extLst>
                <a:ext uri="{FF2B5EF4-FFF2-40B4-BE49-F238E27FC236}">
                  <a16:creationId xmlns:a16="http://schemas.microsoft.com/office/drawing/2014/main" id="{999AA485-A13F-4455-814E-C116AD7E0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4" name="Freeform: Shape 13">
              <a:extLst>
                <a:ext uri="{FF2B5EF4-FFF2-40B4-BE49-F238E27FC236}">
                  <a16:creationId xmlns:a16="http://schemas.microsoft.com/office/drawing/2014/main" id="{9C90D55F-0AFB-45E5-8815-A4701774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5" name="Freeform: Shape 14">
              <a:extLst>
                <a:ext uri="{FF2B5EF4-FFF2-40B4-BE49-F238E27FC236}">
                  <a16:creationId xmlns:a16="http://schemas.microsoft.com/office/drawing/2014/main" id="{D476B6C1-4A41-48E6-8540-FC48FCD76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6" name="Freeform: Shape 15">
              <a:extLst>
                <a:ext uri="{FF2B5EF4-FFF2-40B4-BE49-F238E27FC236}">
                  <a16:creationId xmlns:a16="http://schemas.microsoft.com/office/drawing/2014/main" id="{3347F445-D2CA-4FEB-AB8E-7A47AB57C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Freeform: Shape 16">
              <a:extLst>
                <a:ext uri="{FF2B5EF4-FFF2-40B4-BE49-F238E27FC236}">
                  <a16:creationId xmlns:a16="http://schemas.microsoft.com/office/drawing/2014/main" id="{12F1B3D8-301E-4A54-9284-EB14E905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solidFill>
                  <a:schemeClr val="lt1"/>
                </a:solidFill>
              </a:endParaRPr>
            </a:p>
          </p:txBody>
        </p:sp>
        <p:sp>
          <p:nvSpPr>
            <p:cNvPr id="18" name="Freeform: Shape 17">
              <a:extLst>
                <a:ext uri="{FF2B5EF4-FFF2-40B4-BE49-F238E27FC236}">
                  <a16:creationId xmlns:a16="http://schemas.microsoft.com/office/drawing/2014/main" id="{CE4B9C67-860A-4569-AC84-3ADE433D1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9" name="Freeform: Shape 18">
              <a:extLst>
                <a:ext uri="{FF2B5EF4-FFF2-40B4-BE49-F238E27FC236}">
                  <a16:creationId xmlns:a16="http://schemas.microsoft.com/office/drawing/2014/main" id="{1175B763-A6E6-4AD1-9138-9B1164A7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grpSp>
      <p:sp>
        <p:nvSpPr>
          <p:cNvPr id="2" name="Title 1"/>
          <p:cNvSpPr>
            <a:spLocks noGrp="1"/>
          </p:cNvSpPr>
          <p:nvPr>
            <p:ph type="title"/>
          </p:nvPr>
        </p:nvSpPr>
        <p:spPr>
          <a:xfrm>
            <a:off x="3799099" y="991262"/>
            <a:ext cx="4316022" cy="1837349"/>
          </a:xfrm>
        </p:spPr>
        <p:txBody>
          <a:bodyPr anchor="ctr">
            <a:normAutofit/>
          </a:bodyPr>
          <a:lstStyle/>
          <a:p>
            <a:r>
              <a:rPr lang="en-US" sz="3100">
                <a:solidFill>
                  <a:schemeClr val="tx2"/>
                </a:solidFill>
              </a:rPr>
              <a:t>Conclusion</a:t>
            </a:r>
          </a:p>
        </p:txBody>
      </p:sp>
      <p:sp>
        <p:nvSpPr>
          <p:cNvPr id="3" name="Content Placeholder 2"/>
          <p:cNvSpPr>
            <a:spLocks noGrp="1"/>
          </p:cNvSpPr>
          <p:nvPr>
            <p:ph idx="1"/>
          </p:nvPr>
        </p:nvSpPr>
        <p:spPr>
          <a:xfrm>
            <a:off x="3815966" y="2979336"/>
            <a:ext cx="4282291" cy="2430864"/>
          </a:xfrm>
        </p:spPr>
        <p:txBody>
          <a:bodyPr anchor="t">
            <a:normAutofit/>
          </a:bodyPr>
          <a:lstStyle/>
          <a:p>
            <a:r>
              <a:rPr lang="en-US" sz="1700">
                <a:solidFill>
                  <a:schemeClr val="tx2"/>
                </a:solidFill>
              </a:rPr>
              <a:t>ReciteWorks is an essential tool for anyone working with APA citations. Its features enhance productivity and ensure adherence to APA standards, making it a must-have resource for students and professionals alike.</a:t>
            </a:r>
          </a:p>
        </p:txBody>
      </p:sp>
    </p:spTree>
    <p:extLst>
      <p:ext uri="{BB962C8B-B14F-4D97-AF65-F5344CB8AC3E}">
        <p14:creationId xmlns:p14="http://schemas.microsoft.com/office/powerpoint/2010/main" val="2116025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BB082-77C9-7B4B-8689-EA69768CA674}"/>
              </a:ext>
            </a:extLst>
          </p:cNvPr>
          <p:cNvSpPr txBox="1"/>
          <p:nvPr/>
        </p:nvSpPr>
        <p:spPr>
          <a:xfrm>
            <a:off x="-964071" y="909852"/>
            <a:ext cx="12192000" cy="2123658"/>
          </a:xfrm>
          <a:prstGeom prst="rect">
            <a:avLst/>
          </a:prstGeom>
          <a:noFill/>
        </p:spPr>
        <p:txBody>
          <a:bodyPr wrap="square" rtlCol="0">
            <a:spAutoFit/>
          </a:bodyPr>
          <a:lstStyle/>
          <a:p>
            <a:pPr algn="ctr"/>
            <a:r>
              <a:rPr lang="en-US" sz="6600" dirty="0">
                <a:solidFill>
                  <a:srgbClr val="002649"/>
                </a:solidFill>
              </a:rPr>
              <a:t> </a:t>
            </a:r>
            <a:r>
              <a:rPr lang="en-US" sz="6600" b="1" dirty="0">
                <a:solidFill>
                  <a:srgbClr val="002649"/>
                </a:solidFill>
              </a:rPr>
              <a:t>AI Translation Tools in </a:t>
            </a:r>
          </a:p>
          <a:p>
            <a:pPr algn="ctr"/>
            <a:r>
              <a:rPr lang="en-US" sz="6600" b="1" dirty="0">
                <a:solidFill>
                  <a:srgbClr val="002649"/>
                </a:solidFill>
              </a:rPr>
              <a:t>P-12 Environments </a:t>
            </a:r>
            <a:endParaRPr lang="en-US" sz="4000" b="1" dirty="0">
              <a:solidFill>
                <a:srgbClr val="002649"/>
              </a:solidFill>
            </a:endParaRPr>
          </a:p>
        </p:txBody>
      </p:sp>
      <p:sp>
        <p:nvSpPr>
          <p:cNvPr id="4" name="Text Placeholder 6">
            <a:extLst>
              <a:ext uri="{FF2B5EF4-FFF2-40B4-BE49-F238E27FC236}">
                <a16:creationId xmlns:a16="http://schemas.microsoft.com/office/drawing/2014/main" id="{C9E5BA76-3108-7352-CA7E-BAECD22D2793}"/>
              </a:ext>
            </a:extLst>
          </p:cNvPr>
          <p:cNvSpPr txBox="1">
            <a:spLocks/>
          </p:cNvSpPr>
          <p:nvPr/>
        </p:nvSpPr>
        <p:spPr>
          <a:xfrm>
            <a:off x="3159317" y="3715171"/>
            <a:ext cx="4128103" cy="103272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b="1" u="sng" dirty="0"/>
          </a:p>
          <a:p>
            <a:pPr marL="0" indent="0" algn="ctr">
              <a:buNone/>
            </a:pPr>
            <a:r>
              <a:rPr lang="en-US" sz="3200" b="1" dirty="0"/>
              <a:t>Dr. Jeanelle Day</a:t>
            </a:r>
          </a:p>
        </p:txBody>
      </p:sp>
    </p:spTree>
    <p:extLst>
      <p:ext uri="{BB962C8B-B14F-4D97-AF65-F5344CB8AC3E}">
        <p14:creationId xmlns:p14="http://schemas.microsoft.com/office/powerpoint/2010/main" val="30550412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AF71FAA-1578-8618-15BC-256620F65616}"/>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AI Translation Tools in P-12  Environments</a:t>
            </a:r>
          </a:p>
        </p:txBody>
      </p:sp>
      <p:graphicFrame>
        <p:nvGraphicFramePr>
          <p:cNvPr id="7" name="Content Placeholder 4">
            <a:extLst>
              <a:ext uri="{FF2B5EF4-FFF2-40B4-BE49-F238E27FC236}">
                <a16:creationId xmlns:a16="http://schemas.microsoft.com/office/drawing/2014/main" id="{269D2CE5-50EC-EB6C-BC79-9BD5A15F7895}"/>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98346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D55FEDF-98DF-0621-49E4-6A9F0CE0E17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Preliminary Data</a:t>
            </a:r>
          </a:p>
        </p:txBody>
      </p:sp>
      <p:graphicFrame>
        <p:nvGraphicFramePr>
          <p:cNvPr id="3" name="Table 2">
            <a:extLst>
              <a:ext uri="{FF2B5EF4-FFF2-40B4-BE49-F238E27FC236}">
                <a16:creationId xmlns:a16="http://schemas.microsoft.com/office/drawing/2014/main" id="{23241035-5459-02B9-9EF5-933BF1B9CA1B}"/>
              </a:ext>
            </a:extLst>
          </p:cNvPr>
          <p:cNvGraphicFramePr>
            <a:graphicFrameLocks noGrp="1"/>
          </p:cNvGraphicFramePr>
          <p:nvPr/>
        </p:nvGraphicFramePr>
        <p:xfrm>
          <a:off x="4595696" y="467208"/>
          <a:ext cx="7039214" cy="5923594"/>
        </p:xfrm>
        <a:graphic>
          <a:graphicData uri="http://schemas.openxmlformats.org/drawingml/2006/table">
            <a:tbl>
              <a:tblPr firstRow="1" bandRow="1">
                <a:noFill/>
                <a:tableStyleId>{5C22544A-7EE6-4342-B048-85BDC9FD1C3A}</a:tableStyleId>
              </a:tblPr>
              <a:tblGrid>
                <a:gridCol w="5008659">
                  <a:extLst>
                    <a:ext uri="{9D8B030D-6E8A-4147-A177-3AD203B41FA5}">
                      <a16:colId xmlns:a16="http://schemas.microsoft.com/office/drawing/2014/main" val="3276960289"/>
                    </a:ext>
                  </a:extLst>
                </a:gridCol>
                <a:gridCol w="954351">
                  <a:extLst>
                    <a:ext uri="{9D8B030D-6E8A-4147-A177-3AD203B41FA5}">
                      <a16:colId xmlns:a16="http://schemas.microsoft.com/office/drawing/2014/main" val="4111465927"/>
                    </a:ext>
                  </a:extLst>
                </a:gridCol>
                <a:gridCol w="1076204">
                  <a:extLst>
                    <a:ext uri="{9D8B030D-6E8A-4147-A177-3AD203B41FA5}">
                      <a16:colId xmlns:a16="http://schemas.microsoft.com/office/drawing/2014/main" val="1888934708"/>
                    </a:ext>
                  </a:extLst>
                </a:gridCol>
              </a:tblGrid>
              <a:tr h="515789">
                <a:tc>
                  <a:txBody>
                    <a:bodyPr/>
                    <a:lstStyle/>
                    <a:p>
                      <a:pPr algn="l" fontAlgn="b"/>
                      <a:endParaRPr lang="en-US" sz="1100" b="1" i="0" u="none" strike="noStrike" cap="all" spc="60">
                        <a:solidFill>
                          <a:schemeClr val="tx1"/>
                        </a:solidFill>
                        <a:effectLst/>
                        <a:latin typeface="Aptos Narrow" panose="020B0004020202020204" pitchFamily="34" charset="0"/>
                      </a:endParaRPr>
                    </a:p>
                  </a:txBody>
                  <a:tcPr marL="7577" marR="7577" marT="80592" marB="80592" anchor="b">
                    <a:lnL w="12700" cmpd="sng">
                      <a:noFill/>
                    </a:lnL>
                    <a:lnR w="12700" cmpd="sng">
                      <a:noFill/>
                    </a:lnR>
                    <a:lnT w="12700" cmpd="sng">
                      <a:noFill/>
                    </a:lnT>
                    <a:lnB w="38100" cmpd="sng">
                      <a:noFill/>
                    </a:lnB>
                    <a:noFill/>
                  </a:tcPr>
                </a:tc>
                <a:tc>
                  <a:txBody>
                    <a:bodyPr/>
                    <a:lstStyle/>
                    <a:p>
                      <a:pPr algn="l" fontAlgn="b"/>
                      <a:r>
                        <a:rPr lang="en-US" sz="1100" b="1" u="none" strike="noStrike" cap="all" spc="60">
                          <a:solidFill>
                            <a:schemeClr val="tx1"/>
                          </a:solidFill>
                          <a:effectLst/>
                        </a:rPr>
                        <a:t>PreTest (n=3)</a:t>
                      </a:r>
                      <a:endParaRPr lang="en-US" sz="1100" b="1" i="0" u="none" strike="noStrike" cap="all" spc="60">
                        <a:solidFill>
                          <a:schemeClr val="tx1"/>
                        </a:solidFill>
                        <a:effectLst/>
                        <a:latin typeface="Aptos Narrow" panose="020B0004020202020204" pitchFamily="34" charset="0"/>
                      </a:endParaRPr>
                    </a:p>
                  </a:txBody>
                  <a:tcPr marL="7577" marR="7577" marT="80592" marB="80592" anchor="b">
                    <a:lnL w="12700" cmpd="sng">
                      <a:noFill/>
                    </a:lnL>
                    <a:lnR w="12700" cmpd="sng">
                      <a:noFill/>
                    </a:lnR>
                    <a:lnT w="12700" cmpd="sng">
                      <a:noFill/>
                    </a:lnT>
                    <a:lnB w="38100" cmpd="sng">
                      <a:noFill/>
                    </a:lnB>
                    <a:noFill/>
                  </a:tcPr>
                </a:tc>
                <a:tc>
                  <a:txBody>
                    <a:bodyPr/>
                    <a:lstStyle/>
                    <a:p>
                      <a:pPr algn="l" fontAlgn="b"/>
                      <a:r>
                        <a:rPr lang="en-US" sz="1100" b="1" u="none" strike="noStrike" cap="all" spc="60">
                          <a:solidFill>
                            <a:schemeClr val="tx1"/>
                          </a:solidFill>
                          <a:effectLst/>
                        </a:rPr>
                        <a:t>PostTest (n=4)</a:t>
                      </a:r>
                      <a:endParaRPr lang="en-US" sz="1100" b="1" i="0" u="none" strike="noStrike" cap="all" spc="60">
                        <a:solidFill>
                          <a:schemeClr val="tx1"/>
                        </a:solidFill>
                        <a:effectLst/>
                        <a:latin typeface="Aptos Narrow" panose="020B0004020202020204" pitchFamily="34" charset="0"/>
                      </a:endParaRPr>
                    </a:p>
                  </a:txBody>
                  <a:tcPr marL="7577" marR="7577" marT="80592" marB="80592" anchor="b">
                    <a:lnL w="12700" cmpd="sng">
                      <a:noFill/>
                    </a:lnL>
                    <a:lnR w="12700" cmpd="sng">
                      <a:noFill/>
                    </a:lnR>
                    <a:lnT w="12700" cmpd="sng">
                      <a:noFill/>
                    </a:lnT>
                    <a:lnB w="38100" cmpd="sng">
                      <a:noFill/>
                    </a:lnB>
                    <a:noFill/>
                  </a:tcPr>
                </a:tc>
                <a:extLst>
                  <a:ext uri="{0D108BD9-81ED-4DB2-BD59-A6C34878D82A}">
                    <a16:rowId xmlns:a16="http://schemas.microsoft.com/office/drawing/2014/main" val="1736265965"/>
                  </a:ext>
                </a:extLst>
              </a:tr>
              <a:tr h="335319">
                <a:tc>
                  <a:txBody>
                    <a:bodyPr/>
                    <a:lstStyle/>
                    <a:p>
                      <a:pPr algn="l" fontAlgn="b"/>
                      <a:r>
                        <a:rPr lang="en-US" sz="1400" u="none" strike="noStrike" cap="none" spc="0">
                          <a:solidFill>
                            <a:schemeClr val="tx1"/>
                          </a:solidFill>
                          <a:effectLst/>
                        </a:rPr>
                        <a:t>I enjoy interacting with people from different cultures.</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ap="flat" cmpd="sng" algn="ctr">
                      <a:solidFill>
                        <a:schemeClr val="tx1"/>
                      </a:solidFill>
                      <a:prstDash val="solid"/>
                    </a:lnL>
                    <a:lnR w="12700" cmpd="sng">
                      <a:noFill/>
                      <a:prstDash val="solid"/>
                    </a:lnR>
                    <a:lnT w="38100" cmpd="sng">
                      <a:noFill/>
                    </a:lnT>
                    <a:lnB w="12700" cmpd="sng">
                      <a:noFill/>
                      <a:prstDash val="solid"/>
                    </a:lnB>
                    <a:noFill/>
                  </a:tcPr>
                </a:tc>
                <a:tc>
                  <a:txBody>
                    <a:bodyPr/>
                    <a:lstStyle/>
                    <a:p>
                      <a:pPr algn="r" fontAlgn="b"/>
                      <a:r>
                        <a:rPr lang="en-US" sz="1400" u="none" strike="noStrike" cap="none" spc="0">
                          <a:solidFill>
                            <a:schemeClr val="tx1"/>
                          </a:solidFill>
                          <a:effectLst/>
                        </a:rPr>
                        <a:t>4.67</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38100" cmpd="sng">
                      <a:noFill/>
                    </a:lnT>
                    <a:lnB w="12700" cmpd="sng">
                      <a:noFill/>
                      <a:prstDash val="solid"/>
                    </a:lnB>
                    <a:noFill/>
                  </a:tcPr>
                </a:tc>
                <a:tc>
                  <a:txBody>
                    <a:bodyPr/>
                    <a:lstStyle/>
                    <a:p>
                      <a:pPr algn="r" fontAlgn="b"/>
                      <a:r>
                        <a:rPr lang="en-US" sz="1400" u="none" strike="noStrike" cap="none" spc="0">
                          <a:solidFill>
                            <a:schemeClr val="tx1"/>
                          </a:solidFill>
                          <a:effectLst/>
                        </a:rPr>
                        <a:t>5</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431247434"/>
                  </a:ext>
                </a:extLst>
              </a:tr>
              <a:tr h="335319">
                <a:tc>
                  <a:txBody>
                    <a:bodyPr/>
                    <a:lstStyle/>
                    <a:p>
                      <a:pPr algn="l" fontAlgn="b"/>
                      <a:r>
                        <a:rPr lang="en-US" sz="1400" u="none" strike="noStrike" cap="none" spc="0">
                          <a:solidFill>
                            <a:schemeClr val="tx1"/>
                          </a:solidFill>
                          <a:effectLst/>
                        </a:rPr>
                        <a:t>I think people from other cultures are narrow-minded.</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en-US" sz="1400" u="none" strike="noStrike" cap="none" spc="0">
                          <a:solidFill>
                            <a:schemeClr val="tx1"/>
                          </a:solidFill>
                          <a:effectLst/>
                        </a:rPr>
                        <a:t>3</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en-US" sz="1400" u="none" strike="noStrike" cap="none" spc="0">
                          <a:solidFill>
                            <a:schemeClr val="tx1"/>
                          </a:solidFill>
                          <a:effectLst/>
                        </a:rPr>
                        <a:t>1.25</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36640580"/>
                  </a:ext>
                </a:extLst>
              </a:tr>
              <a:tr h="550231">
                <a:tc>
                  <a:txBody>
                    <a:bodyPr/>
                    <a:lstStyle/>
                    <a:p>
                      <a:pPr algn="l" fontAlgn="b"/>
                      <a:r>
                        <a:rPr lang="en-US" sz="1400" u="none" strike="noStrike" cap="none" spc="0">
                          <a:solidFill>
                            <a:schemeClr val="tx1"/>
                          </a:solidFill>
                          <a:effectLst/>
                        </a:rPr>
                        <a:t>I am pretty sure of myself in interacting with people from different  cultures.</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r" fontAlgn="b"/>
                      <a:r>
                        <a:rPr lang="en-US" sz="1400" u="none" strike="noStrike" cap="none" spc="0">
                          <a:solidFill>
                            <a:schemeClr val="tx1"/>
                          </a:solidFill>
                          <a:effectLst/>
                        </a:rPr>
                        <a:t>4</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en-US" sz="1400" u="none" strike="noStrike" cap="none" spc="0">
                          <a:solidFill>
                            <a:schemeClr val="tx1"/>
                          </a:solidFill>
                          <a:effectLst/>
                        </a:rPr>
                        <a:t>4.25</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450489057"/>
                  </a:ext>
                </a:extLst>
              </a:tr>
              <a:tr h="550231">
                <a:tc>
                  <a:txBody>
                    <a:bodyPr/>
                    <a:lstStyle/>
                    <a:p>
                      <a:pPr algn="l" fontAlgn="b"/>
                      <a:r>
                        <a:rPr lang="en-US" sz="1400" u="none" strike="noStrike" cap="none" spc="0">
                          <a:solidFill>
                            <a:schemeClr val="tx1"/>
                          </a:solidFill>
                          <a:effectLst/>
                        </a:rPr>
                        <a:t>I find it very hard to talk in front of people from different cultures.</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en-US" sz="1400" u="none" strike="noStrike" cap="none" spc="0">
                          <a:solidFill>
                            <a:schemeClr val="tx1"/>
                          </a:solidFill>
                          <a:effectLst/>
                        </a:rPr>
                        <a:t>2.67</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en-US" sz="1400" u="none" strike="noStrike" cap="none" spc="0">
                          <a:solidFill>
                            <a:schemeClr val="tx1"/>
                          </a:solidFill>
                          <a:effectLst/>
                        </a:rPr>
                        <a:t>1.5</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843201638"/>
                  </a:ext>
                </a:extLst>
              </a:tr>
              <a:tr h="550231">
                <a:tc>
                  <a:txBody>
                    <a:bodyPr/>
                    <a:lstStyle/>
                    <a:p>
                      <a:pPr algn="l" fontAlgn="b"/>
                      <a:r>
                        <a:rPr lang="en-US" sz="1400" u="none" strike="noStrike" cap="none" spc="0">
                          <a:solidFill>
                            <a:schemeClr val="tx1"/>
                          </a:solidFill>
                          <a:effectLst/>
                        </a:rPr>
                        <a:t>I always know what to say when interacting with people from different cultures.</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r" fontAlgn="b"/>
                      <a:r>
                        <a:rPr lang="en-US" sz="1400" u="none" strike="noStrike" cap="none" spc="0">
                          <a:solidFill>
                            <a:schemeClr val="tx1"/>
                          </a:solidFill>
                          <a:effectLst/>
                        </a:rPr>
                        <a:t>3.33</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en-US" sz="1400" u="none" strike="noStrike" cap="none" spc="0">
                          <a:solidFill>
                            <a:schemeClr val="tx1"/>
                          </a:solidFill>
                          <a:effectLst/>
                        </a:rPr>
                        <a:t>3.25</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3685619"/>
                  </a:ext>
                </a:extLst>
              </a:tr>
              <a:tr h="550231">
                <a:tc>
                  <a:txBody>
                    <a:bodyPr/>
                    <a:lstStyle/>
                    <a:p>
                      <a:pPr algn="l" fontAlgn="b"/>
                      <a:r>
                        <a:rPr lang="en-US" sz="1400" u="none" strike="noStrike" cap="none" spc="0">
                          <a:solidFill>
                            <a:schemeClr val="tx1"/>
                          </a:solidFill>
                          <a:effectLst/>
                        </a:rPr>
                        <a:t>I can be as sociable as I want to be when interacting with people from different cultures.</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en-US" sz="1400" u="none" strike="noStrike" cap="none" spc="0">
                          <a:solidFill>
                            <a:schemeClr val="tx1"/>
                          </a:solidFill>
                          <a:effectLst/>
                        </a:rPr>
                        <a:t>4.67</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en-US" sz="1400" u="none" strike="noStrike" cap="none" spc="0">
                          <a:solidFill>
                            <a:schemeClr val="tx1"/>
                          </a:solidFill>
                          <a:effectLst/>
                        </a:rPr>
                        <a:t>4.25</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362032392"/>
                  </a:ext>
                </a:extLst>
              </a:tr>
              <a:tr h="335319">
                <a:tc>
                  <a:txBody>
                    <a:bodyPr/>
                    <a:lstStyle/>
                    <a:p>
                      <a:pPr algn="l" fontAlgn="b"/>
                      <a:r>
                        <a:rPr lang="en-US" sz="1400" u="none" strike="noStrike" cap="none" spc="0">
                          <a:solidFill>
                            <a:schemeClr val="tx1"/>
                          </a:solidFill>
                          <a:effectLst/>
                        </a:rPr>
                        <a:t>I don't like to be with people from different cultures.</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r" fontAlgn="b"/>
                      <a:r>
                        <a:rPr lang="en-US" sz="1400" u="none" strike="noStrike" cap="none" spc="0">
                          <a:solidFill>
                            <a:schemeClr val="tx1"/>
                          </a:solidFill>
                          <a:effectLst/>
                        </a:rPr>
                        <a:t>2.33</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en-US" sz="1400" u="none" strike="noStrike" cap="none" spc="0">
                          <a:solidFill>
                            <a:schemeClr val="tx1"/>
                          </a:solidFill>
                          <a:effectLst/>
                        </a:rPr>
                        <a:t>1</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87297301"/>
                  </a:ext>
                </a:extLst>
              </a:tr>
              <a:tr h="550231">
                <a:tc>
                  <a:txBody>
                    <a:bodyPr/>
                    <a:lstStyle/>
                    <a:p>
                      <a:pPr algn="l" fontAlgn="b"/>
                      <a:r>
                        <a:rPr lang="en-US" sz="1400" u="none" strike="noStrike" cap="none" spc="0">
                          <a:solidFill>
                            <a:schemeClr val="tx1"/>
                          </a:solidFill>
                          <a:effectLst/>
                        </a:rPr>
                        <a:t>I get upset easily when interacting with people from different cultures.</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en-US" sz="1400" u="none" strike="noStrike" cap="none" spc="0">
                          <a:solidFill>
                            <a:schemeClr val="tx1"/>
                          </a:solidFill>
                          <a:effectLst/>
                        </a:rPr>
                        <a:t>2.33</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en-US" sz="1400" u="none" strike="noStrike" cap="none" spc="0">
                          <a:solidFill>
                            <a:schemeClr val="tx1"/>
                          </a:solidFill>
                          <a:effectLst/>
                        </a:rPr>
                        <a:t>1</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224620034"/>
                  </a:ext>
                </a:extLst>
              </a:tr>
              <a:tr h="550231">
                <a:tc>
                  <a:txBody>
                    <a:bodyPr/>
                    <a:lstStyle/>
                    <a:p>
                      <a:pPr algn="l" fontAlgn="b"/>
                      <a:r>
                        <a:rPr lang="en-US" sz="1400" u="none" strike="noStrike" cap="none" spc="0">
                          <a:solidFill>
                            <a:schemeClr val="tx1"/>
                          </a:solidFill>
                          <a:effectLst/>
                        </a:rPr>
                        <a:t>I feel confident when interacting with people from different cultures.</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r" fontAlgn="b"/>
                      <a:r>
                        <a:rPr lang="en-US" sz="1400" u="none" strike="noStrike" cap="none" spc="0">
                          <a:solidFill>
                            <a:schemeClr val="tx1"/>
                          </a:solidFill>
                          <a:effectLst/>
                        </a:rPr>
                        <a:t>3.67</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en-US" sz="1400" u="none" strike="noStrike" cap="none" spc="0">
                          <a:solidFill>
                            <a:schemeClr val="tx1"/>
                          </a:solidFill>
                          <a:effectLst/>
                        </a:rPr>
                        <a:t>4</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613396350"/>
                  </a:ext>
                </a:extLst>
              </a:tr>
              <a:tr h="550231">
                <a:tc>
                  <a:txBody>
                    <a:bodyPr/>
                    <a:lstStyle/>
                    <a:p>
                      <a:pPr algn="l" fontAlgn="b"/>
                      <a:r>
                        <a:rPr lang="en-US" sz="1400" u="none" strike="noStrike" cap="none" spc="0">
                          <a:solidFill>
                            <a:schemeClr val="tx1"/>
                          </a:solidFill>
                          <a:effectLst/>
                        </a:rPr>
                        <a:t>I tend to wait before forming an impression of culturally-distinct counterparts. </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en-US" sz="1400" u="none" strike="noStrike" cap="none" spc="0">
                          <a:solidFill>
                            <a:schemeClr val="tx1"/>
                          </a:solidFill>
                          <a:effectLst/>
                        </a:rPr>
                        <a:t>4.33</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en-US" sz="1400" u="none" strike="noStrike" cap="none" spc="0">
                          <a:solidFill>
                            <a:schemeClr val="tx1"/>
                          </a:solidFill>
                          <a:effectLst/>
                        </a:rPr>
                        <a:t>3.5</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755398229"/>
                  </a:ext>
                </a:extLst>
              </a:tr>
              <a:tr h="550231">
                <a:tc>
                  <a:txBody>
                    <a:bodyPr/>
                    <a:lstStyle/>
                    <a:p>
                      <a:pPr algn="l" fontAlgn="b"/>
                      <a:r>
                        <a:rPr lang="en-US" sz="1400" u="none" strike="noStrike" cap="none" spc="0">
                          <a:solidFill>
                            <a:schemeClr val="tx1"/>
                          </a:solidFill>
                          <a:effectLst/>
                        </a:rPr>
                        <a:t>I often get discouraged when I am with people from different cultures. </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ap="flat" cmpd="sng" algn="ctr">
                      <a:solidFill>
                        <a:schemeClr val="tx1"/>
                      </a:solidFill>
                      <a:prstDash val="solid"/>
                    </a:lnL>
                    <a:lnR w="12700" cmpd="sng">
                      <a:noFill/>
                      <a:prstDash val="solid"/>
                    </a:lnR>
                    <a:lnT w="12700" cmpd="sng">
                      <a:noFill/>
                      <a:prstDash val="solid"/>
                    </a:lnT>
                    <a:lnB w="12700" cap="flat" cmpd="sng" algn="ctr">
                      <a:noFill/>
                      <a:prstDash val="solid"/>
                    </a:lnB>
                    <a:noFill/>
                  </a:tcPr>
                </a:tc>
                <a:tc>
                  <a:txBody>
                    <a:bodyPr/>
                    <a:lstStyle/>
                    <a:p>
                      <a:pPr algn="r" fontAlgn="b"/>
                      <a:r>
                        <a:rPr lang="en-US" sz="1400" u="none" strike="noStrike" cap="none" spc="0">
                          <a:solidFill>
                            <a:schemeClr val="tx1"/>
                          </a:solidFill>
                          <a:effectLst/>
                        </a:rPr>
                        <a:t>2.33</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r" fontAlgn="b"/>
                      <a:r>
                        <a:rPr lang="en-US" sz="1400" u="none" strike="noStrike" cap="none" spc="0">
                          <a:solidFill>
                            <a:schemeClr val="tx1"/>
                          </a:solidFill>
                          <a:effectLst/>
                        </a:rPr>
                        <a:t>1.5</a:t>
                      </a:r>
                      <a:endParaRPr lang="en-US" sz="1400" b="0" i="0" u="none" strike="noStrike" cap="none" spc="0">
                        <a:solidFill>
                          <a:schemeClr val="tx1"/>
                        </a:solidFill>
                        <a:effectLst/>
                        <a:latin typeface="Aptos Narrow" panose="020B0004020202020204" pitchFamily="34" charset="0"/>
                      </a:endParaRPr>
                    </a:p>
                  </a:txBody>
                  <a:tcPr marL="7577" marR="7577" marT="7577" marB="80592"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713382960"/>
                  </a:ext>
                </a:extLst>
              </a:tr>
            </a:tbl>
          </a:graphicData>
        </a:graphic>
      </p:graphicFrame>
    </p:spTree>
    <p:extLst>
      <p:ext uri="{BB962C8B-B14F-4D97-AF65-F5344CB8AC3E}">
        <p14:creationId xmlns:p14="http://schemas.microsoft.com/office/powerpoint/2010/main" val="3575393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388E891-8F56-A6D1-55AC-0F99C2B944DC}"/>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Preliminary Data Continued</a:t>
            </a:r>
          </a:p>
        </p:txBody>
      </p:sp>
      <p:graphicFrame>
        <p:nvGraphicFramePr>
          <p:cNvPr id="3" name="Table 2">
            <a:extLst>
              <a:ext uri="{FF2B5EF4-FFF2-40B4-BE49-F238E27FC236}">
                <a16:creationId xmlns:a16="http://schemas.microsoft.com/office/drawing/2014/main" id="{794A6F62-FDDA-B000-D038-E047C76E6192}"/>
              </a:ext>
            </a:extLst>
          </p:cNvPr>
          <p:cNvGraphicFramePr>
            <a:graphicFrameLocks noGrp="1"/>
          </p:cNvGraphicFramePr>
          <p:nvPr/>
        </p:nvGraphicFramePr>
        <p:xfrm>
          <a:off x="4940688" y="467208"/>
          <a:ext cx="6349229" cy="5923592"/>
        </p:xfrm>
        <a:graphic>
          <a:graphicData uri="http://schemas.openxmlformats.org/drawingml/2006/table">
            <a:tbl>
              <a:tblPr>
                <a:noFill/>
              </a:tblPr>
              <a:tblGrid>
                <a:gridCol w="4590771">
                  <a:extLst>
                    <a:ext uri="{9D8B030D-6E8A-4147-A177-3AD203B41FA5}">
                      <a16:colId xmlns:a16="http://schemas.microsoft.com/office/drawing/2014/main" val="1213041960"/>
                    </a:ext>
                  </a:extLst>
                </a:gridCol>
                <a:gridCol w="879229">
                  <a:extLst>
                    <a:ext uri="{9D8B030D-6E8A-4147-A177-3AD203B41FA5}">
                      <a16:colId xmlns:a16="http://schemas.microsoft.com/office/drawing/2014/main" val="180112966"/>
                    </a:ext>
                  </a:extLst>
                </a:gridCol>
                <a:gridCol w="879229">
                  <a:extLst>
                    <a:ext uri="{9D8B030D-6E8A-4147-A177-3AD203B41FA5}">
                      <a16:colId xmlns:a16="http://schemas.microsoft.com/office/drawing/2014/main" val="1708320836"/>
                    </a:ext>
                  </a:extLst>
                </a:gridCol>
              </a:tblGrid>
              <a:tr h="357710">
                <a:tc>
                  <a:txBody>
                    <a:bodyPr/>
                    <a:lstStyle/>
                    <a:p>
                      <a:pPr algn="l" fontAlgn="b">
                        <a:buNone/>
                      </a:pPr>
                      <a:r>
                        <a:rPr lang="en-US" sz="1300" b="0" i="0" u="none" strike="noStrike" cap="none" spc="0">
                          <a:solidFill>
                            <a:schemeClr val="tx1"/>
                          </a:solidFill>
                          <a:effectLst/>
                          <a:latin typeface="Aptos Narrow" panose="020B0004020202020204" pitchFamily="34" charset="0"/>
                        </a:rPr>
                        <a:t>I am open-minded to people from different cultures. </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ap="flat" cmpd="sng" algn="ctr">
                      <a:solidFill>
                        <a:schemeClr val="tx1"/>
                      </a:solid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4.67</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ap="flat" cmpd="sng" algn="ctr">
                      <a:solidFill>
                        <a:schemeClr val="tx1"/>
                      </a:solid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5</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ap="flat" cmpd="sng" algn="ctr">
                      <a:solidFill>
                        <a:schemeClr val="tx1"/>
                      </a:solidFill>
                      <a:prstDash val="solid"/>
                    </a:lnT>
                    <a:lnB w="12700" cmpd="sng">
                      <a:noFill/>
                      <a:prstDash val="solid"/>
                    </a:lnB>
                    <a:noFill/>
                  </a:tcPr>
                </a:tc>
                <a:extLst>
                  <a:ext uri="{0D108BD9-81ED-4DB2-BD59-A6C34878D82A}">
                    <a16:rowId xmlns:a16="http://schemas.microsoft.com/office/drawing/2014/main" val="871965144"/>
                  </a:ext>
                </a:extLst>
              </a:tr>
              <a:tr h="561594">
                <a:tc>
                  <a:txBody>
                    <a:bodyPr/>
                    <a:lstStyle/>
                    <a:p>
                      <a:pPr algn="l" fontAlgn="b">
                        <a:buNone/>
                      </a:pPr>
                      <a:r>
                        <a:rPr lang="en-US" sz="1300" b="0" i="0" u="none" strike="noStrike" cap="none" spc="0">
                          <a:solidFill>
                            <a:schemeClr val="tx1"/>
                          </a:solidFill>
                          <a:effectLst/>
                          <a:latin typeface="Aptos Narrow" panose="020B0004020202020204" pitchFamily="34" charset="0"/>
                        </a:rPr>
                        <a:t>I am very observant when interacting with people from different cultures.</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4.67</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5</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676233108"/>
                  </a:ext>
                </a:extLst>
              </a:tr>
              <a:tr h="561594">
                <a:tc>
                  <a:txBody>
                    <a:bodyPr/>
                    <a:lstStyle/>
                    <a:p>
                      <a:pPr algn="l" fontAlgn="b">
                        <a:buNone/>
                      </a:pPr>
                      <a:r>
                        <a:rPr lang="en-US" sz="1300" b="0" i="0" u="none" strike="noStrike" cap="none" spc="0">
                          <a:solidFill>
                            <a:schemeClr val="tx1"/>
                          </a:solidFill>
                          <a:effectLst/>
                          <a:latin typeface="Aptos Narrow" panose="020B0004020202020204" pitchFamily="34" charset="0"/>
                        </a:rPr>
                        <a:t>I often feel useless when interacting with people from different cultures. </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2.67</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2.25</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760557962"/>
                  </a:ext>
                </a:extLst>
              </a:tr>
              <a:tr h="357710">
                <a:tc>
                  <a:txBody>
                    <a:bodyPr/>
                    <a:lstStyle/>
                    <a:p>
                      <a:pPr algn="l" fontAlgn="b">
                        <a:buNone/>
                      </a:pPr>
                      <a:r>
                        <a:rPr lang="en-US" sz="1300" b="0" i="0" u="none" strike="noStrike" cap="none" spc="0">
                          <a:solidFill>
                            <a:schemeClr val="tx1"/>
                          </a:solidFill>
                          <a:effectLst/>
                          <a:latin typeface="Aptos Narrow" panose="020B0004020202020204" pitchFamily="34" charset="0"/>
                        </a:rPr>
                        <a:t>I respect the ways people from different cultures behave.</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4.67</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5</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888691685"/>
                  </a:ext>
                </a:extLst>
              </a:tr>
              <a:tr h="561594">
                <a:tc>
                  <a:txBody>
                    <a:bodyPr/>
                    <a:lstStyle/>
                    <a:p>
                      <a:pPr algn="l" fontAlgn="b">
                        <a:buNone/>
                      </a:pPr>
                      <a:r>
                        <a:rPr lang="en-US" sz="1300" b="0" i="0" u="none" strike="noStrike" cap="none" spc="0">
                          <a:solidFill>
                            <a:schemeClr val="tx1"/>
                          </a:solidFill>
                          <a:effectLst/>
                          <a:latin typeface="Aptos Narrow" panose="020B0004020202020204" pitchFamily="34" charset="0"/>
                        </a:rPr>
                        <a:t>I try to obtain as much information as I can when interacting with people from different cultures.</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4.67</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5</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74955470"/>
                  </a:ext>
                </a:extLst>
              </a:tr>
              <a:tr h="357710">
                <a:tc>
                  <a:txBody>
                    <a:bodyPr/>
                    <a:lstStyle/>
                    <a:p>
                      <a:pPr algn="l" fontAlgn="b">
                        <a:buNone/>
                      </a:pPr>
                      <a:r>
                        <a:rPr lang="en-US" sz="1300" b="0" i="0" u="none" strike="noStrike" cap="none" spc="0">
                          <a:solidFill>
                            <a:schemeClr val="tx1"/>
                          </a:solidFill>
                          <a:effectLst/>
                          <a:latin typeface="Aptos Narrow" panose="020B0004020202020204" pitchFamily="34" charset="0"/>
                        </a:rPr>
                        <a:t>I would not accept the opinions of people from different cultures.</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2.67</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1</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893529894"/>
                  </a:ext>
                </a:extLst>
              </a:tr>
              <a:tr h="561594">
                <a:tc>
                  <a:txBody>
                    <a:bodyPr/>
                    <a:lstStyle/>
                    <a:p>
                      <a:pPr algn="l" fontAlgn="b">
                        <a:buNone/>
                      </a:pPr>
                      <a:r>
                        <a:rPr lang="en-US" sz="1300" b="0" i="0" u="none" strike="noStrike" cap="none" spc="0">
                          <a:solidFill>
                            <a:schemeClr val="tx1"/>
                          </a:solidFill>
                          <a:effectLst/>
                          <a:latin typeface="Aptos Narrow" panose="020B0004020202020204" pitchFamily="34" charset="0"/>
                        </a:rPr>
                        <a:t>I am sensitive to my culturally-distinct counterpart's subtle meanings during our interaction.</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4</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3.75</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794435684"/>
                  </a:ext>
                </a:extLst>
              </a:tr>
              <a:tr h="357710">
                <a:tc>
                  <a:txBody>
                    <a:bodyPr/>
                    <a:lstStyle/>
                    <a:p>
                      <a:pPr algn="l" fontAlgn="b">
                        <a:buNone/>
                      </a:pPr>
                      <a:r>
                        <a:rPr lang="en-US" sz="1300" b="0" i="0" u="none" strike="noStrike" cap="none" spc="0">
                          <a:solidFill>
                            <a:schemeClr val="tx1"/>
                          </a:solidFill>
                          <a:effectLst/>
                          <a:latin typeface="Aptos Narrow" panose="020B0004020202020204" pitchFamily="34" charset="0"/>
                        </a:rPr>
                        <a:t>I think my culture is better than other cultures.</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4</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1.5</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290766811"/>
                  </a:ext>
                </a:extLst>
              </a:tr>
              <a:tr h="561594">
                <a:tc>
                  <a:txBody>
                    <a:bodyPr/>
                    <a:lstStyle/>
                    <a:p>
                      <a:pPr algn="l" fontAlgn="b">
                        <a:buNone/>
                      </a:pPr>
                      <a:r>
                        <a:rPr lang="en-US" sz="1300" b="0" i="0" u="none" strike="noStrike" cap="none" spc="0">
                          <a:solidFill>
                            <a:schemeClr val="tx1"/>
                          </a:solidFill>
                          <a:effectLst/>
                          <a:latin typeface="Aptos Narrow" panose="020B0004020202020204" pitchFamily="34" charset="0"/>
                        </a:rPr>
                        <a:t>I often give positive responses to my culturally different counterpart during our interaction. </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3.67</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4.5</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897850148"/>
                  </a:ext>
                </a:extLst>
              </a:tr>
              <a:tr h="561594">
                <a:tc>
                  <a:txBody>
                    <a:bodyPr/>
                    <a:lstStyle/>
                    <a:p>
                      <a:pPr algn="l" fontAlgn="b">
                        <a:buNone/>
                      </a:pPr>
                      <a:r>
                        <a:rPr lang="en-US" sz="1300" b="0" i="0" u="none" strike="noStrike" cap="none" spc="0">
                          <a:solidFill>
                            <a:schemeClr val="tx1"/>
                          </a:solidFill>
                          <a:effectLst/>
                          <a:latin typeface="Aptos Narrow" panose="020B0004020202020204" pitchFamily="34" charset="0"/>
                        </a:rPr>
                        <a:t>I avoid those situations where I will have to deal with culturally-distinct persons.</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2.67</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2</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216795851"/>
                  </a:ext>
                </a:extLst>
              </a:tr>
              <a:tr h="561594">
                <a:tc>
                  <a:txBody>
                    <a:bodyPr/>
                    <a:lstStyle/>
                    <a:p>
                      <a:pPr algn="l" fontAlgn="b">
                        <a:buNone/>
                      </a:pPr>
                      <a:r>
                        <a:rPr lang="en-US" sz="1300" b="0" i="0" u="none" strike="noStrike" cap="none" spc="0">
                          <a:solidFill>
                            <a:schemeClr val="tx1"/>
                          </a:solidFill>
                          <a:effectLst/>
                          <a:latin typeface="Aptos Narrow" panose="020B0004020202020204" pitchFamily="34" charset="0"/>
                        </a:rPr>
                        <a:t>I often show my culturally-distinct counterpart my understanding through verbal or non-verbal cues.</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4</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4.5</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285772159"/>
                  </a:ext>
                </a:extLst>
              </a:tr>
              <a:tr h="561594">
                <a:tc>
                  <a:txBody>
                    <a:bodyPr/>
                    <a:lstStyle/>
                    <a:p>
                      <a:pPr algn="l" fontAlgn="b">
                        <a:buNone/>
                      </a:pPr>
                      <a:r>
                        <a:rPr lang="en-US" sz="1300" b="0" i="0" u="none" strike="noStrike" cap="none" spc="0">
                          <a:solidFill>
                            <a:schemeClr val="tx1"/>
                          </a:solidFill>
                          <a:effectLst/>
                          <a:latin typeface="Aptos Narrow" panose="020B0004020202020204" pitchFamily="34" charset="0"/>
                        </a:rPr>
                        <a:t>I have a feeling of enjoyment towards differences between my culturally-distinct counterpart and me. </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4.33</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buNone/>
                      </a:pPr>
                      <a:r>
                        <a:rPr lang="en-US" sz="1300" b="0" i="0" u="none" strike="noStrike" cap="none" spc="0">
                          <a:solidFill>
                            <a:schemeClr val="tx1"/>
                          </a:solidFill>
                          <a:effectLst/>
                          <a:latin typeface="Aptos Narrow" panose="020B0004020202020204" pitchFamily="34" charset="0"/>
                        </a:rPr>
                        <a:t>4.25</a:t>
                      </a:r>
                      <a:endParaRPr lang="en-US" sz="1300" b="0" i="0" u="none" strike="noStrike" cap="none" spc="0">
                        <a:solidFill>
                          <a:schemeClr val="tx1"/>
                        </a:solidFill>
                        <a:effectLst/>
                        <a:latin typeface="Arial" panose="020B0604020202020204" pitchFamily="34" charset="0"/>
                      </a:endParaRPr>
                    </a:p>
                  </a:txBody>
                  <a:tcPr marL="71359" marR="50971" marT="11108" marB="101942"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892582387"/>
                  </a:ext>
                </a:extLst>
              </a:tr>
            </a:tbl>
          </a:graphicData>
        </a:graphic>
      </p:graphicFrame>
    </p:spTree>
    <p:extLst>
      <p:ext uri="{BB962C8B-B14F-4D97-AF65-F5344CB8AC3E}">
        <p14:creationId xmlns:p14="http://schemas.microsoft.com/office/powerpoint/2010/main" val="34672684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6BB082-77C9-7B4B-8689-EA69768CA674}"/>
              </a:ext>
            </a:extLst>
          </p:cNvPr>
          <p:cNvSpPr txBox="1"/>
          <p:nvPr/>
        </p:nvSpPr>
        <p:spPr>
          <a:xfrm>
            <a:off x="-426861" y="483858"/>
            <a:ext cx="12192000" cy="2769989"/>
          </a:xfrm>
          <a:prstGeom prst="rect">
            <a:avLst/>
          </a:prstGeom>
          <a:noFill/>
        </p:spPr>
        <p:txBody>
          <a:bodyPr wrap="square" rtlCol="0">
            <a:spAutoFit/>
          </a:bodyPr>
          <a:lstStyle/>
          <a:p>
            <a:pPr algn="ctr"/>
            <a:r>
              <a:rPr lang="en-US" sz="6600" dirty="0">
                <a:solidFill>
                  <a:srgbClr val="002649"/>
                </a:solidFill>
              </a:rPr>
              <a:t> </a:t>
            </a:r>
            <a:r>
              <a:rPr lang="en-US" sz="5400" b="1" dirty="0">
                <a:solidFill>
                  <a:srgbClr val="002649"/>
                </a:solidFill>
              </a:rPr>
              <a:t>Assistive Technology:</a:t>
            </a:r>
          </a:p>
          <a:p>
            <a:pPr algn="ctr"/>
            <a:r>
              <a:rPr lang="en-US" sz="5400" b="1" dirty="0">
                <a:solidFill>
                  <a:srgbClr val="002649"/>
                </a:solidFill>
              </a:rPr>
              <a:t>Making Learning Accessible </a:t>
            </a:r>
          </a:p>
          <a:p>
            <a:pPr algn="ctr"/>
            <a:r>
              <a:rPr lang="en-US" sz="5400" b="1" dirty="0">
                <a:solidFill>
                  <a:srgbClr val="002649"/>
                </a:solidFill>
              </a:rPr>
              <a:t>for All Students</a:t>
            </a:r>
          </a:p>
        </p:txBody>
      </p:sp>
      <p:sp>
        <p:nvSpPr>
          <p:cNvPr id="4" name="Text Placeholder 6">
            <a:extLst>
              <a:ext uri="{FF2B5EF4-FFF2-40B4-BE49-F238E27FC236}">
                <a16:creationId xmlns:a16="http://schemas.microsoft.com/office/drawing/2014/main" id="{C9E5BA76-3108-7352-CA7E-BAECD22D2793}"/>
              </a:ext>
            </a:extLst>
          </p:cNvPr>
          <p:cNvSpPr txBox="1">
            <a:spLocks/>
          </p:cNvSpPr>
          <p:nvPr/>
        </p:nvSpPr>
        <p:spPr>
          <a:xfrm>
            <a:off x="3048602" y="3798032"/>
            <a:ext cx="5241073" cy="220245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b="1" u="sng" dirty="0"/>
          </a:p>
          <a:p>
            <a:pPr marL="0" indent="0" algn="ctr">
              <a:buNone/>
            </a:pPr>
            <a:r>
              <a:rPr lang="en-US" sz="3200" b="1" dirty="0"/>
              <a:t>Dr. Mandy Hilsmier</a:t>
            </a:r>
          </a:p>
          <a:p>
            <a:pPr marL="0" indent="0" algn="ctr">
              <a:buNone/>
            </a:pPr>
            <a:r>
              <a:rPr lang="en-US" sz="3200" b="1" dirty="0"/>
              <a:t>and</a:t>
            </a:r>
          </a:p>
          <a:p>
            <a:pPr marL="0" indent="0" algn="ctr">
              <a:buNone/>
            </a:pPr>
            <a:r>
              <a:rPr lang="en-US" sz="3200" b="1" dirty="0"/>
              <a:t>Dr. Kayla Wenth</a:t>
            </a:r>
          </a:p>
        </p:txBody>
      </p:sp>
    </p:spTree>
    <p:extLst>
      <p:ext uri="{BB962C8B-B14F-4D97-AF65-F5344CB8AC3E}">
        <p14:creationId xmlns:p14="http://schemas.microsoft.com/office/powerpoint/2010/main" val="22204712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324259-3F9A-674F-880A-E4DA5F377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1175" y="178899"/>
            <a:ext cx="3665613" cy="911088"/>
          </a:xfrm>
          <a:prstGeom prst="rect">
            <a:avLst/>
          </a:prstGeom>
        </p:spPr>
      </p:pic>
      <p:sp>
        <p:nvSpPr>
          <p:cNvPr id="2" name="TextBox 1">
            <a:extLst>
              <a:ext uri="{FF2B5EF4-FFF2-40B4-BE49-F238E27FC236}">
                <a16:creationId xmlns:a16="http://schemas.microsoft.com/office/drawing/2014/main" id="{414DB24F-3A83-0E04-E275-AABBA4BBBADF}"/>
              </a:ext>
            </a:extLst>
          </p:cNvPr>
          <p:cNvSpPr txBox="1"/>
          <p:nvPr/>
        </p:nvSpPr>
        <p:spPr>
          <a:xfrm>
            <a:off x="689610" y="956203"/>
            <a:ext cx="10812780" cy="6555641"/>
          </a:xfrm>
          <a:prstGeom prst="rect">
            <a:avLst/>
          </a:prstGeom>
          <a:noFill/>
        </p:spPr>
        <p:txBody>
          <a:bodyPr wrap="square" rtlCol="0">
            <a:spAutoFit/>
          </a:bodyPr>
          <a:lstStyle/>
          <a:p>
            <a:pPr algn="ctr"/>
            <a:r>
              <a:rPr lang="en-US" sz="4800" b="1" dirty="0"/>
              <a:t>Assistive Technology</a:t>
            </a:r>
          </a:p>
          <a:p>
            <a:pPr marL="0" indent="0">
              <a:buNone/>
            </a:pPr>
            <a:r>
              <a:rPr lang="en-US" sz="2800" b="1" dirty="0"/>
              <a:t>Two-Fold Purpose</a:t>
            </a:r>
            <a:r>
              <a:rPr lang="en-US" sz="2800" dirty="0"/>
              <a:t>: </a:t>
            </a:r>
          </a:p>
          <a:p>
            <a:pPr marL="0" indent="0">
              <a:buNone/>
            </a:pPr>
            <a:endParaRPr lang="en-US" sz="2800" dirty="0"/>
          </a:p>
          <a:p>
            <a:pPr marL="342900" indent="-342900">
              <a:buAutoNum type="arabicParenBoth"/>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to provide assistive technology devices that would benefit  Samford students receiving services from the office of accessibility and accommodations </a:t>
            </a:r>
          </a:p>
          <a:p>
            <a:pPr marL="342900" indent="-342900">
              <a:buAutoNum type="arabicParenBoth"/>
            </a:pP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buAutoNum type="arabicParenBoth"/>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 to provide prospective teachers in the ESEC program, Elementary Missions, SEED, HDFS, and Educational Leadership programs training and experiential learning so that they can understand how to use assistive technology to open doors for the students with disabilities with whom they work.</a:t>
            </a:r>
          </a:p>
          <a:p>
            <a:pPr algn="ctr"/>
            <a:endParaRPr lang="en-US" sz="2800" b="1" dirty="0"/>
          </a:p>
          <a:p>
            <a:endParaRPr lang="en-US" dirty="0"/>
          </a:p>
          <a:p>
            <a:endParaRPr lang="en-US" dirty="0"/>
          </a:p>
        </p:txBody>
      </p:sp>
      <p:sp>
        <p:nvSpPr>
          <p:cNvPr id="3" name="TextBox 2">
            <a:extLst>
              <a:ext uri="{FF2B5EF4-FFF2-40B4-BE49-F238E27FC236}">
                <a16:creationId xmlns:a16="http://schemas.microsoft.com/office/drawing/2014/main" id="{E7F7C277-88B8-23D9-4836-FDEEA79B692D}"/>
              </a:ext>
            </a:extLst>
          </p:cNvPr>
          <p:cNvSpPr txBox="1"/>
          <p:nvPr/>
        </p:nvSpPr>
        <p:spPr>
          <a:xfrm>
            <a:off x="0" y="265111"/>
            <a:ext cx="2038350" cy="369332"/>
          </a:xfrm>
          <a:prstGeom prst="rect">
            <a:avLst/>
          </a:prstGeom>
          <a:noFill/>
        </p:spPr>
        <p:txBody>
          <a:bodyPr wrap="square" rtlCol="0">
            <a:spAutoFit/>
          </a:bodyPr>
          <a:lstStyle/>
          <a:p>
            <a:r>
              <a:rPr lang="en-US" b="1" dirty="0">
                <a:solidFill>
                  <a:schemeClr val="bg1"/>
                </a:solidFill>
              </a:rPr>
              <a:t>Hilsmier &amp; Wenth</a:t>
            </a:r>
          </a:p>
        </p:txBody>
      </p:sp>
    </p:spTree>
    <p:extLst>
      <p:ext uri="{BB962C8B-B14F-4D97-AF65-F5344CB8AC3E}">
        <p14:creationId xmlns:p14="http://schemas.microsoft.com/office/powerpoint/2010/main" val="4054610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2FB40B-E0EF-EEA7-3CCF-E1DDF448C2D2}"/>
              </a:ext>
            </a:extLst>
          </p:cNvPr>
          <p:cNvSpPr txBox="1"/>
          <p:nvPr/>
        </p:nvSpPr>
        <p:spPr>
          <a:xfrm>
            <a:off x="632627" y="1798141"/>
            <a:ext cx="3939374" cy="5909310"/>
          </a:xfrm>
          <a:prstGeom prst="rect">
            <a:avLst/>
          </a:prstGeom>
          <a:noFill/>
        </p:spPr>
        <p:txBody>
          <a:bodyPr wrap="square" lIns="91440" tIns="45720" rIns="91440" bIns="45720" rtlCol="0" anchor="t">
            <a:spAutoFit/>
          </a:bodyPr>
          <a:lstStyle/>
          <a:p>
            <a:r>
              <a:rPr lang="en-US" sz="5400" b="1" dirty="0"/>
              <a:t>Assistive</a:t>
            </a:r>
          </a:p>
          <a:p>
            <a:r>
              <a:rPr lang="en-US" sz="5400" b="1" dirty="0"/>
              <a:t>Technology</a:t>
            </a:r>
          </a:p>
          <a:p>
            <a:r>
              <a:rPr lang="en-US" sz="5400" b="1" dirty="0"/>
              <a:t>Devices</a:t>
            </a:r>
          </a:p>
          <a:p>
            <a:r>
              <a:rPr lang="en-US" sz="5400" b="1" dirty="0"/>
              <a:t>Available for</a:t>
            </a:r>
          </a:p>
          <a:p>
            <a:r>
              <a:rPr lang="en-US" sz="5400" b="1" dirty="0"/>
              <a:t>Checkout</a:t>
            </a:r>
            <a:r>
              <a:rPr lang="en-US" sz="3200" b="1" dirty="0"/>
              <a:t>  </a:t>
            </a:r>
          </a:p>
          <a:p>
            <a:endParaRPr lang="en-US" dirty="0"/>
          </a:p>
          <a:p>
            <a:endParaRPr lang="en-US" dirty="0"/>
          </a:p>
          <a:p>
            <a:endParaRPr lang="en-US" dirty="0"/>
          </a:p>
          <a:p>
            <a:endParaRPr lang="en-US" dirty="0"/>
          </a:p>
          <a:p>
            <a:endParaRPr lang="en-US" dirty="0"/>
          </a:p>
          <a:p>
            <a:endParaRPr lang="en-US" dirty="0"/>
          </a:p>
        </p:txBody>
      </p:sp>
      <p:sp>
        <p:nvSpPr>
          <p:cNvPr id="2" name="TextBox 1">
            <a:extLst>
              <a:ext uri="{FF2B5EF4-FFF2-40B4-BE49-F238E27FC236}">
                <a16:creationId xmlns:a16="http://schemas.microsoft.com/office/drawing/2014/main" id="{88F6861A-0F80-0B6F-805C-B8969B03D028}"/>
              </a:ext>
            </a:extLst>
          </p:cNvPr>
          <p:cNvSpPr txBox="1"/>
          <p:nvPr/>
        </p:nvSpPr>
        <p:spPr>
          <a:xfrm>
            <a:off x="66675" y="265111"/>
            <a:ext cx="2038350" cy="369332"/>
          </a:xfrm>
          <a:prstGeom prst="rect">
            <a:avLst/>
          </a:prstGeom>
          <a:noFill/>
        </p:spPr>
        <p:txBody>
          <a:bodyPr wrap="square" rtlCol="0">
            <a:spAutoFit/>
          </a:bodyPr>
          <a:lstStyle/>
          <a:p>
            <a:r>
              <a:rPr lang="en-US" b="1" dirty="0">
                <a:solidFill>
                  <a:schemeClr val="bg1"/>
                </a:solidFill>
              </a:rPr>
              <a:t>Hilsmier &amp; Wenth</a:t>
            </a:r>
          </a:p>
        </p:txBody>
      </p:sp>
      <p:sp>
        <p:nvSpPr>
          <p:cNvPr id="7" name="TextBox 6">
            <a:extLst>
              <a:ext uri="{FF2B5EF4-FFF2-40B4-BE49-F238E27FC236}">
                <a16:creationId xmlns:a16="http://schemas.microsoft.com/office/drawing/2014/main" id="{B6372D24-BD71-53CB-D24B-103BB4889A07}"/>
              </a:ext>
            </a:extLst>
          </p:cNvPr>
          <p:cNvSpPr txBox="1"/>
          <p:nvPr/>
        </p:nvSpPr>
        <p:spPr>
          <a:xfrm>
            <a:off x="5280660" y="1028700"/>
            <a:ext cx="7006590" cy="5632311"/>
          </a:xfrm>
          <a:prstGeom prst="rect">
            <a:avLst/>
          </a:prstGeom>
          <a:noFill/>
        </p:spPr>
        <p:txBody>
          <a:bodyPr wrap="square" rtlCol="0">
            <a:spAutoFit/>
          </a:bodyPr>
          <a:lstStyle/>
          <a:p>
            <a:pPr marL="342900" marR="0" indent="-342900" algn="l" rtl="0" eaLnBrk="1" fontAlgn="b" latinLnBrk="0" hangingPunct="1">
              <a:lnSpc>
                <a:spcPct val="150000"/>
              </a:lnSpc>
              <a:buFont typeface="Courier New" panose="02070309020205020404" pitchFamily="49" charset="0"/>
              <a:buChar char="o"/>
            </a:pPr>
            <a:r>
              <a:rPr lang="en-US" sz="2400" i="0" u="none" strike="noStrike" kern="100" spc="0" dirty="0">
                <a:solidFill>
                  <a:srgbClr val="000000"/>
                </a:solidFill>
                <a:effectLst/>
                <a:latin typeface="Aptos" panose="020B0004020202020204" pitchFamily="34" charset="0"/>
              </a:rPr>
              <a:t>iPads- 64 mb</a:t>
            </a:r>
            <a:endParaRPr lang="en-US" sz="2400" i="0" u="none" strike="noStrike" dirty="0">
              <a:effectLst/>
              <a:latin typeface="Arial" panose="020B0604020202020204" pitchFamily="34" charset="0"/>
            </a:endParaRPr>
          </a:p>
          <a:p>
            <a:pPr marL="342900" marR="0" indent="-342900" algn="l" rtl="0" eaLnBrk="1" fontAlgn="t" latinLnBrk="0" hangingPunct="1">
              <a:lnSpc>
                <a:spcPct val="150000"/>
              </a:lnSpc>
              <a:buFont typeface="Courier New" panose="02070309020205020404" pitchFamily="49" charset="0"/>
              <a:buChar char="o"/>
            </a:pPr>
            <a:r>
              <a:rPr lang="en-US" sz="2400" i="0" u="none" strike="noStrike" kern="100" spc="0" dirty="0" err="1">
                <a:solidFill>
                  <a:srgbClr val="000000"/>
                </a:solidFill>
                <a:effectLst/>
                <a:latin typeface="Aptos" panose="020B0004020202020204" pitchFamily="34" charset="0"/>
              </a:rPr>
              <a:t>Gazepoint</a:t>
            </a:r>
            <a:r>
              <a:rPr lang="en-US" sz="2400" i="0" u="none" strike="noStrike" kern="100" spc="0" dirty="0">
                <a:solidFill>
                  <a:srgbClr val="000000"/>
                </a:solidFill>
                <a:effectLst/>
                <a:latin typeface="Aptos" panose="020B0004020202020204" pitchFamily="34" charset="0"/>
              </a:rPr>
              <a:t> SD Eye Tracker Bundle</a:t>
            </a:r>
            <a:endParaRPr lang="en-US" sz="2400" i="0" u="none" strike="noStrike" dirty="0">
              <a:effectLst/>
              <a:latin typeface="Arial" panose="020B0604020202020204" pitchFamily="34" charset="0"/>
            </a:endParaRPr>
          </a:p>
          <a:p>
            <a:pPr marL="342900" marR="0" indent="-342900" algn="l" rtl="0" eaLnBrk="1" fontAlgn="t" latinLnBrk="0" hangingPunct="1">
              <a:lnSpc>
                <a:spcPct val="150000"/>
              </a:lnSpc>
              <a:buFont typeface="Courier New" panose="02070309020205020404" pitchFamily="49" charset="0"/>
              <a:buChar char="o"/>
            </a:pPr>
            <a:r>
              <a:rPr lang="en-US" sz="2400" i="0" u="none" strike="noStrike" kern="100" spc="0" dirty="0">
                <a:solidFill>
                  <a:srgbClr val="000000"/>
                </a:solidFill>
                <a:effectLst/>
                <a:latin typeface="Aptos" panose="020B0004020202020204" pitchFamily="34" charset="0"/>
              </a:rPr>
              <a:t>Caption Companion</a:t>
            </a:r>
            <a:endParaRPr lang="en-US" sz="2400" i="0" u="none" strike="noStrike" dirty="0">
              <a:effectLst/>
              <a:latin typeface="Arial" panose="020B0604020202020204" pitchFamily="34" charset="0"/>
            </a:endParaRPr>
          </a:p>
          <a:p>
            <a:pPr marL="342900" marR="0" indent="-342900" algn="l" rtl="0" eaLnBrk="1" fontAlgn="t" latinLnBrk="0" hangingPunct="1">
              <a:lnSpc>
                <a:spcPct val="150000"/>
              </a:lnSpc>
              <a:buFont typeface="Courier New" panose="02070309020205020404" pitchFamily="49" charset="0"/>
              <a:buChar char="o"/>
            </a:pPr>
            <a:r>
              <a:rPr lang="en-US" sz="2400" i="0" u="none" strike="noStrike" kern="100" spc="0" dirty="0" err="1">
                <a:solidFill>
                  <a:srgbClr val="000000"/>
                </a:solidFill>
                <a:effectLst/>
                <a:latin typeface="Aptos" panose="020B0004020202020204" pitchFamily="34" charset="0"/>
              </a:rPr>
              <a:t>AbleNet</a:t>
            </a:r>
            <a:r>
              <a:rPr lang="en-US" sz="2400" i="0" u="none" strike="noStrike" kern="100" spc="0" dirty="0">
                <a:solidFill>
                  <a:srgbClr val="000000"/>
                </a:solidFill>
                <a:effectLst/>
                <a:latin typeface="Aptos" panose="020B0004020202020204" pitchFamily="34" charset="0"/>
              </a:rPr>
              <a:t> </a:t>
            </a:r>
            <a:r>
              <a:rPr lang="en-US" sz="2400" i="0" u="none" strike="noStrike" kern="100" spc="0" dirty="0" err="1">
                <a:solidFill>
                  <a:srgbClr val="000000"/>
                </a:solidFill>
                <a:effectLst/>
                <a:latin typeface="Aptos" panose="020B0004020202020204" pitchFamily="34" charset="0"/>
              </a:rPr>
              <a:t>Kinderboard</a:t>
            </a:r>
            <a:r>
              <a:rPr lang="en-US" sz="2400" i="0" u="none" strike="noStrike" kern="100" spc="0" dirty="0">
                <a:solidFill>
                  <a:srgbClr val="000000"/>
                </a:solidFill>
                <a:effectLst/>
                <a:latin typeface="Aptos" panose="020B0004020202020204" pitchFamily="34" charset="0"/>
              </a:rPr>
              <a:t> and </a:t>
            </a:r>
            <a:r>
              <a:rPr lang="en-US" sz="2400" i="0" u="none" strike="noStrike" kern="100" spc="0" dirty="0" err="1">
                <a:solidFill>
                  <a:srgbClr val="000000"/>
                </a:solidFill>
                <a:effectLst/>
                <a:latin typeface="Aptos" panose="020B0004020202020204" pitchFamily="34" charset="0"/>
              </a:rPr>
              <a:t>BigTrack</a:t>
            </a:r>
            <a:r>
              <a:rPr lang="en-US" sz="2400" i="0" u="none" strike="noStrike" kern="100" spc="0" dirty="0">
                <a:solidFill>
                  <a:srgbClr val="000000"/>
                </a:solidFill>
                <a:effectLst/>
                <a:latin typeface="Aptos" panose="020B0004020202020204" pitchFamily="34" charset="0"/>
              </a:rPr>
              <a:t> 2 Combo</a:t>
            </a:r>
            <a:endParaRPr lang="en-US" sz="2400" i="0" u="none" strike="noStrike" dirty="0">
              <a:effectLst/>
              <a:latin typeface="Arial" panose="020B0604020202020204" pitchFamily="34" charset="0"/>
            </a:endParaRPr>
          </a:p>
          <a:p>
            <a:pPr marL="342900" marR="0" indent="-342900" algn="l" rtl="0" eaLnBrk="1" fontAlgn="t" latinLnBrk="0" hangingPunct="1">
              <a:lnSpc>
                <a:spcPct val="150000"/>
              </a:lnSpc>
              <a:buFont typeface="Courier New" panose="02070309020205020404" pitchFamily="49" charset="0"/>
              <a:buChar char="o"/>
            </a:pPr>
            <a:r>
              <a:rPr lang="en-US" sz="2400" i="0" u="none" strike="noStrike" kern="100" spc="0" dirty="0" err="1">
                <a:solidFill>
                  <a:srgbClr val="000000"/>
                </a:solidFill>
                <a:effectLst/>
                <a:latin typeface="Aptos" panose="020B0004020202020204" pitchFamily="34" charset="0"/>
              </a:rPr>
              <a:t>GoTalk</a:t>
            </a:r>
            <a:r>
              <a:rPr lang="en-US" sz="2400" i="0" u="none" strike="noStrike" kern="100" spc="0" dirty="0">
                <a:solidFill>
                  <a:srgbClr val="000000"/>
                </a:solidFill>
                <a:effectLst/>
                <a:latin typeface="Aptos" panose="020B0004020202020204" pitchFamily="34" charset="0"/>
              </a:rPr>
              <a:t> 9 with Go Talk Design</a:t>
            </a:r>
            <a:endParaRPr lang="en-US" sz="2400" i="0" u="none" strike="noStrike" dirty="0">
              <a:effectLst/>
              <a:latin typeface="Arial" panose="020B0604020202020204" pitchFamily="34" charset="0"/>
            </a:endParaRPr>
          </a:p>
          <a:p>
            <a:pPr marL="342900" marR="0" indent="-342900" algn="l" rtl="0" eaLnBrk="1" fontAlgn="t" latinLnBrk="0" hangingPunct="1">
              <a:lnSpc>
                <a:spcPct val="150000"/>
              </a:lnSpc>
              <a:buFont typeface="Courier New" panose="02070309020205020404" pitchFamily="49" charset="0"/>
              <a:buChar char="o"/>
            </a:pPr>
            <a:r>
              <a:rPr lang="en-US" sz="2400" i="0" u="none" strike="noStrike" kern="100" spc="0" dirty="0">
                <a:solidFill>
                  <a:srgbClr val="000000"/>
                </a:solidFill>
                <a:effectLst/>
                <a:latin typeface="Aptos" panose="020B0004020202020204" pitchFamily="34" charset="0"/>
              </a:rPr>
              <a:t>Amazon Echo Show 9</a:t>
            </a:r>
            <a:endParaRPr lang="en-US" sz="2400" i="0" u="none" strike="noStrike" dirty="0">
              <a:effectLst/>
              <a:latin typeface="Arial" panose="020B0604020202020204" pitchFamily="34" charset="0"/>
            </a:endParaRPr>
          </a:p>
          <a:p>
            <a:pPr marL="342900" marR="0" indent="-342900" algn="l" rtl="0" eaLnBrk="1" fontAlgn="t" latinLnBrk="0" hangingPunct="1">
              <a:lnSpc>
                <a:spcPct val="150000"/>
              </a:lnSpc>
              <a:buFont typeface="Courier New" panose="02070309020205020404" pitchFamily="49" charset="0"/>
              <a:buChar char="o"/>
            </a:pPr>
            <a:r>
              <a:rPr lang="en-US" sz="2400" i="0" u="none" strike="noStrike" kern="100" spc="0" dirty="0" err="1">
                <a:solidFill>
                  <a:srgbClr val="000000"/>
                </a:solidFill>
                <a:effectLst/>
                <a:latin typeface="Aptos" panose="020B0004020202020204" pitchFamily="34" charset="0"/>
              </a:rPr>
              <a:t>Soundnote</a:t>
            </a:r>
            <a:r>
              <a:rPr lang="en-US" sz="2400" i="0" u="none" strike="noStrike" kern="100" spc="0" dirty="0">
                <a:solidFill>
                  <a:srgbClr val="000000"/>
                </a:solidFill>
                <a:effectLst/>
                <a:latin typeface="Aptos" panose="020B0004020202020204" pitchFamily="34" charset="0"/>
              </a:rPr>
              <a:t> App</a:t>
            </a:r>
            <a:endParaRPr lang="en-US" sz="2400" i="0" u="none" strike="noStrike" dirty="0">
              <a:effectLst/>
              <a:latin typeface="Arial" panose="020B0604020202020204" pitchFamily="34" charset="0"/>
            </a:endParaRPr>
          </a:p>
          <a:p>
            <a:pPr marL="342900" marR="0" indent="-342900" algn="l" rtl="0" eaLnBrk="1" fontAlgn="t" latinLnBrk="0" hangingPunct="1">
              <a:lnSpc>
                <a:spcPct val="150000"/>
              </a:lnSpc>
              <a:buFont typeface="Courier New" panose="02070309020205020404" pitchFamily="49" charset="0"/>
              <a:buChar char="o"/>
            </a:pPr>
            <a:r>
              <a:rPr lang="en-US" sz="2400" i="0" u="none" strike="noStrike" kern="100" spc="0" dirty="0" err="1">
                <a:solidFill>
                  <a:srgbClr val="000000"/>
                </a:solidFill>
                <a:effectLst/>
                <a:latin typeface="Aptos" panose="020B0004020202020204" pitchFamily="34" charset="0"/>
              </a:rPr>
              <a:t>Avac</a:t>
            </a:r>
            <a:r>
              <a:rPr lang="en-US" sz="2400" i="0" u="none" strike="noStrike" kern="100" spc="0" dirty="0">
                <a:solidFill>
                  <a:srgbClr val="000000"/>
                </a:solidFill>
                <a:effectLst/>
                <a:latin typeface="Aptos" panose="020B0004020202020204" pitchFamily="34" charset="0"/>
              </a:rPr>
              <a:t> AAC- Lifetime Edition</a:t>
            </a:r>
            <a:endParaRPr lang="en-US" sz="2400" i="0" u="none" strike="noStrike" dirty="0">
              <a:effectLst/>
              <a:latin typeface="Arial" panose="020B0604020202020204" pitchFamily="34" charset="0"/>
            </a:endParaRPr>
          </a:p>
          <a:p>
            <a:pPr marL="342900" marR="0" indent="-342900" algn="l" rtl="0" eaLnBrk="1" fontAlgn="t" latinLnBrk="0" hangingPunct="1">
              <a:lnSpc>
                <a:spcPct val="150000"/>
              </a:lnSpc>
              <a:buFont typeface="Courier New" panose="02070309020205020404" pitchFamily="49" charset="0"/>
              <a:buChar char="o"/>
            </a:pPr>
            <a:r>
              <a:rPr lang="en-US" sz="2400" i="0" u="none" strike="noStrike" kern="100" spc="0" dirty="0">
                <a:solidFill>
                  <a:srgbClr val="000000"/>
                </a:solidFill>
                <a:effectLst/>
                <a:latin typeface="Aptos" panose="020B0004020202020204" pitchFamily="34" charset="0"/>
              </a:rPr>
              <a:t>Sentence Builder App</a:t>
            </a:r>
            <a:endParaRPr lang="en-US" sz="2400" i="0" u="none" strike="noStrike" dirty="0">
              <a:effectLst/>
              <a:latin typeface="Arial" panose="020B0604020202020204" pitchFamily="34" charset="0"/>
            </a:endParaRPr>
          </a:p>
          <a:p>
            <a:pPr marL="342900" marR="0" indent="-342900" algn="l" rtl="0" eaLnBrk="1" fontAlgn="t" latinLnBrk="0" hangingPunct="1">
              <a:lnSpc>
                <a:spcPct val="150000"/>
              </a:lnSpc>
              <a:buFont typeface="Courier New" panose="02070309020205020404" pitchFamily="49" charset="0"/>
              <a:buChar char="o"/>
            </a:pPr>
            <a:r>
              <a:rPr lang="en-US" sz="2400" i="0" u="none" strike="noStrike" kern="100" spc="0" dirty="0">
                <a:solidFill>
                  <a:srgbClr val="000000"/>
                </a:solidFill>
                <a:effectLst/>
                <a:latin typeface="Aptos" panose="020B0004020202020204" pitchFamily="34" charset="0"/>
              </a:rPr>
              <a:t>Flip Writer App</a:t>
            </a:r>
            <a:endParaRPr lang="en-US" sz="2400" i="0" u="none" strike="noStrike" dirty="0">
              <a:effectLst/>
              <a:latin typeface="Arial" panose="020B0604020202020204" pitchFamily="34" charset="0"/>
            </a:endParaRPr>
          </a:p>
        </p:txBody>
      </p:sp>
    </p:spTree>
    <p:extLst>
      <p:ext uri="{BB962C8B-B14F-4D97-AF65-F5344CB8AC3E}">
        <p14:creationId xmlns:p14="http://schemas.microsoft.com/office/powerpoint/2010/main" val="4006546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BDE65C87-316D-494E-A112-D52602C96A2C}"/>
              </a:ext>
            </a:extLst>
          </p:cNvPr>
          <p:cNvPicPr>
            <a:picLocks noChangeAspect="1"/>
          </p:cNvPicPr>
          <p:nvPr/>
        </p:nvPicPr>
        <p:blipFill>
          <a:blip r:embed="rId3"/>
          <a:stretch>
            <a:fillRect/>
          </a:stretch>
        </p:blipFill>
        <p:spPr>
          <a:xfrm>
            <a:off x="2142699" y="-365078"/>
            <a:ext cx="7588155" cy="7588155"/>
          </a:xfrm>
          <a:prstGeom prst="rect">
            <a:avLst/>
          </a:prstGeom>
        </p:spPr>
      </p:pic>
    </p:spTree>
    <p:extLst>
      <p:ext uri="{BB962C8B-B14F-4D97-AF65-F5344CB8AC3E}">
        <p14:creationId xmlns:p14="http://schemas.microsoft.com/office/powerpoint/2010/main" val="35569559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3082F2-C7ED-8A33-AEAF-1E49DA22DBB7}"/>
              </a:ext>
            </a:extLst>
          </p:cNvPr>
          <p:cNvPicPr>
            <a:picLocks noChangeAspect="1"/>
          </p:cNvPicPr>
          <p:nvPr/>
        </p:nvPicPr>
        <p:blipFill>
          <a:blip r:embed="rId2"/>
          <a:stretch>
            <a:fillRect/>
          </a:stretch>
        </p:blipFill>
        <p:spPr>
          <a:xfrm>
            <a:off x="449499" y="676175"/>
            <a:ext cx="10205667" cy="5505650"/>
          </a:xfrm>
          <a:prstGeom prst="rect">
            <a:avLst/>
          </a:prstGeom>
        </p:spPr>
      </p:pic>
    </p:spTree>
    <p:extLst>
      <p:ext uri="{BB962C8B-B14F-4D97-AF65-F5344CB8AC3E}">
        <p14:creationId xmlns:p14="http://schemas.microsoft.com/office/powerpoint/2010/main" val="10792090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46B460-6A58-124D-9E53-353618B29581}"/>
              </a:ext>
            </a:extLst>
          </p:cNvPr>
          <p:cNvGrpSpPr/>
          <p:nvPr/>
        </p:nvGrpSpPr>
        <p:grpSpPr>
          <a:xfrm>
            <a:off x="0" y="0"/>
            <a:ext cx="4045907" cy="670143"/>
            <a:chOff x="0" y="0"/>
            <a:chExt cx="4045907" cy="670143"/>
          </a:xfrm>
        </p:grpSpPr>
        <p:sp>
          <p:nvSpPr>
            <p:cNvPr id="3" name="Pentagon 2">
              <a:extLst>
                <a:ext uri="{FF2B5EF4-FFF2-40B4-BE49-F238E27FC236}">
                  <a16:creationId xmlns:a16="http://schemas.microsoft.com/office/drawing/2014/main" id="{895D0961-F9C1-8D4E-9E18-B1EAD781E250}"/>
                </a:ext>
              </a:extLst>
            </p:cNvPr>
            <p:cNvSpPr/>
            <p:nvPr/>
          </p:nvSpPr>
          <p:spPr>
            <a:xfrm>
              <a:off x="0" y="0"/>
              <a:ext cx="4045907" cy="670143"/>
            </a:xfrm>
            <a:prstGeom prst="homePlate">
              <a:avLst/>
            </a:prstGeom>
            <a:solidFill>
              <a:srgbClr val="0C234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302330C4-4966-CD4D-9F21-1023C70A4C1F}"/>
                </a:ext>
              </a:extLst>
            </p:cNvPr>
            <p:cNvSpPr txBox="1"/>
            <p:nvPr/>
          </p:nvSpPr>
          <p:spPr>
            <a:xfrm>
              <a:off x="108748" y="104238"/>
              <a:ext cx="3828409" cy="461665"/>
            </a:xfrm>
            <a:prstGeom prst="rect">
              <a:avLst/>
            </a:prstGeom>
            <a:noFill/>
          </p:spPr>
          <p:txBody>
            <a:bodyPr wrap="square" rtlCol="0">
              <a:spAutoFit/>
            </a:bodyPr>
            <a:lstStyle/>
            <a:p>
              <a:pPr algn="ctr"/>
              <a:r>
                <a:rPr lang="en-US" sz="2400" b="1">
                  <a:solidFill>
                    <a:schemeClr val="bg1"/>
                  </a:solidFill>
                </a:rPr>
                <a:t>Undergraduate</a:t>
              </a:r>
            </a:p>
          </p:txBody>
        </p:sp>
      </p:grpSp>
      <p:sp>
        <p:nvSpPr>
          <p:cNvPr id="5" name="TextBox 4">
            <a:extLst>
              <a:ext uri="{FF2B5EF4-FFF2-40B4-BE49-F238E27FC236}">
                <a16:creationId xmlns:a16="http://schemas.microsoft.com/office/drawing/2014/main" id="{5F42254D-AE5E-9B6C-6085-C6C011091F62}"/>
              </a:ext>
            </a:extLst>
          </p:cNvPr>
          <p:cNvSpPr txBox="1"/>
          <p:nvPr/>
        </p:nvSpPr>
        <p:spPr>
          <a:xfrm>
            <a:off x="779318" y="788208"/>
            <a:ext cx="1030778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Calibri"/>
              </a:rPr>
              <a:t>Entering Freshman Comparative University Totals</a:t>
            </a:r>
            <a:endParaRPr lang="en-US" sz="3200" dirty="0"/>
          </a:p>
        </p:txBody>
      </p:sp>
      <p:graphicFrame>
        <p:nvGraphicFramePr>
          <p:cNvPr id="6" name="Table 5">
            <a:extLst>
              <a:ext uri="{FF2B5EF4-FFF2-40B4-BE49-F238E27FC236}">
                <a16:creationId xmlns:a16="http://schemas.microsoft.com/office/drawing/2014/main" id="{E3983E4F-F68B-A806-5B7A-E2677628AF53}"/>
              </a:ext>
            </a:extLst>
          </p:cNvPr>
          <p:cNvGraphicFramePr>
            <a:graphicFrameLocks noGrp="1"/>
          </p:cNvGraphicFramePr>
          <p:nvPr/>
        </p:nvGraphicFramePr>
        <p:xfrm>
          <a:off x="1840624" y="1646952"/>
          <a:ext cx="8185167" cy="4760803"/>
        </p:xfrm>
        <a:graphic>
          <a:graphicData uri="http://schemas.openxmlformats.org/drawingml/2006/table">
            <a:tbl>
              <a:tblPr firstRow="1" bandRow="1">
                <a:tableStyleId>{5C22544A-7EE6-4342-B048-85BDC9FD1C3A}</a:tableStyleId>
              </a:tblPr>
              <a:tblGrid>
                <a:gridCol w="954267">
                  <a:extLst>
                    <a:ext uri="{9D8B030D-6E8A-4147-A177-3AD203B41FA5}">
                      <a16:colId xmlns:a16="http://schemas.microsoft.com/office/drawing/2014/main" val="1011522049"/>
                    </a:ext>
                  </a:extLst>
                </a:gridCol>
                <a:gridCol w="2410300">
                  <a:extLst>
                    <a:ext uri="{9D8B030D-6E8A-4147-A177-3AD203B41FA5}">
                      <a16:colId xmlns:a16="http://schemas.microsoft.com/office/drawing/2014/main" val="2536786691"/>
                    </a:ext>
                  </a:extLst>
                </a:gridCol>
                <a:gridCol w="2410300">
                  <a:extLst>
                    <a:ext uri="{9D8B030D-6E8A-4147-A177-3AD203B41FA5}">
                      <a16:colId xmlns:a16="http://schemas.microsoft.com/office/drawing/2014/main" val="1830597047"/>
                    </a:ext>
                  </a:extLst>
                </a:gridCol>
                <a:gridCol w="2410300">
                  <a:extLst>
                    <a:ext uri="{9D8B030D-6E8A-4147-A177-3AD203B41FA5}">
                      <a16:colId xmlns:a16="http://schemas.microsoft.com/office/drawing/2014/main" val="4163285960"/>
                    </a:ext>
                  </a:extLst>
                </a:gridCol>
              </a:tblGrid>
              <a:tr h="962580">
                <a:tc gridSpan="4">
                  <a:txBody>
                    <a:bodyPr/>
                    <a:lstStyle/>
                    <a:p>
                      <a:pPr algn="ctr"/>
                      <a:r>
                        <a:rPr lang="en-US" sz="3600" dirty="0"/>
                        <a:t>Samford University</a:t>
                      </a:r>
                    </a:p>
                  </a:txBody>
                  <a:tcPr/>
                </a:tc>
                <a:tc hMerge="1">
                  <a:txBody>
                    <a:bodyPr/>
                    <a:lstStyle/>
                    <a:p>
                      <a:endParaRPr lang="en-US" dirty="0"/>
                    </a:p>
                  </a:txBody>
                  <a:tcPr/>
                </a:tc>
                <a:tc hMerge="1">
                  <a:txBody>
                    <a:bodyPr/>
                    <a:lstStyle/>
                    <a:p>
                      <a:endParaRPr lang="en-US" dirty="0"/>
                    </a:p>
                  </a:txBody>
                  <a:tcPr/>
                </a:tc>
                <a:tc hMerge="1">
                  <a:txBody>
                    <a:bodyPr/>
                    <a:lstStyle/>
                    <a:p>
                      <a:pPr algn="ctr"/>
                      <a:endParaRPr lang="en-US" sz="3600" dirty="0"/>
                    </a:p>
                  </a:txBody>
                  <a:tcPr/>
                </a:tc>
                <a:extLst>
                  <a:ext uri="{0D108BD9-81ED-4DB2-BD59-A6C34878D82A}">
                    <a16:rowId xmlns:a16="http://schemas.microsoft.com/office/drawing/2014/main" val="3613726823"/>
                  </a:ext>
                </a:extLst>
              </a:tr>
              <a:tr h="597823">
                <a:tc>
                  <a:txBody>
                    <a:bodyPr/>
                    <a:lstStyle/>
                    <a:p>
                      <a:endParaRPr lang="en-US" dirty="0"/>
                    </a:p>
                  </a:txBody>
                  <a:tcPr/>
                </a:tc>
                <a:tc>
                  <a:txBody>
                    <a:bodyPr/>
                    <a:lstStyle/>
                    <a:p>
                      <a:pPr algn="ctr"/>
                      <a:r>
                        <a:rPr lang="en-US" b="1" dirty="0"/>
                        <a:t>Freshman Class</a:t>
                      </a:r>
                    </a:p>
                  </a:txBody>
                  <a:tcPr/>
                </a:tc>
                <a:tc>
                  <a:txBody>
                    <a:bodyPr/>
                    <a:lstStyle/>
                    <a:p>
                      <a:pPr algn="ctr"/>
                      <a:r>
                        <a:rPr lang="en-US" b="1" dirty="0"/>
                        <a:t>Transfers</a:t>
                      </a:r>
                    </a:p>
                  </a:txBody>
                  <a:tcPr/>
                </a:tc>
                <a:tc>
                  <a:txBody>
                    <a:bodyPr/>
                    <a:lstStyle/>
                    <a:p>
                      <a:pPr algn="ctr"/>
                      <a:r>
                        <a:rPr lang="en-US" b="1" dirty="0"/>
                        <a:t>Total</a:t>
                      </a:r>
                    </a:p>
                  </a:txBody>
                  <a:tcPr/>
                </a:tc>
                <a:extLst>
                  <a:ext uri="{0D108BD9-81ED-4DB2-BD59-A6C34878D82A}">
                    <a16:rowId xmlns:a16="http://schemas.microsoft.com/office/drawing/2014/main" val="1483077264"/>
                  </a:ext>
                </a:extLst>
              </a:tr>
              <a:tr h="597823">
                <a:tc>
                  <a:txBody>
                    <a:bodyPr/>
                    <a:lstStyle/>
                    <a:p>
                      <a:r>
                        <a:rPr lang="en-US" b="1" dirty="0"/>
                        <a:t>Fall 2025</a:t>
                      </a:r>
                    </a:p>
                  </a:txBody>
                  <a:tcPr/>
                </a:tc>
                <a:tc>
                  <a:txBody>
                    <a:bodyPr/>
                    <a:lstStyle/>
                    <a:p>
                      <a:pPr algn="ctr"/>
                      <a:r>
                        <a:rPr lang="en-US" b="1" dirty="0"/>
                        <a:t>1216 (5/5/25)</a:t>
                      </a:r>
                    </a:p>
                  </a:txBody>
                  <a:tcPr/>
                </a:tc>
                <a:tc>
                  <a:txBody>
                    <a:bodyPr/>
                    <a:lstStyle/>
                    <a:p>
                      <a:pPr algn="ctr"/>
                      <a:r>
                        <a:rPr lang="en-US" b="1" dirty="0"/>
                        <a:t>54</a:t>
                      </a:r>
                    </a:p>
                  </a:txBody>
                  <a:tcPr/>
                </a:tc>
                <a:tc>
                  <a:txBody>
                    <a:bodyPr/>
                    <a:lstStyle/>
                    <a:p>
                      <a:pPr algn="ctr"/>
                      <a:r>
                        <a:rPr lang="en-US" b="1" dirty="0"/>
                        <a:t>1270</a:t>
                      </a:r>
                    </a:p>
                  </a:txBody>
                  <a:tcPr/>
                </a:tc>
                <a:extLst>
                  <a:ext uri="{0D108BD9-81ED-4DB2-BD59-A6C34878D82A}">
                    <a16:rowId xmlns:a16="http://schemas.microsoft.com/office/drawing/2014/main" val="1254597892"/>
                  </a:ext>
                </a:extLst>
              </a:tr>
              <a:tr h="597823">
                <a:tc>
                  <a:txBody>
                    <a:bodyPr/>
                    <a:lstStyle/>
                    <a:p>
                      <a:r>
                        <a:rPr lang="en-US" b="1" dirty="0"/>
                        <a:t>Fall 2024</a:t>
                      </a:r>
                    </a:p>
                  </a:txBody>
                  <a:tcPr/>
                </a:tc>
                <a:tc>
                  <a:txBody>
                    <a:bodyPr/>
                    <a:lstStyle/>
                    <a:p>
                      <a:pPr algn="ctr"/>
                      <a:r>
                        <a:rPr lang="en-US" b="1" dirty="0"/>
                        <a:t>1087</a:t>
                      </a:r>
                    </a:p>
                  </a:txBody>
                  <a:tcPr/>
                </a:tc>
                <a:tc>
                  <a:txBody>
                    <a:bodyPr/>
                    <a:lstStyle/>
                    <a:p>
                      <a:pPr algn="ctr"/>
                      <a:r>
                        <a:rPr lang="en-US" b="1" dirty="0"/>
                        <a:t>245</a:t>
                      </a:r>
                    </a:p>
                    <a:p>
                      <a:pPr algn="ctr"/>
                      <a:r>
                        <a:rPr lang="en-US" b="1" dirty="0"/>
                        <a:t>*Bham Southern</a:t>
                      </a:r>
                    </a:p>
                  </a:txBody>
                  <a:tcPr/>
                </a:tc>
                <a:tc>
                  <a:txBody>
                    <a:bodyPr/>
                    <a:lstStyle/>
                    <a:p>
                      <a:pPr algn="ctr"/>
                      <a:r>
                        <a:rPr lang="en-US" b="1" dirty="0"/>
                        <a:t>1332</a:t>
                      </a:r>
                    </a:p>
                  </a:txBody>
                  <a:tcPr/>
                </a:tc>
                <a:extLst>
                  <a:ext uri="{0D108BD9-81ED-4DB2-BD59-A6C34878D82A}">
                    <a16:rowId xmlns:a16="http://schemas.microsoft.com/office/drawing/2014/main" val="2019907355"/>
                  </a:ext>
                </a:extLst>
              </a:tr>
              <a:tr h="597902">
                <a:tc>
                  <a:txBody>
                    <a:bodyPr/>
                    <a:lstStyle/>
                    <a:p>
                      <a:r>
                        <a:rPr lang="en-US" b="1" dirty="0"/>
                        <a:t>Fall 2023</a:t>
                      </a:r>
                    </a:p>
                  </a:txBody>
                  <a:tcPr/>
                </a:tc>
                <a:tc>
                  <a:txBody>
                    <a:bodyPr/>
                    <a:lstStyle/>
                    <a:p>
                      <a:pPr algn="ctr"/>
                      <a:r>
                        <a:rPr lang="en-US" b="1" dirty="0"/>
                        <a:t>1089</a:t>
                      </a:r>
                    </a:p>
                  </a:txBody>
                  <a:tcPr/>
                </a:tc>
                <a:tc>
                  <a:txBody>
                    <a:bodyPr/>
                    <a:lstStyle/>
                    <a:p>
                      <a:pPr algn="ctr"/>
                      <a:r>
                        <a:rPr lang="en-US" b="1" dirty="0"/>
                        <a:t>75</a:t>
                      </a:r>
                    </a:p>
                  </a:txBody>
                  <a:tcPr/>
                </a:tc>
                <a:tc>
                  <a:txBody>
                    <a:bodyPr/>
                    <a:lstStyle/>
                    <a:p>
                      <a:pPr algn="ctr"/>
                      <a:r>
                        <a:rPr lang="en-US" b="1" dirty="0"/>
                        <a:t>1083</a:t>
                      </a:r>
                    </a:p>
                  </a:txBody>
                  <a:tcPr/>
                </a:tc>
                <a:extLst>
                  <a:ext uri="{0D108BD9-81ED-4DB2-BD59-A6C34878D82A}">
                    <a16:rowId xmlns:a16="http://schemas.microsoft.com/office/drawing/2014/main" val="1913674225"/>
                  </a:ext>
                </a:extLst>
              </a:tr>
              <a:tr h="532781">
                <a:tc>
                  <a:txBody>
                    <a:bodyPr/>
                    <a:lstStyle/>
                    <a:p>
                      <a:r>
                        <a:rPr lang="en-US" b="1" dirty="0"/>
                        <a:t>Fall 2022</a:t>
                      </a:r>
                    </a:p>
                  </a:txBody>
                  <a:tcPr/>
                </a:tc>
                <a:tc>
                  <a:txBody>
                    <a:bodyPr/>
                    <a:lstStyle/>
                    <a:p>
                      <a:pPr algn="ctr"/>
                      <a:r>
                        <a:rPr lang="en-US" b="1" dirty="0"/>
                        <a:t>972</a:t>
                      </a:r>
                    </a:p>
                  </a:txBody>
                  <a:tcPr/>
                </a:tc>
                <a:tc>
                  <a:txBody>
                    <a:bodyPr/>
                    <a:lstStyle/>
                    <a:p>
                      <a:pPr algn="ctr"/>
                      <a:r>
                        <a:rPr lang="en-US" b="1" dirty="0"/>
                        <a:t>2</a:t>
                      </a:r>
                    </a:p>
                  </a:txBody>
                  <a:tcPr/>
                </a:tc>
                <a:tc>
                  <a:txBody>
                    <a:bodyPr/>
                    <a:lstStyle/>
                    <a:p>
                      <a:pPr algn="ctr"/>
                      <a:r>
                        <a:rPr lang="en-US" b="1" dirty="0"/>
                        <a:t>974</a:t>
                      </a:r>
                    </a:p>
                  </a:txBody>
                  <a:tcPr/>
                </a:tc>
                <a:extLst>
                  <a:ext uri="{0D108BD9-81ED-4DB2-BD59-A6C34878D82A}">
                    <a16:rowId xmlns:a16="http://schemas.microsoft.com/office/drawing/2014/main" val="1998141477"/>
                  </a:ext>
                </a:extLst>
              </a:tr>
              <a:tr h="611389">
                <a:tc>
                  <a:txBody>
                    <a:bodyPr/>
                    <a:lstStyle/>
                    <a:p>
                      <a:r>
                        <a:rPr lang="en-US" b="1" dirty="0"/>
                        <a:t>Fall 2021</a:t>
                      </a:r>
                    </a:p>
                  </a:txBody>
                  <a:tcPr/>
                </a:tc>
                <a:tc>
                  <a:txBody>
                    <a:bodyPr/>
                    <a:lstStyle/>
                    <a:p>
                      <a:pPr algn="ctr"/>
                      <a:r>
                        <a:rPr lang="en-US" b="1" dirty="0"/>
                        <a:t>918</a:t>
                      </a:r>
                    </a:p>
                  </a:txBody>
                  <a:tcPr/>
                </a:tc>
                <a:tc>
                  <a:txBody>
                    <a:bodyPr/>
                    <a:lstStyle/>
                    <a:p>
                      <a:pPr algn="ctr"/>
                      <a:r>
                        <a:rPr lang="en-US" b="1" dirty="0"/>
                        <a:t>100</a:t>
                      </a:r>
                    </a:p>
                  </a:txBody>
                  <a:tcPr/>
                </a:tc>
                <a:tc>
                  <a:txBody>
                    <a:bodyPr/>
                    <a:lstStyle/>
                    <a:p>
                      <a:pPr algn="ctr"/>
                      <a:r>
                        <a:rPr lang="en-US" b="1" dirty="0"/>
                        <a:t>1018</a:t>
                      </a:r>
                    </a:p>
                  </a:txBody>
                  <a:tcPr/>
                </a:tc>
                <a:extLst>
                  <a:ext uri="{0D108BD9-81ED-4DB2-BD59-A6C34878D82A}">
                    <a16:rowId xmlns:a16="http://schemas.microsoft.com/office/drawing/2014/main" val="2969097536"/>
                  </a:ext>
                </a:extLst>
              </a:tr>
            </a:tbl>
          </a:graphicData>
        </a:graphic>
      </p:graphicFrame>
    </p:spTree>
    <p:extLst>
      <p:ext uri="{BB962C8B-B14F-4D97-AF65-F5344CB8AC3E}">
        <p14:creationId xmlns:p14="http://schemas.microsoft.com/office/powerpoint/2010/main" val="37290407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ford-Powerpoint-Template-Education" id="{8284FAF8-F700-CA4A-83B0-469D6A5223FD}" vid="{86C53695-3AA1-3445-A1F4-CBE6A6E7D8C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E1891DEDD0A54C838C4F4067A8B813" ma:contentTypeVersion="14" ma:contentTypeDescription="Create a new document." ma:contentTypeScope="" ma:versionID="098b0f1586b7082a6a6aa40778ade849">
  <xsd:schema xmlns:xsd="http://www.w3.org/2001/XMLSchema" xmlns:xs="http://www.w3.org/2001/XMLSchema" xmlns:p="http://schemas.microsoft.com/office/2006/metadata/properties" xmlns:ns2="0fa16bc9-a8b8-40d2-9bd0-56b9d2231de3" xmlns:ns3="f176afc9-6716-40b0-ac39-37b367353c8f" targetNamespace="http://schemas.microsoft.com/office/2006/metadata/properties" ma:root="true" ma:fieldsID="16c3b85a1c5cbbe7d1c4299bb8fbaf7b" ns2:_="" ns3:_="">
    <xsd:import namespace="0fa16bc9-a8b8-40d2-9bd0-56b9d2231de3"/>
    <xsd:import namespace="f176afc9-6716-40b0-ac39-37b367353c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a16bc9-a8b8-40d2-9bd0-56b9d2231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baf5065-4880-4e73-a0a4-cfa92368c5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76afc9-6716-40b0-ac39-37b367353c8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1f3c805-f464-4864-a2cb-70ce028e41e8}" ma:internalName="TaxCatchAll" ma:showField="CatchAllData" ma:web="f176afc9-6716-40b0-ac39-37b367353c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fa16bc9-a8b8-40d2-9bd0-56b9d2231de3">
      <Terms xmlns="http://schemas.microsoft.com/office/infopath/2007/PartnerControls"/>
    </lcf76f155ced4ddcb4097134ff3c332f>
    <TaxCatchAll xmlns="f176afc9-6716-40b0-ac39-37b367353c8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BC955D-B4FD-494B-83B4-B63A6E4D2689}"/>
</file>

<file path=customXml/itemProps2.xml><?xml version="1.0" encoding="utf-8"?>
<ds:datastoreItem xmlns:ds="http://schemas.openxmlformats.org/officeDocument/2006/customXml" ds:itemID="{E7F92E0B-F047-4FC9-BADD-222C385D7BE0}">
  <ds:schemaRefs>
    <ds:schemaRef ds:uri="0fa16bc9-a8b8-40d2-9bd0-56b9d2231de3"/>
    <ds:schemaRef ds:uri="http://www.w3.org/XML/1998/namespace"/>
    <ds:schemaRef ds:uri="http://purl.org/dc/terms/"/>
    <ds:schemaRef ds:uri="f176afc9-6716-40b0-ac39-37b367353c8f"/>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8AB8DB2-CB1B-45FC-ACDF-3BB3417366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7184</TotalTime>
  <Words>2393</Words>
  <Application>Microsoft Office PowerPoint</Application>
  <PresentationFormat>Widescreen</PresentationFormat>
  <Paragraphs>780</Paragraphs>
  <Slides>78</Slides>
  <Notes>48</Notes>
  <HiddenSlides>0</HiddenSlides>
  <MMClips>1</MMClips>
  <ScaleCrop>false</ScaleCrop>
  <HeadingPairs>
    <vt:vector size="4" baseType="variant">
      <vt:variant>
        <vt:lpstr>Theme</vt:lpstr>
      </vt:variant>
      <vt:variant>
        <vt:i4>6</vt:i4>
      </vt:variant>
      <vt:variant>
        <vt:lpstr>Slide Titles</vt:lpstr>
      </vt:variant>
      <vt:variant>
        <vt:i4>78</vt:i4>
      </vt:variant>
    </vt:vector>
  </HeadingPairs>
  <TitlesOfParts>
    <vt:vector size="84" baseType="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Organizational Changes for  ‘25-26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 Across the Curriculum in HDFS</vt:lpstr>
      <vt:lpstr>AI in the Classroom</vt:lpstr>
      <vt:lpstr>PowerPoint Presentation</vt:lpstr>
      <vt:lpstr>PowerPoint Presentation</vt:lpstr>
      <vt:lpstr>PowerPoint Presentation</vt:lpstr>
      <vt:lpstr>PowerPoint Presentation</vt:lpstr>
      <vt:lpstr>Introduction to ReciteWorks</vt:lpstr>
      <vt:lpstr>Features of ReciteWorks</vt:lpstr>
      <vt:lpstr>Benefits for APA Users</vt:lpstr>
      <vt:lpstr>So how does it work?</vt:lpstr>
      <vt:lpstr>Conclusion</vt:lpstr>
      <vt:lpstr>PowerPoint Presentation</vt:lpstr>
      <vt:lpstr>AI Translation Tools in P-12  Environments</vt:lpstr>
      <vt:lpstr>Preliminary Data</vt:lpstr>
      <vt:lpstr>Preliminary Data Continued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Judge, Melissa</cp:lastModifiedBy>
  <cp:revision>123</cp:revision>
  <cp:lastPrinted>2017-01-30T21:20:39Z</cp:lastPrinted>
  <dcterms:created xsi:type="dcterms:W3CDTF">2016-12-16T19:15:21Z</dcterms:created>
  <dcterms:modified xsi:type="dcterms:W3CDTF">2025-10-27T16:06:11Z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0x0101002AE1891DEDD0A54C838C4F4067A8B813</vt:lpwstr>
  </property>
  <property fmtid="{D5CDD505-2E9C-101B-9397-08002B2CF9AE}" pid="3" name="MediaServiceImageTags">
    <vt:lpwstr/>
  </property>
</Properties>
</file>