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35" r:id="rId2"/>
    <p:sldId id="257" r:id="rId3"/>
    <p:sldId id="328" r:id="rId4"/>
    <p:sldId id="258" r:id="rId5"/>
    <p:sldId id="330" r:id="rId6"/>
    <p:sldId id="259" r:id="rId7"/>
    <p:sldId id="260" r:id="rId8"/>
    <p:sldId id="261" r:id="rId9"/>
    <p:sldId id="297" r:id="rId10"/>
    <p:sldId id="302" r:id="rId11"/>
    <p:sldId id="262" r:id="rId12"/>
    <p:sldId id="304" r:id="rId13"/>
    <p:sldId id="263" r:id="rId14"/>
    <p:sldId id="308" r:id="rId15"/>
    <p:sldId id="264" r:id="rId16"/>
    <p:sldId id="310" r:id="rId17"/>
    <p:sldId id="265" r:id="rId18"/>
    <p:sldId id="266" r:id="rId19"/>
    <p:sldId id="299" r:id="rId20"/>
    <p:sldId id="300" r:id="rId21"/>
    <p:sldId id="317" r:id="rId22"/>
    <p:sldId id="319" r:id="rId23"/>
    <p:sldId id="315" r:id="rId24"/>
    <p:sldId id="321" r:id="rId25"/>
    <p:sldId id="322" r:id="rId26"/>
    <p:sldId id="325" r:id="rId27"/>
    <p:sldId id="327" r:id="rId28"/>
    <p:sldId id="331" r:id="rId29"/>
    <p:sldId id="288" r:id="rId30"/>
    <p:sldId id="289" r:id="rId31"/>
    <p:sldId id="290" r:id="rId32"/>
    <p:sldId id="291" r:id="rId33"/>
    <p:sldId id="292" r:id="rId34"/>
    <p:sldId id="293" r:id="rId35"/>
    <p:sldId id="294" r:id="rId36"/>
    <p:sldId id="295" r:id="rId37"/>
    <p:sldId id="326" r:id="rId38"/>
    <p:sldId id="33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90EBD-EA90-4553-8AAC-AFF6FED85183}" type="datetimeFigureOut">
              <a:rPr lang="en-US" smtClean="0"/>
              <a:pPr/>
              <a:t>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E49A3-7FB6-404E-AB6C-10334D1157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unterbalance.org/bio/murph-body.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unterbalance.org/bio/jh-body.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counterbalance.org/bio/ted-body.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ction="ppaction://hlinkfile"/>
              </a:rPr>
              <a:t>Nancey Murphy</a:t>
            </a:r>
            <a:r>
              <a:rPr lang="en-US" dirty="0" smtClean="0"/>
              <a:t>, "A </a:t>
            </a:r>
            <a:r>
              <a:rPr lang="en-US" dirty="0" err="1" smtClean="0"/>
              <a:t>Niebuhrian</a:t>
            </a:r>
            <a:r>
              <a:rPr lang="en-US" dirty="0" smtClean="0"/>
              <a:t> Typology for the Relation of Theology to Science," </a:t>
            </a:r>
            <a:r>
              <a:rPr lang="en-US" i="1" dirty="0" smtClean="0"/>
              <a:t>Pacific Theological Review</a:t>
            </a:r>
            <a:r>
              <a:rPr lang="en-US" dirty="0" smtClean="0"/>
              <a:t> XVIII, Three (Spring 1985): 16-23.</a:t>
            </a:r>
          </a:p>
          <a:p>
            <a:r>
              <a:rPr lang="en-US" dirty="0" smtClean="0"/>
              <a:t>Stenmark, Mikael, “Ways of relating science</a:t>
            </a:r>
            <a:r>
              <a:rPr lang="en-US" baseline="0" dirty="0" smtClean="0"/>
              <a:t> and religion”, </a:t>
            </a:r>
            <a:r>
              <a:rPr lang="en-US" i="1" baseline="0" dirty="0" smtClean="0"/>
              <a:t>Cambridge Companion to Science and Religion, </a:t>
            </a:r>
            <a:r>
              <a:rPr lang="en-US" i="0" baseline="0" dirty="0" smtClean="0"/>
              <a:t>2010: 278-295.</a:t>
            </a:r>
          </a:p>
          <a:p>
            <a:endParaRPr lang="en-US" dirty="0"/>
          </a:p>
        </p:txBody>
      </p:sp>
      <p:sp>
        <p:nvSpPr>
          <p:cNvPr id="4" name="Slide Number Placeholder 3"/>
          <p:cNvSpPr>
            <a:spLocks noGrp="1"/>
          </p:cNvSpPr>
          <p:nvPr>
            <p:ph type="sldNum" sz="quarter" idx="10"/>
          </p:nvPr>
        </p:nvSpPr>
        <p:spPr/>
        <p:txBody>
          <a:bodyPr/>
          <a:lstStyle/>
          <a:p>
            <a:fld id="{898E49A3-7FB6-404E-AB6C-10334D115760}"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ction="ppaction://hlinkfile"/>
              </a:rPr>
              <a:t>John F. Haught</a:t>
            </a:r>
            <a:r>
              <a:rPr lang="en-US" dirty="0" smtClean="0"/>
              <a:t>, </a:t>
            </a:r>
            <a:r>
              <a:rPr lang="en-US" i="1" dirty="0" smtClean="0"/>
              <a:t>Science &amp; Religion: From Conflict to Conversion</a:t>
            </a:r>
            <a:r>
              <a:rPr lang="en-US" dirty="0" smtClean="0"/>
              <a:t> (New York: </a:t>
            </a:r>
            <a:r>
              <a:rPr lang="en-US" dirty="0" err="1" smtClean="0"/>
              <a:t>Paulist</a:t>
            </a:r>
            <a:r>
              <a:rPr lang="en-US" dirty="0" smtClean="0"/>
              <a:t> Press, 1995), Ch. 1.</a:t>
            </a:r>
          </a:p>
          <a:p>
            <a:r>
              <a:rPr lang="en-US" dirty="0" smtClean="0">
                <a:hlinkClick r:id="rId4" action="ppaction://hlinkfile"/>
              </a:rPr>
              <a:t>Ted Peters</a:t>
            </a:r>
            <a:r>
              <a:rPr lang="en-US" dirty="0" smtClean="0"/>
              <a:t>, Ed., </a:t>
            </a:r>
            <a:r>
              <a:rPr lang="en-US" i="1" dirty="0" smtClean="0"/>
              <a:t>Science &amp; Theology: The New Consonance</a:t>
            </a:r>
            <a:r>
              <a:rPr lang="en-US" dirty="0" smtClean="0"/>
              <a:t> (Boulder, Colorado: </a:t>
            </a:r>
            <a:r>
              <a:rPr lang="en-US" dirty="0" err="1" smtClean="0"/>
              <a:t>Westview</a:t>
            </a:r>
            <a:r>
              <a:rPr lang="en-US" dirty="0" smtClean="0"/>
              <a:t> Press, 1998), p. 13-22.</a:t>
            </a:r>
            <a:endParaRPr lang="en-US" dirty="0"/>
          </a:p>
        </p:txBody>
      </p:sp>
      <p:sp>
        <p:nvSpPr>
          <p:cNvPr id="4" name="Slide Number Placeholder 3"/>
          <p:cNvSpPr>
            <a:spLocks noGrp="1"/>
          </p:cNvSpPr>
          <p:nvPr>
            <p:ph type="sldNum" sz="quarter" idx="10"/>
          </p:nvPr>
        </p:nvSpPr>
        <p:spPr/>
        <p:txBody>
          <a:bodyPr/>
          <a:lstStyle/>
          <a:p>
            <a:fld id="{898E49A3-7FB6-404E-AB6C-10334D11576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begging the question:  Is the Bible true?  It says it is, therefore it must be true.  The conclusion (the Bible is true) is used as one of the premises</a:t>
            </a:r>
            <a:r>
              <a:rPr lang="en-US" baseline="0" dirty="0" smtClean="0"/>
              <a:t> (the Bible says it’s true).</a:t>
            </a:r>
          </a:p>
          <a:p>
            <a:r>
              <a:rPr lang="en-US" baseline="0" dirty="0" smtClean="0"/>
              <a:t>Example of false dilemma:  either biblical creation is true or evolution is true.  This argument ignores other versions of creation as well as nuanced views of creation and evolution such as theological evolution.</a:t>
            </a:r>
            <a:endParaRPr lang="en-US" dirty="0"/>
          </a:p>
        </p:txBody>
      </p:sp>
      <p:sp>
        <p:nvSpPr>
          <p:cNvPr id="4" name="Slide Number Placeholder 3"/>
          <p:cNvSpPr>
            <a:spLocks noGrp="1"/>
          </p:cNvSpPr>
          <p:nvPr>
            <p:ph type="sldNum" sz="quarter" idx="10"/>
          </p:nvPr>
        </p:nvSpPr>
        <p:spPr/>
        <p:txBody>
          <a:bodyPr/>
          <a:lstStyle/>
          <a:p>
            <a:fld id="{898E49A3-7FB6-404E-AB6C-10334D115760}"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appeal to authority:</a:t>
            </a:r>
            <a:r>
              <a:rPr lang="en-US" baseline="0" dirty="0" smtClean="0"/>
              <a:t> Richard Dawkins makes philosophical claims about Christianity though he is neither a theologian or a philosopher.  Many persons of faith make claims about aspects of science they themselves have never studied.  Note that neither example means the persons are wrong, simply that they are speaking about subjects as laypeople rather than as experts.</a:t>
            </a:r>
          </a:p>
          <a:p>
            <a:r>
              <a:rPr lang="en-US" baseline="0" dirty="0" smtClean="0"/>
              <a:t>Example of appeal to the masses:  surveys show that a majority of Americans believe in a biblical view of creation, therefore that must be correct.  Surveys of Europeans in the Middle Ages would have shown an almost 100% agreement that the sun revolves around the earth.</a:t>
            </a:r>
            <a:endParaRPr lang="en-US" dirty="0"/>
          </a:p>
        </p:txBody>
      </p:sp>
      <p:sp>
        <p:nvSpPr>
          <p:cNvPr id="4" name="Slide Number Placeholder 3"/>
          <p:cNvSpPr>
            <a:spLocks noGrp="1"/>
          </p:cNvSpPr>
          <p:nvPr>
            <p:ph type="sldNum" sz="quarter" idx="10"/>
          </p:nvPr>
        </p:nvSpPr>
        <p:spPr/>
        <p:txBody>
          <a:bodyPr/>
          <a:lstStyle/>
          <a:p>
            <a:fld id="{898E49A3-7FB6-404E-AB6C-10334D115760}"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appeal to tradition: “we’ve always felt that way”.</a:t>
            </a:r>
          </a:p>
          <a:p>
            <a:r>
              <a:rPr lang="en-US" dirty="0" smtClean="0"/>
              <a:t>Example of appeal to ignorance: if they can’t show how something happened, then it didn’t happen that way.  The usual counter to this argument is that absence of evidence is not evidence of absence.</a:t>
            </a:r>
          </a:p>
          <a:p>
            <a:r>
              <a:rPr lang="en-US" dirty="0" smtClean="0"/>
              <a:t>Example of appeal to fear:  often Hitler/Nazism is used to scare people into believing a position, such as “Hitler used Darwinism to promote eugenics” or “Hitler was</a:t>
            </a:r>
            <a:r>
              <a:rPr lang="en-US" baseline="0" dirty="0" smtClean="0"/>
              <a:t> a Christian.”</a:t>
            </a:r>
          </a:p>
          <a:p>
            <a:r>
              <a:rPr lang="en-US" baseline="0" dirty="0" smtClean="0"/>
              <a:t>Example of a straw man argument: since no one has seen a cat give birth to a rabbit, evolution cannot be true.  Evolution has never made such a claim, so the argument is a straw man.</a:t>
            </a:r>
            <a:endParaRPr lang="en-US" dirty="0"/>
          </a:p>
        </p:txBody>
      </p:sp>
      <p:sp>
        <p:nvSpPr>
          <p:cNvPr id="4" name="Slide Number Placeholder 3"/>
          <p:cNvSpPr>
            <a:spLocks noGrp="1"/>
          </p:cNvSpPr>
          <p:nvPr>
            <p:ph type="sldNum" sz="quarter" idx="10"/>
          </p:nvPr>
        </p:nvSpPr>
        <p:spPr/>
        <p:txBody>
          <a:bodyPr/>
          <a:lstStyle/>
          <a:p>
            <a:fld id="{898E49A3-7FB6-404E-AB6C-10334D115760}"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grpSp>
      <p:sp>
        <p:nvSpPr>
          <p:cNvPr id="26932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693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7358A21-123E-4350-AB28-E6C6C17284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BA8F5DC-FD94-4B38-96E1-AEAE77766D5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D03FBC5-8006-4667-9784-F71FC2533ED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408404-2F35-45CD-8795-9291F31ED25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41588F84-E195-4E90-8C8B-2BAC45683AB4}"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F00AB97-3F26-4B83-BEDD-26069AEC159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81F0532-8594-44B1-AC01-332B4AAD56D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ED416F7-1367-498F-8627-F3B663D1F7E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1FA5522-2C9B-4068-88FA-144E03C3A198}"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D6B5C49-CAEF-4890-A7A6-190475F7D55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7AB4CBD-65BF-4B4A-9254-C023B9C3CCF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BC9D69B-B193-4428-B1BD-93B94E3BFDF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2D22CD-9413-45E4-8C8E-3FF24B9D8CA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solidFill>
                  <a:srgbClr val="FFFFFF"/>
                </a:solidFill>
                <a:latin typeface="Arial" charset="0"/>
                <a:cs typeface="+mn-cs"/>
              </a:defRPr>
            </a:lvl1pPr>
          </a:lstStyle>
          <a:p>
            <a:pPr fontAlgn="base">
              <a:spcAft>
                <a:spcPct val="0"/>
              </a:spcAft>
              <a:defRPr/>
            </a:pPr>
            <a:endParaRPr lang="en-US"/>
          </a:p>
        </p:txBody>
      </p:sp>
      <p:sp>
        <p:nvSpPr>
          <p:cNvPr id="2682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a:solidFill>
                  <a:srgbClr val="FFFFFF"/>
                </a:solidFill>
                <a:latin typeface="Arial" charset="0"/>
                <a:cs typeface="+mn-cs"/>
              </a:defRPr>
            </a:lvl1pPr>
          </a:lstStyle>
          <a:p>
            <a:pPr fontAlgn="base">
              <a:spcAft>
                <a:spcPct val="0"/>
              </a:spcAft>
              <a:defRPr/>
            </a:pPr>
            <a:fld id="{17002ADD-25B3-4246-B8EF-EE6833CD7D88}" type="slidenum">
              <a:rPr lang="en-US"/>
              <a:pPr fontAlgn="base">
                <a:spcAft>
                  <a:spcPct val="0"/>
                </a:spcAft>
                <a:defRPr/>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2682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2682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2682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26829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2682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grpSp>
        <p:sp>
          <p:nvSpPr>
            <p:cNvPr id="2682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sp>
          <p:nvSpPr>
            <p:cNvPr id="26830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lnSpc>
                  <a:spcPct val="90000"/>
                </a:lnSpc>
                <a:spcBef>
                  <a:spcPct val="20000"/>
                </a:spcBef>
                <a:spcAft>
                  <a:spcPct val="0"/>
                </a:spcAft>
                <a:defRPr/>
              </a:pPr>
              <a:endParaRPr lang="en-US">
                <a:solidFill>
                  <a:srgbClr val="FFFFFF"/>
                </a:solidFill>
                <a:latin typeface="Garamond" pitchFamily="18" charset="0"/>
                <a:cs typeface="Arial" charset="0"/>
              </a:endParaRPr>
            </a:p>
          </p:txBody>
        </p:sp>
      </p:grpSp>
      <p:sp>
        <p:nvSpPr>
          <p:cNvPr id="2683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83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90000"/>
              </a:lnSpc>
              <a:spcBef>
                <a:spcPct val="20000"/>
              </a:spcBef>
              <a:defRPr sz="1200">
                <a:solidFill>
                  <a:srgbClr val="FFFFFF"/>
                </a:solidFill>
                <a:latin typeface="Arial" charset="0"/>
                <a:cs typeface="+mn-cs"/>
              </a:defRPr>
            </a:lvl1pPr>
          </a:lstStyle>
          <a:p>
            <a:pPr fontAlgn="base">
              <a:spcAft>
                <a:spcPct val="0"/>
              </a:spcAft>
              <a:defRPr/>
            </a:pPr>
            <a:endParaRPr lang="en-US"/>
          </a:p>
        </p:txBody>
      </p:sp>
      <p:sp>
        <p:nvSpPr>
          <p:cNvPr id="2683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1371600"/>
            <a:ext cx="8458200" cy="1920875"/>
          </a:xfrm>
        </p:spPr>
        <p:txBody>
          <a:bodyPr/>
          <a:lstStyle/>
          <a:p>
            <a:pPr>
              <a:defRPr/>
            </a:pPr>
            <a:r>
              <a:rPr lang="en-US" dirty="0" smtClean="0"/>
              <a:t>Big Questions</a:t>
            </a:r>
            <a:br>
              <a:rPr lang="en-US" dirty="0" smtClean="0"/>
            </a:br>
            <a:r>
              <a:rPr lang="en-US" dirty="0" smtClean="0"/>
              <a:t>in</a:t>
            </a:r>
            <a:br>
              <a:rPr lang="en-US" dirty="0" smtClean="0"/>
            </a:br>
            <a:r>
              <a:rPr lang="en-US" dirty="0" smtClean="0"/>
              <a:t>Science and Religion</a:t>
            </a:r>
            <a:endParaRPr lang="en-US" dirty="0"/>
          </a:p>
        </p:txBody>
      </p:sp>
      <p:sp>
        <p:nvSpPr>
          <p:cNvPr id="3" name="Subtitle 2"/>
          <p:cNvSpPr>
            <a:spLocks noGrp="1"/>
          </p:cNvSpPr>
          <p:nvPr>
            <p:ph type="subTitle" sz="quarter" idx="1"/>
          </p:nvPr>
        </p:nvSpPr>
        <p:spPr>
          <a:xfrm>
            <a:off x="762000" y="4038600"/>
            <a:ext cx="7696200" cy="1752600"/>
          </a:xfrm>
        </p:spPr>
        <p:txBody>
          <a:bodyPr/>
          <a:lstStyle/>
          <a:p>
            <a:pPr>
              <a:defRPr/>
            </a:pPr>
            <a:r>
              <a:rPr lang="en-US" dirty="0" smtClean="0">
                <a:solidFill>
                  <a:schemeClr val="tx2"/>
                </a:solidFill>
              </a:rPr>
              <a:t>Samford University</a:t>
            </a:r>
          </a:p>
          <a:p>
            <a:pPr>
              <a:defRPr/>
            </a:pPr>
            <a:r>
              <a:rPr lang="en-US" dirty="0" smtClean="0">
                <a:solidFill>
                  <a:schemeClr val="tx2"/>
                </a:solidFill>
              </a:rPr>
              <a:t>Center for Science and Religion</a:t>
            </a:r>
            <a:endParaRPr lang="en-US" dirty="0">
              <a:solidFill>
                <a:schemeClr val="tx2"/>
              </a:solidFill>
            </a:endParaRPr>
          </a:p>
        </p:txBody>
      </p:sp>
      <p:pic>
        <p:nvPicPr>
          <p:cNvPr id="4100" name="Picture 4" descr="C:\Steve\Science and Religion\Center\logo.jpg"/>
          <p:cNvPicPr>
            <a:picLocks noChangeAspect="1" noChangeArrowheads="1"/>
          </p:cNvPicPr>
          <p:nvPr/>
        </p:nvPicPr>
        <p:blipFill>
          <a:blip r:embed="rId2" cstate="print"/>
          <a:srcRect/>
          <a:stretch>
            <a:fillRect/>
          </a:stretch>
        </p:blipFill>
        <p:spPr bwMode="auto">
          <a:xfrm>
            <a:off x="3505200" y="5334000"/>
            <a:ext cx="1905000" cy="10968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5102225" y="1535113"/>
            <a:ext cx="4041775" cy="639762"/>
          </a:xfrm>
        </p:spPr>
        <p:txBody>
          <a:bodyPr/>
          <a:lstStyle/>
          <a:p>
            <a:pPr>
              <a:buNone/>
            </a:pPr>
            <a:r>
              <a:rPr lang="en-US" sz="2400" b="1" dirty="0" smtClean="0">
                <a:solidFill>
                  <a:schemeClr val="tx2"/>
                </a:solidFill>
              </a:rPr>
              <a:t>Christian Beliefs</a:t>
            </a:r>
            <a:endParaRPr lang="en-US" sz="2400" b="1" dirty="0">
              <a:solidFill>
                <a:schemeClr val="tx2"/>
              </a:solidFill>
            </a:endParaRPr>
          </a:p>
        </p:txBody>
      </p:sp>
      <p:sp>
        <p:nvSpPr>
          <p:cNvPr id="8" name="Content Placeholder 7"/>
          <p:cNvSpPr>
            <a:spLocks noGrp="1"/>
          </p:cNvSpPr>
          <p:nvPr>
            <p:ph sz="half" idx="4294967295"/>
          </p:nvPr>
        </p:nvSpPr>
        <p:spPr>
          <a:xfrm>
            <a:off x="4953000" y="2133600"/>
            <a:ext cx="4041775" cy="3951288"/>
          </a:xfrm>
        </p:spPr>
        <p:txBody>
          <a:bodyPr>
            <a:noAutofit/>
          </a:bodyPr>
          <a:lstStyle/>
          <a:p>
            <a:r>
              <a:rPr lang="en-US" sz="2400" dirty="0" smtClean="0">
                <a:solidFill>
                  <a:schemeClr val="tx2"/>
                </a:solidFill>
              </a:rPr>
              <a:t>Humans are made in the image of God</a:t>
            </a:r>
          </a:p>
          <a:p>
            <a:r>
              <a:rPr lang="en-US" sz="2400" dirty="0" smtClean="0">
                <a:solidFill>
                  <a:schemeClr val="tx2"/>
                </a:solidFill>
              </a:rPr>
              <a:t>God rules the world in a faithful, consistent manner</a:t>
            </a:r>
          </a:p>
          <a:p>
            <a:r>
              <a:rPr lang="en-US" sz="2400" dirty="0" smtClean="0">
                <a:solidFill>
                  <a:schemeClr val="tx2"/>
                </a:solidFill>
              </a:rPr>
              <a:t>God has established natural laws</a:t>
            </a:r>
          </a:p>
          <a:p>
            <a:r>
              <a:rPr lang="en-US" sz="2400" dirty="0" smtClean="0">
                <a:solidFill>
                  <a:schemeClr val="tx2"/>
                </a:solidFill>
              </a:rPr>
              <a:t>Humans are not able to understand God’s world completely</a:t>
            </a:r>
            <a:endParaRPr lang="en-US" sz="2400" dirty="0">
              <a:solidFill>
                <a:schemeClr val="tx2"/>
              </a:solidFill>
            </a:endParaRPr>
          </a:p>
        </p:txBody>
      </p:sp>
      <p:sp>
        <p:nvSpPr>
          <p:cNvPr id="6" name="Content Placeholder 5"/>
          <p:cNvSpPr>
            <a:spLocks noGrp="1"/>
          </p:cNvSpPr>
          <p:nvPr>
            <p:ph sz="half" idx="4294967295"/>
          </p:nvPr>
        </p:nvSpPr>
        <p:spPr>
          <a:xfrm>
            <a:off x="228600" y="2209800"/>
            <a:ext cx="4040188" cy="3951288"/>
          </a:xfrm>
        </p:spPr>
        <p:txBody>
          <a:bodyPr>
            <a:normAutofit fontScale="85000" lnSpcReduction="20000"/>
          </a:bodyPr>
          <a:lstStyle/>
          <a:p>
            <a:r>
              <a:rPr lang="en-US" sz="3100" dirty="0" smtClean="0">
                <a:solidFill>
                  <a:schemeClr val="tx2"/>
                </a:solidFill>
              </a:rPr>
              <a:t>Nature can be studied by humans</a:t>
            </a:r>
          </a:p>
          <a:p>
            <a:r>
              <a:rPr lang="en-US" sz="3100" dirty="0" smtClean="0">
                <a:solidFill>
                  <a:schemeClr val="tx2"/>
                </a:solidFill>
              </a:rPr>
              <a:t>Nature works by natural cause and effect</a:t>
            </a:r>
          </a:p>
          <a:p>
            <a:r>
              <a:rPr lang="en-US" sz="3100" dirty="0" smtClean="0">
                <a:solidFill>
                  <a:schemeClr val="tx2"/>
                </a:solidFill>
              </a:rPr>
              <a:t>Natural phenomena are repeatable/observable</a:t>
            </a:r>
          </a:p>
          <a:p>
            <a:r>
              <a:rPr lang="en-US" sz="3100" dirty="0" smtClean="0">
                <a:solidFill>
                  <a:schemeClr val="tx2"/>
                </a:solidFill>
              </a:rPr>
              <a:t>Experiments and observations are needed for explanation</a:t>
            </a:r>
          </a:p>
          <a:p>
            <a:pPr>
              <a:buNone/>
            </a:pPr>
            <a:r>
              <a:rPr lang="en-US" dirty="0" smtClean="0">
                <a:solidFill>
                  <a:schemeClr val="tx2"/>
                </a:solidFill>
              </a:rPr>
              <a:t> </a:t>
            </a:r>
            <a:r>
              <a:rPr lang="en-US" sz="1600" dirty="0" smtClean="0">
                <a:ea typeface="Calibri"/>
              </a:rPr>
              <a:t>Source: </a:t>
            </a:r>
            <a:r>
              <a:rPr lang="en-US" sz="1500" dirty="0" smtClean="0">
                <a:solidFill>
                  <a:schemeClr val="tx2"/>
                </a:solidFill>
              </a:rPr>
              <a:t>Haarsma and Haarsma, </a:t>
            </a:r>
            <a:r>
              <a:rPr lang="en-US" sz="1500" i="1" dirty="0" smtClean="0">
                <a:solidFill>
                  <a:schemeClr val="tx2"/>
                </a:solidFill>
              </a:rPr>
              <a:t>Origin: A Reformed Look at Creation, Design, and Evolution</a:t>
            </a:r>
            <a:r>
              <a:rPr lang="en-US" sz="1500" dirty="0" smtClean="0">
                <a:solidFill>
                  <a:schemeClr val="tx2"/>
                </a:solidFill>
              </a:rPr>
              <a:t> (Grand Rapids, MI: Faith Alive, 2007)</a:t>
            </a:r>
            <a:endParaRPr lang="en-US" sz="1500" dirty="0">
              <a:solidFill>
                <a:schemeClr val="tx2"/>
              </a:solidFill>
            </a:endParaRPr>
          </a:p>
        </p:txBody>
      </p:sp>
      <p:sp>
        <p:nvSpPr>
          <p:cNvPr id="5" name="Text Placeholder 4"/>
          <p:cNvSpPr>
            <a:spLocks noGrp="1"/>
          </p:cNvSpPr>
          <p:nvPr>
            <p:ph type="body" idx="4294967295"/>
          </p:nvPr>
        </p:nvSpPr>
        <p:spPr>
          <a:xfrm>
            <a:off x="152400" y="1524000"/>
            <a:ext cx="4572000" cy="639762"/>
          </a:xfrm>
        </p:spPr>
        <p:txBody>
          <a:bodyPr>
            <a:noAutofit/>
          </a:bodyPr>
          <a:lstStyle/>
          <a:p>
            <a:pPr>
              <a:buNone/>
            </a:pPr>
            <a:r>
              <a:rPr lang="en-US" sz="2400" b="1" dirty="0" smtClean="0">
                <a:solidFill>
                  <a:schemeClr val="tx2"/>
                </a:solidFill>
              </a:rPr>
              <a:t>Beliefs Needed for Science</a:t>
            </a:r>
            <a:endParaRPr lang="en-US" sz="2400" b="1" dirty="0">
              <a:solidFill>
                <a:schemeClr val="tx2"/>
              </a:solidFill>
            </a:endParaRPr>
          </a:p>
        </p:txBody>
      </p:sp>
      <p:sp>
        <p:nvSpPr>
          <p:cNvPr id="4" name="Title 3"/>
          <p:cNvSpPr>
            <a:spLocks noGrp="1"/>
          </p:cNvSpPr>
          <p:nvPr>
            <p:ph type="title" idx="4294967295"/>
          </p:nvPr>
        </p:nvSpPr>
        <p:spPr>
          <a:xfrm>
            <a:off x="228600" y="304800"/>
            <a:ext cx="8229600" cy="1143000"/>
          </a:xfrm>
        </p:spPr>
        <p:txBody>
          <a:bodyPr>
            <a:normAutofit fontScale="90000"/>
          </a:bodyPr>
          <a:lstStyle/>
          <a:p>
            <a:r>
              <a:rPr lang="en-US" dirty="0" smtClean="0"/>
              <a:t>Scientific and Christian Beliefs</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1600" y="3048000"/>
            <a:ext cx="1905000" cy="1323439"/>
          </a:xfrm>
          <a:prstGeom prst="rect">
            <a:avLst/>
          </a:prstGeom>
        </p:spPr>
        <p:txBody>
          <a:bodyPr wrap="square">
            <a:spAutoFit/>
          </a:bodyPr>
          <a:lstStyle/>
          <a:p>
            <a:r>
              <a:rPr lang="en-US" sz="1000" dirty="0" smtClean="0">
                <a:ea typeface="Calibri"/>
              </a:rPr>
              <a:t>Image source: </a:t>
            </a:r>
            <a:r>
              <a:rPr lang="en-US" sz="1000" dirty="0" smtClean="0"/>
              <a:t>http://www.amazon.com/Religion-Science-Gifford-Lectures-Barbour/dp/0060609389/ref=sr_1_1?s=books&amp;ie=UTF8&amp;qid=1358952534&amp;sr=1-1&amp;keywords=religion+and+science+ian+barbour (fair use)</a:t>
            </a:r>
            <a:endParaRPr lang="en-US" sz="1000" dirty="0"/>
          </a:p>
        </p:txBody>
      </p:sp>
      <p:sp>
        <p:nvSpPr>
          <p:cNvPr id="2" name="Title 1"/>
          <p:cNvSpPr>
            <a:spLocks noGrp="1"/>
          </p:cNvSpPr>
          <p:nvPr>
            <p:ph type="title"/>
          </p:nvPr>
        </p:nvSpPr>
        <p:spPr>
          <a:xfrm>
            <a:off x="457200" y="273050"/>
            <a:ext cx="3200400" cy="1162050"/>
          </a:xfrm>
        </p:spPr>
        <p:txBody>
          <a:bodyPr>
            <a:normAutofit/>
          </a:bodyPr>
          <a:lstStyle/>
          <a:p>
            <a:r>
              <a:rPr lang="en-US" dirty="0" smtClean="0"/>
              <a:t>How Do Science and Religion Relate to Each Other?</a:t>
            </a:r>
            <a:endParaRPr lang="en-US" dirty="0"/>
          </a:p>
        </p:txBody>
      </p:sp>
      <p:pic>
        <p:nvPicPr>
          <p:cNvPr id="6" name="Content Placeholder 5" descr="barbour.jpg"/>
          <p:cNvPicPr>
            <a:picLocks noGrp="1" noChangeAspect="1"/>
          </p:cNvPicPr>
          <p:nvPr>
            <p:ph idx="1"/>
          </p:nvPr>
        </p:nvPicPr>
        <p:blipFill>
          <a:blip r:embed="rId2" cstate="print"/>
          <a:stretch>
            <a:fillRect/>
          </a:stretch>
        </p:blipFill>
        <p:spPr>
          <a:xfrm>
            <a:off x="4702175" y="1770856"/>
            <a:ext cx="2857500" cy="2857500"/>
          </a:xfrm>
        </p:spPr>
      </p:pic>
      <p:sp>
        <p:nvSpPr>
          <p:cNvPr id="5" name="Text Placeholder 4"/>
          <p:cNvSpPr>
            <a:spLocks noGrp="1"/>
          </p:cNvSpPr>
          <p:nvPr>
            <p:ph type="body" sz="half" idx="2"/>
          </p:nvPr>
        </p:nvSpPr>
        <p:spPr/>
        <p:txBody>
          <a:bodyPr>
            <a:normAutofit/>
          </a:bodyPr>
          <a:lstStyle/>
          <a:p>
            <a:r>
              <a:rPr lang="en-US" sz="2400" dirty="0" smtClean="0">
                <a:solidFill>
                  <a:schemeClr val="tx2"/>
                </a:solidFill>
              </a:rPr>
              <a:t>Ian Barbour identified four ways</a:t>
            </a:r>
          </a:p>
          <a:p>
            <a:pPr lvl="1"/>
            <a:r>
              <a:rPr lang="en-US" sz="2400" dirty="0" smtClean="0">
                <a:solidFill>
                  <a:schemeClr val="tx2"/>
                </a:solidFill>
              </a:rPr>
              <a:t>Conflict</a:t>
            </a:r>
          </a:p>
          <a:p>
            <a:pPr lvl="1"/>
            <a:r>
              <a:rPr lang="en-US" sz="2400" dirty="0" smtClean="0">
                <a:solidFill>
                  <a:schemeClr val="tx2"/>
                </a:solidFill>
              </a:rPr>
              <a:t>Independence</a:t>
            </a:r>
          </a:p>
          <a:p>
            <a:pPr lvl="1"/>
            <a:r>
              <a:rPr lang="en-US" sz="2400" dirty="0" smtClean="0">
                <a:solidFill>
                  <a:schemeClr val="tx2"/>
                </a:solidFill>
              </a:rPr>
              <a:t>Dialogue</a:t>
            </a:r>
          </a:p>
          <a:p>
            <a:pPr lvl="1"/>
            <a:r>
              <a:rPr lang="en-US" sz="2400" dirty="0" smtClean="0">
                <a:solidFill>
                  <a:schemeClr val="tx2"/>
                </a:solidFill>
              </a:rPr>
              <a:t>Integration</a:t>
            </a:r>
          </a:p>
          <a:p>
            <a:pPr lvl="1"/>
            <a:r>
              <a:rPr lang="en-US" sz="1500" dirty="0" smtClean="0">
                <a:solidFill>
                  <a:schemeClr val="tx2"/>
                </a:solidFill>
              </a:rPr>
              <a:t>From Barbour, </a:t>
            </a:r>
            <a:r>
              <a:rPr lang="en-US" sz="1500" i="1" dirty="0" smtClean="0">
                <a:solidFill>
                  <a:schemeClr val="tx2"/>
                </a:solidFill>
              </a:rPr>
              <a:t>Religion and Science: Historical and Contemporary Issues </a:t>
            </a:r>
            <a:r>
              <a:rPr lang="en-US" sz="1500" dirty="0" smtClean="0">
                <a:solidFill>
                  <a:schemeClr val="tx2"/>
                </a:solidFill>
              </a:rPr>
              <a:t>(New York: HarperCollins, 1997)</a:t>
            </a:r>
            <a:endParaRPr lang="en-US" sz="1500" dirty="0">
              <a:solidFill>
                <a:schemeClr val="tx2"/>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Conflict</a:t>
            </a:r>
            <a:endParaRPr lang="en-US" sz="2800" dirty="0"/>
          </a:p>
        </p:txBody>
      </p:sp>
      <p:pic>
        <p:nvPicPr>
          <p:cNvPr id="6" name="Content Placeholder 5" descr="AngerConflict.jpg"/>
          <p:cNvPicPr>
            <a:picLocks noGrp="1" noChangeAspect="1"/>
          </p:cNvPicPr>
          <p:nvPr>
            <p:ph idx="1"/>
          </p:nvPr>
        </p:nvPicPr>
        <p:blipFill>
          <a:blip r:embed="rId2" cstate="print"/>
          <a:stretch>
            <a:fillRect/>
          </a:stretch>
        </p:blipFill>
        <p:spPr>
          <a:xfrm>
            <a:off x="3575050" y="1497767"/>
            <a:ext cx="5111750" cy="3403678"/>
          </a:xfrm>
        </p:spPr>
      </p:pic>
      <p:sp>
        <p:nvSpPr>
          <p:cNvPr id="5" name="Text Placeholder 4"/>
          <p:cNvSpPr>
            <a:spLocks noGrp="1"/>
          </p:cNvSpPr>
          <p:nvPr>
            <p:ph type="body" sz="half" idx="2"/>
          </p:nvPr>
        </p:nvSpPr>
        <p:spPr/>
        <p:txBody>
          <a:bodyPr>
            <a:normAutofit fontScale="92500" lnSpcReduction="10000"/>
          </a:bodyPr>
          <a:lstStyle/>
          <a:p>
            <a:r>
              <a:rPr lang="en-US" sz="1600" dirty="0" smtClean="0">
                <a:solidFill>
                  <a:schemeClr val="tx2"/>
                </a:solidFill>
              </a:rPr>
              <a:t>Religion and science are two ways of viewing the same things; therefore one is correct and the other is incorrect</a:t>
            </a:r>
          </a:p>
          <a:p>
            <a:r>
              <a:rPr lang="en-US" sz="1600" dirty="0" smtClean="0">
                <a:solidFill>
                  <a:schemeClr val="tx2"/>
                </a:solidFill>
              </a:rPr>
              <a:t>Both are based on interpretation of the Bible</a:t>
            </a:r>
          </a:p>
          <a:p>
            <a:pPr lvl="1"/>
            <a:r>
              <a:rPr lang="en-US" sz="1600" dirty="0" smtClean="0">
                <a:solidFill>
                  <a:schemeClr val="tx2"/>
                </a:solidFill>
              </a:rPr>
              <a:t>Scripture is inerrant in everything it comments on and if science appears to contradict the Bible, science is wrong (Biblical literalism or inerrancy)</a:t>
            </a:r>
          </a:p>
          <a:p>
            <a:pPr lvl="1"/>
            <a:r>
              <a:rPr lang="en-US" sz="1600" dirty="0" smtClean="0">
                <a:solidFill>
                  <a:schemeClr val="tx2"/>
                </a:solidFill>
              </a:rPr>
              <a:t>Parts of the Bible are contradicted by science, so all of the Bible must be rejected and therefore science is the only reliable path to knowledge of the real world (scientism, philosophical materialism)</a:t>
            </a:r>
          </a:p>
          <a:p>
            <a:endParaRPr lang="en-US" dirty="0">
              <a:solidFill>
                <a:schemeClr val="tx2"/>
              </a:solidFill>
            </a:endParaRPr>
          </a:p>
        </p:txBody>
      </p:sp>
      <p:sp>
        <p:nvSpPr>
          <p:cNvPr id="8" name="Rectangle 7"/>
          <p:cNvSpPr/>
          <p:nvPr/>
        </p:nvSpPr>
        <p:spPr>
          <a:xfrm>
            <a:off x="3886200" y="4953000"/>
            <a:ext cx="4800600" cy="400110"/>
          </a:xfrm>
          <a:prstGeom prst="rect">
            <a:avLst/>
          </a:prstGeom>
        </p:spPr>
        <p:txBody>
          <a:bodyPr wrap="square">
            <a:spAutoFit/>
          </a:bodyPr>
          <a:lstStyle/>
          <a:p>
            <a:pPr algn="ctr"/>
            <a:r>
              <a:rPr lang="en-US" sz="1000" dirty="0" smtClean="0">
                <a:ea typeface="Calibri"/>
              </a:rPr>
              <a:t>Image source: </a:t>
            </a:r>
            <a:r>
              <a:rPr lang="en-US" sz="1000" dirty="0" smtClean="0"/>
              <a:t>http://www.conflictdynamics.org/blog/tag/office-conflict/ </a:t>
            </a:r>
          </a:p>
          <a:p>
            <a:pPr algn="ctr"/>
            <a:r>
              <a:rPr lang="en-US" sz="1000" dirty="0" smtClean="0"/>
              <a:t>(used with permission)</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05400" y="3505200"/>
            <a:ext cx="2057400" cy="553998"/>
          </a:xfrm>
          <a:prstGeom prst="rect">
            <a:avLst/>
          </a:prstGeom>
        </p:spPr>
        <p:txBody>
          <a:bodyPr wrap="square">
            <a:spAutoFit/>
          </a:bodyPr>
          <a:lstStyle/>
          <a:p>
            <a:r>
              <a:rPr lang="en-US" sz="1000" dirty="0" smtClean="0">
                <a:ea typeface="Calibri"/>
              </a:rPr>
              <a:t>Image source: </a:t>
            </a:r>
            <a:r>
              <a:rPr lang="en-US" sz="1000" dirty="0" smtClean="0"/>
              <a:t>http://www.boston.com/jobs/galleries/workplaceconflict/ (fair use)</a:t>
            </a:r>
            <a:endParaRPr lang="en-US" sz="1000" dirty="0"/>
          </a:p>
        </p:txBody>
      </p:sp>
      <p:sp>
        <p:nvSpPr>
          <p:cNvPr id="2" name="Title 1"/>
          <p:cNvSpPr>
            <a:spLocks noGrp="1"/>
          </p:cNvSpPr>
          <p:nvPr>
            <p:ph type="title"/>
          </p:nvPr>
        </p:nvSpPr>
        <p:spPr/>
        <p:txBody>
          <a:bodyPr>
            <a:normAutofit/>
          </a:bodyPr>
          <a:lstStyle/>
          <a:p>
            <a:r>
              <a:rPr lang="en-US" sz="2800" dirty="0" smtClean="0"/>
              <a:t>Conflict</a:t>
            </a:r>
            <a:endParaRPr lang="en-US" sz="2800" dirty="0"/>
          </a:p>
        </p:txBody>
      </p:sp>
      <p:pic>
        <p:nvPicPr>
          <p:cNvPr id="6" name="Content Placeholder 5" descr="conflict 2.jpg"/>
          <p:cNvPicPr>
            <a:picLocks noGrp="1" noChangeAspect="1"/>
          </p:cNvPicPr>
          <p:nvPr>
            <p:ph idx="1"/>
          </p:nvPr>
        </p:nvPicPr>
        <p:blipFill>
          <a:blip r:embed="rId2" cstate="print"/>
          <a:stretch>
            <a:fillRect/>
          </a:stretch>
        </p:blipFill>
        <p:spPr>
          <a:xfrm>
            <a:off x="4448429" y="1937734"/>
            <a:ext cx="3364992" cy="2523744"/>
          </a:xfrm>
        </p:spPr>
      </p:pic>
      <p:sp>
        <p:nvSpPr>
          <p:cNvPr id="5" name="Text Placeholder 4"/>
          <p:cNvSpPr>
            <a:spLocks noGrp="1"/>
          </p:cNvSpPr>
          <p:nvPr>
            <p:ph type="body" sz="half" idx="2"/>
          </p:nvPr>
        </p:nvSpPr>
        <p:spPr/>
        <p:txBody>
          <a:bodyPr/>
          <a:lstStyle/>
          <a:p>
            <a:r>
              <a:rPr lang="en-US" sz="2000" dirty="0" smtClean="0">
                <a:solidFill>
                  <a:schemeClr val="tx2"/>
                </a:solidFill>
              </a:rPr>
              <a:t>Scientific Materialism</a:t>
            </a:r>
          </a:p>
          <a:p>
            <a:pPr lvl="1"/>
            <a:r>
              <a:rPr lang="en-US" sz="2000" dirty="0" smtClean="0">
                <a:solidFill>
                  <a:schemeClr val="tx2"/>
                </a:solidFill>
              </a:rPr>
              <a:t>Scientific method is the only reliable path to knowledge</a:t>
            </a:r>
          </a:p>
          <a:p>
            <a:pPr lvl="1"/>
            <a:r>
              <a:rPr lang="en-US" sz="2000" dirty="0" smtClean="0">
                <a:solidFill>
                  <a:schemeClr val="tx2"/>
                </a:solidFill>
              </a:rPr>
              <a:t>Matter (or matter and energy) is the fundamental reality in the universe</a:t>
            </a:r>
          </a:p>
          <a:p>
            <a:pPr lvl="1"/>
            <a:r>
              <a:rPr lang="en-US" sz="2000" dirty="0" smtClean="0">
                <a:solidFill>
                  <a:schemeClr val="tx2"/>
                </a:solidFill>
              </a:rPr>
              <a:t>Science can be reduced to chemistry and physics</a:t>
            </a:r>
          </a:p>
          <a:p>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600200"/>
            <a:ext cx="8229600" cy="4525963"/>
          </a:xfrm>
        </p:spPr>
        <p:txBody>
          <a:bodyPr/>
          <a:lstStyle/>
          <a:p>
            <a:r>
              <a:rPr lang="en-US" dirty="0" smtClean="0">
                <a:solidFill>
                  <a:schemeClr val="tx2"/>
                </a:solidFill>
              </a:rPr>
              <a:t>In order to accept this model, scientific materialists must believe that:</a:t>
            </a:r>
          </a:p>
          <a:p>
            <a:pPr lvl="1"/>
            <a:r>
              <a:rPr lang="en-US" dirty="0">
                <a:solidFill>
                  <a:schemeClr val="tx2"/>
                </a:solidFill>
              </a:rPr>
              <a:t>t</a:t>
            </a:r>
            <a:r>
              <a:rPr lang="en-US" dirty="0" smtClean="0">
                <a:solidFill>
                  <a:schemeClr val="tx2"/>
                </a:solidFill>
              </a:rPr>
              <a:t>hey are completely neutral with respect to their biases and worldviews</a:t>
            </a:r>
          </a:p>
          <a:p>
            <a:pPr lvl="1"/>
            <a:r>
              <a:rPr lang="en-US" i="1" dirty="0">
                <a:solidFill>
                  <a:schemeClr val="tx2"/>
                </a:solidFill>
              </a:rPr>
              <a:t>a</a:t>
            </a:r>
            <a:r>
              <a:rPr lang="en-US" i="1" dirty="0" smtClean="0">
                <a:solidFill>
                  <a:schemeClr val="tx2"/>
                </a:solidFill>
              </a:rPr>
              <a:t>ll</a:t>
            </a:r>
            <a:r>
              <a:rPr lang="en-US" dirty="0" smtClean="0">
                <a:solidFill>
                  <a:schemeClr val="tx2"/>
                </a:solidFill>
              </a:rPr>
              <a:t> of life, including the arts, social sciences, and others, is reducible to physical processes</a:t>
            </a:r>
          </a:p>
          <a:p>
            <a:pPr lvl="1"/>
            <a:r>
              <a:rPr lang="en-US" dirty="0">
                <a:solidFill>
                  <a:schemeClr val="tx2"/>
                </a:solidFill>
              </a:rPr>
              <a:t>t</a:t>
            </a:r>
            <a:r>
              <a:rPr lang="en-US" dirty="0" smtClean="0">
                <a:solidFill>
                  <a:schemeClr val="tx2"/>
                </a:solidFill>
              </a:rPr>
              <a:t>hat there is a single way of interpretation of the Bible, and that it is mistaken</a:t>
            </a:r>
          </a:p>
          <a:p>
            <a:pPr lvl="1"/>
            <a:r>
              <a:rPr lang="en-US" dirty="0" smtClean="0">
                <a:solidFill>
                  <a:schemeClr val="tx2"/>
                </a:solidFill>
              </a:rPr>
              <a:t>Are these true?</a:t>
            </a:r>
            <a:endParaRPr lang="en-US" dirty="0">
              <a:solidFill>
                <a:schemeClr val="tx2"/>
              </a:solidFill>
            </a:endParaRPr>
          </a:p>
        </p:txBody>
      </p:sp>
      <p:sp>
        <p:nvSpPr>
          <p:cNvPr id="2" name="Title 1"/>
          <p:cNvSpPr>
            <a:spLocks noGrp="1"/>
          </p:cNvSpPr>
          <p:nvPr>
            <p:ph type="title" idx="4294967295"/>
          </p:nvPr>
        </p:nvSpPr>
        <p:spPr>
          <a:xfrm>
            <a:off x="457200" y="304800"/>
            <a:ext cx="8229600" cy="1143000"/>
          </a:xfrm>
        </p:spPr>
        <p:txBody>
          <a:bodyPr/>
          <a:lstStyle/>
          <a:p>
            <a:r>
              <a:rPr lang="en-US" dirty="0" smtClean="0"/>
              <a:t>Conflict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2400" y="3276600"/>
            <a:ext cx="4572000" cy="400110"/>
          </a:xfrm>
          <a:prstGeom prst="rect">
            <a:avLst/>
          </a:prstGeom>
        </p:spPr>
        <p:txBody>
          <a:bodyPr>
            <a:spAutoFit/>
          </a:bodyPr>
          <a:lstStyle/>
          <a:p>
            <a:r>
              <a:rPr lang="en-US" sz="1000" dirty="0" smtClean="0">
                <a:ea typeface="Calibri"/>
              </a:rPr>
              <a:t>Image source: </a:t>
            </a:r>
            <a:r>
              <a:rPr lang="en-US" sz="1000" dirty="0" smtClean="0"/>
              <a:t>http://www.maximumadvantage.com/conflict-resolution-in-the-workplace.html (fair use)</a:t>
            </a:r>
            <a:endParaRPr lang="en-US" sz="1000" dirty="0"/>
          </a:p>
        </p:txBody>
      </p:sp>
      <p:sp>
        <p:nvSpPr>
          <p:cNvPr id="2" name="Title 1"/>
          <p:cNvSpPr>
            <a:spLocks noGrp="1"/>
          </p:cNvSpPr>
          <p:nvPr>
            <p:ph type="title"/>
          </p:nvPr>
        </p:nvSpPr>
        <p:spPr/>
        <p:txBody>
          <a:bodyPr>
            <a:normAutofit/>
          </a:bodyPr>
          <a:lstStyle/>
          <a:p>
            <a:r>
              <a:rPr lang="en-US" sz="2800" dirty="0" smtClean="0"/>
              <a:t>Conflict</a:t>
            </a:r>
            <a:endParaRPr lang="en-US" sz="2800" dirty="0"/>
          </a:p>
        </p:txBody>
      </p:sp>
      <p:pic>
        <p:nvPicPr>
          <p:cNvPr id="6" name="Content Placeholder 5" descr="11634012-profiles-of-serious-employees-looking-at-each-other.jpg"/>
          <p:cNvPicPr>
            <a:picLocks noGrp="1" noChangeAspect="1"/>
          </p:cNvPicPr>
          <p:nvPr>
            <p:ph idx="1"/>
          </p:nvPr>
        </p:nvPicPr>
        <p:blipFill>
          <a:blip r:embed="rId2" cstate="print"/>
          <a:stretch>
            <a:fillRect/>
          </a:stretch>
        </p:blipFill>
        <p:spPr>
          <a:xfrm>
            <a:off x="3575050" y="2102459"/>
            <a:ext cx="5111750" cy="2194295"/>
          </a:xfrm>
        </p:spPr>
      </p:pic>
      <p:sp>
        <p:nvSpPr>
          <p:cNvPr id="5" name="Text Placeholder 4"/>
          <p:cNvSpPr>
            <a:spLocks noGrp="1"/>
          </p:cNvSpPr>
          <p:nvPr>
            <p:ph type="body" sz="half" idx="2"/>
          </p:nvPr>
        </p:nvSpPr>
        <p:spPr/>
        <p:txBody>
          <a:bodyPr/>
          <a:lstStyle/>
          <a:p>
            <a:r>
              <a:rPr lang="en-US" sz="2400" dirty="0" smtClean="0">
                <a:solidFill>
                  <a:schemeClr val="tx2"/>
                </a:solidFill>
              </a:rPr>
              <a:t>Biblical Literalism</a:t>
            </a:r>
          </a:p>
          <a:p>
            <a:pPr lvl="1"/>
            <a:r>
              <a:rPr lang="en-US" sz="2400" dirty="0" smtClean="0">
                <a:solidFill>
                  <a:schemeClr val="tx2"/>
                </a:solidFill>
              </a:rPr>
              <a:t>Scripture is inerrant in everything it comments on</a:t>
            </a:r>
          </a:p>
          <a:p>
            <a:pPr lvl="1"/>
            <a:r>
              <a:rPr lang="en-US" sz="2400" dirty="0" smtClean="0">
                <a:solidFill>
                  <a:schemeClr val="tx2"/>
                </a:solidFill>
              </a:rPr>
              <a:t>If science appears to contradict the Bible, science is wrong</a:t>
            </a:r>
          </a:p>
          <a:p>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53000" y="2895600"/>
            <a:ext cx="2362200" cy="553998"/>
          </a:xfrm>
          <a:prstGeom prst="rect">
            <a:avLst/>
          </a:prstGeom>
        </p:spPr>
        <p:txBody>
          <a:bodyPr wrap="square">
            <a:spAutoFit/>
          </a:bodyPr>
          <a:lstStyle/>
          <a:p>
            <a:r>
              <a:rPr lang="en-US" sz="1000" dirty="0" smtClean="0">
                <a:ea typeface="Calibri"/>
              </a:rPr>
              <a:t>Image source: </a:t>
            </a:r>
            <a:r>
              <a:rPr lang="en-US" sz="1000" dirty="0" smtClean="0"/>
              <a:t>http://heatherdhawkins.blogspot.com/2009/05/clergy-letter.html (fair use)</a:t>
            </a:r>
            <a:endParaRPr lang="en-US" sz="1000" dirty="0"/>
          </a:p>
        </p:txBody>
      </p:sp>
      <p:sp>
        <p:nvSpPr>
          <p:cNvPr id="2" name="Title 1"/>
          <p:cNvSpPr>
            <a:spLocks noGrp="1"/>
          </p:cNvSpPr>
          <p:nvPr>
            <p:ph type="title"/>
          </p:nvPr>
        </p:nvSpPr>
        <p:spPr/>
        <p:txBody>
          <a:bodyPr/>
          <a:lstStyle/>
          <a:p>
            <a:r>
              <a:rPr lang="en-US" dirty="0" smtClean="0"/>
              <a:t>Conflict</a:t>
            </a:r>
            <a:endParaRPr lang="en-US" dirty="0"/>
          </a:p>
        </p:txBody>
      </p:sp>
      <p:pic>
        <p:nvPicPr>
          <p:cNvPr id="6" name="Content Placeholder 5" descr="science_vs__religion_by_rainwalker.jpg"/>
          <p:cNvPicPr>
            <a:picLocks noGrp="1" noChangeAspect="1"/>
          </p:cNvPicPr>
          <p:nvPr>
            <p:ph idx="1"/>
          </p:nvPr>
        </p:nvPicPr>
        <p:blipFill>
          <a:blip r:embed="rId2" cstate="print"/>
          <a:stretch>
            <a:fillRect/>
          </a:stretch>
        </p:blipFill>
        <p:spPr>
          <a:xfrm>
            <a:off x="4225925" y="1770856"/>
            <a:ext cx="3810000" cy="2857500"/>
          </a:xfrm>
        </p:spPr>
      </p:pic>
      <p:sp>
        <p:nvSpPr>
          <p:cNvPr id="5" name="Text Placeholder 4"/>
          <p:cNvSpPr>
            <a:spLocks noGrp="1"/>
          </p:cNvSpPr>
          <p:nvPr>
            <p:ph type="body" sz="half" idx="2"/>
          </p:nvPr>
        </p:nvSpPr>
        <p:spPr/>
        <p:txBody>
          <a:bodyPr>
            <a:normAutofit lnSpcReduction="10000"/>
          </a:bodyPr>
          <a:lstStyle/>
          <a:p>
            <a:r>
              <a:rPr lang="en-US" sz="1800" dirty="0" smtClean="0">
                <a:solidFill>
                  <a:schemeClr val="tx2"/>
                </a:solidFill>
              </a:rPr>
              <a:t>In order to accept this model, Christians must believe that:</a:t>
            </a:r>
          </a:p>
          <a:p>
            <a:pPr lvl="1"/>
            <a:r>
              <a:rPr lang="en-US" sz="1800" dirty="0" smtClean="0">
                <a:solidFill>
                  <a:schemeClr val="tx2"/>
                </a:solidFill>
              </a:rPr>
              <a:t>there are no conflicts, inaccuracies, or contradictions in the Bible</a:t>
            </a:r>
          </a:p>
          <a:p>
            <a:pPr lvl="1"/>
            <a:r>
              <a:rPr lang="en-US" sz="1800" dirty="0" smtClean="0">
                <a:solidFill>
                  <a:schemeClr val="tx2"/>
                </a:solidFill>
              </a:rPr>
              <a:t>scientists are mistaken or purposely fraudulent in their investigations into origins (and origins alone; i.e., not with respect to medicine, technology et al.)</a:t>
            </a:r>
          </a:p>
          <a:p>
            <a:pPr lvl="1"/>
            <a:r>
              <a:rPr lang="en-US" sz="1800" dirty="0" smtClean="0">
                <a:solidFill>
                  <a:schemeClr val="tx2"/>
                </a:solidFill>
              </a:rPr>
              <a:t>scientists are hostile to Christianity (or religion)</a:t>
            </a:r>
          </a:p>
          <a:p>
            <a:pPr lvl="1"/>
            <a:r>
              <a:rPr lang="en-US" sz="1800" dirty="0" smtClean="0">
                <a:solidFill>
                  <a:schemeClr val="tx2"/>
                </a:solidFill>
              </a:rPr>
              <a:t>Are these true?</a:t>
            </a: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1000" y="3124200"/>
            <a:ext cx="3124200" cy="553998"/>
          </a:xfrm>
          <a:prstGeom prst="rect">
            <a:avLst/>
          </a:prstGeom>
        </p:spPr>
        <p:txBody>
          <a:bodyPr wrap="square">
            <a:spAutoFit/>
          </a:bodyPr>
          <a:lstStyle/>
          <a:p>
            <a:r>
              <a:rPr lang="en-US" sz="1000" dirty="0" smtClean="0">
                <a:ea typeface="Calibri"/>
              </a:rPr>
              <a:t>Image source: </a:t>
            </a:r>
            <a:r>
              <a:rPr lang="en-US" sz="1000" dirty="0" smtClean="0"/>
              <a:t>http://www.bethinking.org/science-christianity/ways-of-understanding-science-and-religion.htm (fair use)</a:t>
            </a:r>
            <a:endParaRPr lang="en-US" sz="1000" dirty="0"/>
          </a:p>
        </p:txBody>
      </p:sp>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endParaRPr lang="en-US" dirty="0" smtClean="0"/>
          </a:p>
        </p:txBody>
      </p:sp>
      <p:sp>
        <p:nvSpPr>
          <p:cNvPr id="5" name="Text Placeholder 4"/>
          <p:cNvSpPr>
            <a:spLocks noGrp="1"/>
          </p:cNvSpPr>
          <p:nvPr>
            <p:ph type="body" sz="half" idx="2"/>
          </p:nvPr>
        </p:nvSpPr>
        <p:spPr/>
        <p:txBody>
          <a:bodyPr/>
          <a:lstStyle/>
          <a:p>
            <a:r>
              <a:rPr lang="en-US" sz="1800" dirty="0" smtClean="0">
                <a:solidFill>
                  <a:schemeClr val="tx2"/>
                </a:solidFill>
              </a:rPr>
              <a:t>Contrasting Methods</a:t>
            </a:r>
          </a:p>
          <a:p>
            <a:pPr lvl="1"/>
            <a:r>
              <a:rPr lang="en-US" sz="1800" dirty="0" smtClean="0">
                <a:solidFill>
                  <a:schemeClr val="tx2"/>
                </a:solidFill>
              </a:rPr>
              <a:t>Science and religion are separate spheres of human life</a:t>
            </a:r>
          </a:p>
          <a:p>
            <a:pPr lvl="1"/>
            <a:r>
              <a:rPr lang="en-US" sz="1800" dirty="0" smtClean="0">
                <a:solidFill>
                  <a:schemeClr val="tx2"/>
                </a:solidFill>
              </a:rPr>
              <a:t>Religious faith depends on divine initiative, science relies on human discovery</a:t>
            </a:r>
          </a:p>
          <a:p>
            <a:pPr lvl="1"/>
            <a:r>
              <a:rPr lang="en-US" sz="1800" dirty="0" smtClean="0">
                <a:solidFill>
                  <a:schemeClr val="tx2"/>
                </a:solidFill>
              </a:rPr>
              <a:t>Science is thought to be testable, public, and objective while religion is not testable, private, and subjective</a:t>
            </a:r>
          </a:p>
          <a:p>
            <a:endParaRPr lang="en-US" dirty="0">
              <a:solidFill>
                <a:schemeClr val="tx2"/>
              </a:solidFill>
            </a:endParaRPr>
          </a:p>
        </p:txBody>
      </p:sp>
      <p:pic>
        <p:nvPicPr>
          <p:cNvPr id="6" name="Picture 5" descr="ScienceFaith1.jpg"/>
          <p:cNvPicPr>
            <a:picLocks noChangeAspect="1"/>
          </p:cNvPicPr>
          <p:nvPr/>
        </p:nvPicPr>
        <p:blipFill>
          <a:blip r:embed="rId2" cstate="print"/>
          <a:stretch>
            <a:fillRect/>
          </a:stretch>
        </p:blipFill>
        <p:spPr>
          <a:xfrm>
            <a:off x="3733800" y="2590800"/>
            <a:ext cx="4076700" cy="1495425"/>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600200"/>
            <a:ext cx="8229600" cy="4525963"/>
          </a:xfrm>
        </p:spPr>
        <p:txBody>
          <a:bodyPr>
            <a:normAutofit fontScale="92500" lnSpcReduction="20000"/>
          </a:bodyPr>
          <a:lstStyle/>
          <a:p>
            <a:r>
              <a:rPr lang="en-US" dirty="0" smtClean="0">
                <a:solidFill>
                  <a:schemeClr val="tx2"/>
                </a:solidFill>
              </a:rPr>
              <a:t>Differing Languages</a:t>
            </a:r>
          </a:p>
          <a:p>
            <a:pPr lvl="1"/>
            <a:r>
              <a:rPr lang="en-US" dirty="0" smtClean="0">
                <a:solidFill>
                  <a:schemeClr val="tx2"/>
                </a:solidFill>
              </a:rPr>
              <a:t>Scientific language is used primarily for prediction and control (theories, delimited questions)</a:t>
            </a:r>
          </a:p>
          <a:p>
            <a:pPr lvl="1"/>
            <a:r>
              <a:rPr lang="en-US" dirty="0" smtClean="0">
                <a:solidFill>
                  <a:schemeClr val="tx2"/>
                </a:solidFill>
              </a:rPr>
              <a:t>Religious language elicits a set of attitudes and encourages allegiance to moral principles</a:t>
            </a:r>
          </a:p>
          <a:p>
            <a:pPr lvl="1"/>
            <a:r>
              <a:rPr lang="en-US" dirty="0" smtClean="0">
                <a:solidFill>
                  <a:schemeClr val="tx2"/>
                </a:solidFill>
              </a:rPr>
              <a:t>Religious language often deals with liberation from suffering and experiences of peace and unity (not scientific)</a:t>
            </a:r>
          </a:p>
          <a:p>
            <a:r>
              <a:rPr lang="en-US" dirty="0" smtClean="0">
                <a:solidFill>
                  <a:schemeClr val="tx2"/>
                </a:solidFill>
              </a:rPr>
              <a:t>What it means: science will discover/explain everything it can, and religion will explain the rest</a:t>
            </a:r>
          </a:p>
          <a:p>
            <a:pPr lvl="1">
              <a:buNone/>
            </a:pPr>
            <a:endParaRPr lang="en-US" dirty="0">
              <a:solidFill>
                <a:schemeClr val="tx2"/>
              </a:solidFill>
            </a:endParaRPr>
          </a:p>
        </p:txBody>
      </p:sp>
      <p:sp>
        <p:nvSpPr>
          <p:cNvPr id="2" name="Title 1"/>
          <p:cNvSpPr>
            <a:spLocks noGrp="1"/>
          </p:cNvSpPr>
          <p:nvPr>
            <p:ph type="title" idx="4294967295"/>
          </p:nvPr>
        </p:nvSpPr>
        <p:spPr>
          <a:xfrm>
            <a:off x="304800" y="228600"/>
            <a:ext cx="8229600" cy="1143000"/>
          </a:xfrm>
        </p:spPr>
        <p:txBody>
          <a:bodyPr/>
          <a:lstStyle/>
          <a:p>
            <a:r>
              <a:rPr lang="en-US" dirty="0" smtClean="0"/>
              <a:t>Independence</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4419600"/>
            <a:ext cx="2895600" cy="553998"/>
          </a:xfrm>
          <a:prstGeom prst="rect">
            <a:avLst/>
          </a:prstGeom>
        </p:spPr>
        <p:txBody>
          <a:bodyPr wrap="square">
            <a:spAutoFit/>
          </a:bodyPr>
          <a:lstStyle/>
          <a:p>
            <a:r>
              <a:rPr lang="en-US" sz="1000" dirty="0" smtClean="0">
                <a:ea typeface="Calibri"/>
              </a:rPr>
              <a:t>Image source: </a:t>
            </a:r>
            <a:r>
              <a:rPr lang="en-US" sz="1000" dirty="0" smtClean="0"/>
              <a:t>http://www.loc.gov/exhibits/treasures/trt024.html (fair use)</a:t>
            </a:r>
            <a:endParaRPr lang="en-US" sz="1000" dirty="0"/>
          </a:p>
        </p:txBody>
      </p:sp>
      <p:sp>
        <p:nvSpPr>
          <p:cNvPr id="2" name="Title 1"/>
          <p:cNvSpPr>
            <a:spLocks noGrp="1"/>
          </p:cNvSpPr>
          <p:nvPr>
            <p:ph type="title"/>
          </p:nvPr>
        </p:nvSpPr>
        <p:spPr/>
        <p:txBody>
          <a:bodyPr>
            <a:normAutofit/>
          </a:bodyPr>
          <a:lstStyle/>
          <a:p>
            <a:r>
              <a:rPr lang="en-US" sz="2800" dirty="0" smtClean="0"/>
              <a:t>Independence</a:t>
            </a:r>
            <a:endParaRPr lang="en-US" sz="2800" dirty="0"/>
          </a:p>
        </p:txBody>
      </p:sp>
      <p:pic>
        <p:nvPicPr>
          <p:cNvPr id="6" name="Content Placeholder 5" descr="Declaration.jpg"/>
          <p:cNvPicPr>
            <a:picLocks noGrp="1" noChangeAspect="1"/>
          </p:cNvPicPr>
          <p:nvPr>
            <p:ph idx="1"/>
          </p:nvPr>
        </p:nvPicPr>
        <p:blipFill>
          <a:blip r:embed="rId2" cstate="print"/>
          <a:stretch>
            <a:fillRect/>
          </a:stretch>
        </p:blipFill>
        <p:spPr>
          <a:xfrm>
            <a:off x="3575050" y="509548"/>
            <a:ext cx="5111750" cy="5380117"/>
          </a:xfrm>
        </p:spPr>
      </p:pic>
      <p:sp>
        <p:nvSpPr>
          <p:cNvPr id="5" name="Text Placeholder 4"/>
          <p:cNvSpPr>
            <a:spLocks noGrp="1"/>
          </p:cNvSpPr>
          <p:nvPr>
            <p:ph type="body" sz="half" idx="2"/>
          </p:nvPr>
        </p:nvSpPr>
        <p:spPr/>
        <p:txBody>
          <a:bodyPr/>
          <a:lstStyle/>
          <a:p>
            <a:r>
              <a:rPr lang="en-US" sz="2400" dirty="0" smtClean="0">
                <a:solidFill>
                  <a:schemeClr val="tx2"/>
                </a:solidFill>
              </a:rPr>
              <a:t>Problems with this model: people generally like to be consistent in their beliefs</a:t>
            </a:r>
          </a:p>
          <a:p>
            <a:r>
              <a:rPr lang="en-US" sz="2400" dirty="0" smtClean="0">
                <a:solidFill>
                  <a:schemeClr val="tx2"/>
                </a:solidFill>
              </a:rPr>
              <a:t>For Christians, God is sovereign over everything, not just the non-scientific part of life</a:t>
            </a:r>
          </a:p>
          <a:p>
            <a:r>
              <a:rPr lang="en-US" sz="2400" dirty="0" smtClean="0">
                <a:solidFill>
                  <a:schemeClr val="tx2"/>
                </a:solidFill>
              </a:rPr>
              <a:t>Where should evolution be placed?</a:t>
            </a: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828800"/>
            <a:ext cx="7772400" cy="1920875"/>
          </a:xfrm>
        </p:spPr>
        <p:txBody>
          <a:bodyPr/>
          <a:lstStyle/>
          <a:p>
            <a:r>
              <a:rPr lang="en-US" sz="4400" dirty="0" smtClean="0"/>
              <a:t>Relationships between Science and Religion</a:t>
            </a:r>
            <a:endParaRPr lang="en-US" sz="4400" dirty="0"/>
          </a:p>
        </p:txBody>
      </p:sp>
      <p:sp>
        <p:nvSpPr>
          <p:cNvPr id="4" name="Rectangle 7"/>
          <p:cNvSpPr>
            <a:spLocks noChangeArrowheads="1"/>
          </p:cNvSpPr>
          <p:nvPr/>
        </p:nvSpPr>
        <p:spPr bwMode="auto">
          <a:xfrm>
            <a:off x="1828800" y="6396038"/>
            <a:ext cx="5715000" cy="461962"/>
          </a:xfrm>
          <a:prstGeom prst="rect">
            <a:avLst/>
          </a:prstGeom>
          <a:noFill/>
          <a:ln w="9525">
            <a:noFill/>
            <a:miter lim="800000"/>
            <a:headEnd/>
            <a:tailEnd/>
          </a:ln>
        </p:spPr>
        <p:txBody>
          <a:bodyPr>
            <a:spAutoFit/>
          </a:bodyPr>
          <a:lstStyle/>
          <a:p>
            <a:pPr algn="ctr"/>
            <a:r>
              <a:rPr lang="en-US" sz="1200" i="1" dirty="0">
                <a:solidFill>
                  <a:schemeClr val="tx2"/>
                </a:solidFill>
              </a:rPr>
              <a:t>Big Questions in Science and Religion</a:t>
            </a:r>
          </a:p>
          <a:p>
            <a:pPr algn="ctr"/>
            <a:r>
              <a:rPr lang="en-US" sz="1200" dirty="0">
                <a:solidFill>
                  <a:schemeClr val="tx2"/>
                </a:solidFill>
              </a:rPr>
              <a:t>Samford University Center for Science and Religion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0600" y="3657600"/>
            <a:ext cx="2667000" cy="707886"/>
          </a:xfrm>
          <a:prstGeom prst="rect">
            <a:avLst/>
          </a:prstGeom>
        </p:spPr>
        <p:txBody>
          <a:bodyPr wrap="square">
            <a:spAutoFit/>
          </a:bodyPr>
          <a:lstStyle/>
          <a:p>
            <a:r>
              <a:rPr lang="en-US" sz="1000" dirty="0" smtClean="0">
                <a:ea typeface="Calibri"/>
              </a:rPr>
              <a:t>Image source: </a:t>
            </a:r>
            <a:r>
              <a:rPr lang="en-US" sz="1000" dirty="0" smtClean="0"/>
              <a:t>http://defendchristianfaith.blogspot.com/2012/04/science-and-religion-do-mix.html (fair use)</a:t>
            </a:r>
            <a:endParaRPr lang="en-US" sz="1000" dirty="0"/>
          </a:p>
        </p:txBody>
      </p:sp>
      <p:sp>
        <p:nvSpPr>
          <p:cNvPr id="2" name="Title 1"/>
          <p:cNvSpPr>
            <a:spLocks noGrp="1"/>
          </p:cNvSpPr>
          <p:nvPr>
            <p:ph type="title"/>
          </p:nvPr>
        </p:nvSpPr>
        <p:spPr/>
        <p:txBody>
          <a:bodyPr>
            <a:normAutofit/>
          </a:bodyPr>
          <a:lstStyle/>
          <a:p>
            <a:r>
              <a:rPr lang="en-US" sz="2400" dirty="0" smtClean="0"/>
              <a:t>Independence</a:t>
            </a:r>
            <a:endParaRPr lang="en-US" sz="2400" dirty="0"/>
          </a:p>
        </p:txBody>
      </p:sp>
      <p:pic>
        <p:nvPicPr>
          <p:cNvPr id="6" name="Content Placeholder 5" descr="science and religion.jpg"/>
          <p:cNvPicPr>
            <a:picLocks noGrp="1" noChangeAspect="1"/>
          </p:cNvPicPr>
          <p:nvPr>
            <p:ph idx="1"/>
          </p:nvPr>
        </p:nvPicPr>
        <p:blipFill>
          <a:blip r:embed="rId2" cstate="print"/>
          <a:stretch>
            <a:fillRect/>
          </a:stretch>
        </p:blipFill>
        <p:spPr>
          <a:xfrm>
            <a:off x="4164012" y="1723231"/>
            <a:ext cx="3933825" cy="2952750"/>
          </a:xfrm>
        </p:spPr>
      </p:pic>
      <p:sp>
        <p:nvSpPr>
          <p:cNvPr id="5" name="Text Placeholder 4"/>
          <p:cNvSpPr>
            <a:spLocks noGrp="1"/>
          </p:cNvSpPr>
          <p:nvPr>
            <p:ph type="body" sz="half" idx="2"/>
          </p:nvPr>
        </p:nvSpPr>
        <p:spPr/>
        <p:txBody>
          <a:bodyPr>
            <a:normAutofit fontScale="92500" lnSpcReduction="20000"/>
          </a:bodyPr>
          <a:lstStyle/>
          <a:p>
            <a:r>
              <a:rPr lang="en-US" sz="1800" dirty="0" smtClean="0">
                <a:solidFill>
                  <a:schemeClr val="tx2"/>
                </a:solidFill>
              </a:rPr>
              <a:t>Does Scripture influence interpretation of science?</a:t>
            </a:r>
          </a:p>
          <a:p>
            <a:pPr lvl="1"/>
            <a:r>
              <a:rPr lang="en-US" sz="1800" dirty="0" smtClean="0">
                <a:solidFill>
                  <a:schemeClr val="tx2"/>
                </a:solidFill>
              </a:rPr>
              <a:t>May be a misuse to read into the Bible things it may not intend to teach (farming, economics, weather, e.g.)</a:t>
            </a:r>
          </a:p>
          <a:p>
            <a:pPr lvl="1"/>
            <a:r>
              <a:rPr lang="en-US" sz="1800" dirty="0" smtClean="0">
                <a:solidFill>
                  <a:schemeClr val="tx2"/>
                </a:solidFill>
              </a:rPr>
              <a:t>The Bible tells us to look beyond science for explanations</a:t>
            </a:r>
          </a:p>
          <a:p>
            <a:r>
              <a:rPr lang="en-US" sz="1800" dirty="0" smtClean="0">
                <a:solidFill>
                  <a:schemeClr val="tx2"/>
                </a:solidFill>
              </a:rPr>
              <a:t>Does science influence interpretation of Scripture?</a:t>
            </a:r>
          </a:p>
          <a:p>
            <a:pPr lvl="1"/>
            <a:r>
              <a:rPr lang="en-US" sz="1800" dirty="0" smtClean="0">
                <a:solidFill>
                  <a:schemeClr val="tx2"/>
                </a:solidFill>
              </a:rPr>
              <a:t>May be a misuse to ignore parts of Bible that conflict with science</a:t>
            </a:r>
          </a:p>
          <a:p>
            <a:pPr lvl="1"/>
            <a:r>
              <a:rPr lang="en-US" sz="1800" dirty="0" smtClean="0">
                <a:solidFill>
                  <a:schemeClr val="tx2"/>
                </a:solidFill>
              </a:rPr>
              <a:t>Scientific findings can change and improve understanding of Scripture</a:t>
            </a: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43400" y="4038600"/>
            <a:ext cx="3581400" cy="246221"/>
          </a:xfrm>
          <a:prstGeom prst="rect">
            <a:avLst/>
          </a:prstGeom>
        </p:spPr>
        <p:txBody>
          <a:bodyPr wrap="square">
            <a:spAutoFit/>
          </a:bodyPr>
          <a:lstStyle/>
          <a:p>
            <a:r>
              <a:rPr lang="en-US" sz="1000" dirty="0" smtClean="0">
                <a:ea typeface="Calibri"/>
              </a:rPr>
              <a:t>Image source: </a:t>
            </a:r>
            <a:r>
              <a:rPr lang="en-US" sz="1000" dirty="0" smtClean="0"/>
              <a:t>http://en.wikipedia.org/wiki/Dialogue (fair use)</a:t>
            </a:r>
            <a:endParaRPr lang="en-US" sz="1000" dirty="0"/>
          </a:p>
        </p:txBody>
      </p:sp>
      <p:sp>
        <p:nvSpPr>
          <p:cNvPr id="2" name="Title 1"/>
          <p:cNvSpPr>
            <a:spLocks noGrp="1"/>
          </p:cNvSpPr>
          <p:nvPr>
            <p:ph type="title"/>
          </p:nvPr>
        </p:nvSpPr>
        <p:spPr/>
        <p:txBody>
          <a:bodyPr>
            <a:normAutofit/>
          </a:bodyPr>
          <a:lstStyle/>
          <a:p>
            <a:r>
              <a:rPr lang="en-US" sz="2800" dirty="0" smtClean="0"/>
              <a:t>Dialogue</a:t>
            </a:r>
            <a:endParaRPr lang="en-US" sz="2800" dirty="0"/>
          </a:p>
        </p:txBody>
      </p:sp>
      <p:sp>
        <p:nvSpPr>
          <p:cNvPr id="5" name="Text Placeholder 4"/>
          <p:cNvSpPr>
            <a:spLocks noGrp="1"/>
          </p:cNvSpPr>
          <p:nvPr>
            <p:ph type="body" sz="half" idx="2"/>
          </p:nvPr>
        </p:nvSpPr>
        <p:spPr/>
        <p:txBody>
          <a:bodyPr/>
          <a:lstStyle/>
          <a:p>
            <a:r>
              <a:rPr lang="en-US" sz="2000" dirty="0" smtClean="0">
                <a:solidFill>
                  <a:schemeClr val="tx2"/>
                </a:solidFill>
              </a:rPr>
              <a:t>Methodological parallels</a:t>
            </a:r>
          </a:p>
          <a:p>
            <a:r>
              <a:rPr lang="en-US" sz="2000" dirty="0" smtClean="0">
                <a:solidFill>
                  <a:schemeClr val="tx2"/>
                </a:solidFill>
              </a:rPr>
              <a:t>Religion and science are alike in certain ways: religion is not necessarily completely subjective and science is not necessarily completely objective</a:t>
            </a:r>
          </a:p>
          <a:p>
            <a:r>
              <a:rPr lang="en-US" sz="2000" dirty="0" smtClean="0">
                <a:solidFill>
                  <a:schemeClr val="tx2"/>
                </a:solidFill>
              </a:rPr>
              <a:t>Scientists are not just passive observers (quantum mechanics)</a:t>
            </a:r>
          </a:p>
          <a:p>
            <a:r>
              <a:rPr lang="en-US" sz="2000" dirty="0" smtClean="0">
                <a:solidFill>
                  <a:schemeClr val="tx2"/>
                </a:solidFill>
              </a:rPr>
              <a:t>If God created the world and humans, God meant for humans to know the world</a:t>
            </a:r>
          </a:p>
          <a:p>
            <a:endParaRPr lang="en-US" dirty="0">
              <a:solidFill>
                <a:schemeClr val="tx2"/>
              </a:solidFill>
            </a:endParaRPr>
          </a:p>
        </p:txBody>
      </p:sp>
      <p:pic>
        <p:nvPicPr>
          <p:cNvPr id="6" name="Content Placeholder 5" descr="280px-Galileos_Dialogue_Title_Page.png"/>
          <p:cNvPicPr>
            <a:picLocks noGrp="1" noChangeAspect="1"/>
          </p:cNvPicPr>
          <p:nvPr>
            <p:ph idx="1"/>
          </p:nvPr>
        </p:nvPicPr>
        <p:blipFill>
          <a:blip r:embed="rId2" cstate="print"/>
          <a:stretch>
            <a:fillRect/>
          </a:stretch>
        </p:blipFill>
        <p:spPr>
          <a:xfrm>
            <a:off x="4352520" y="1903911"/>
            <a:ext cx="3556810" cy="2591390"/>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05400" y="5715000"/>
            <a:ext cx="3270447" cy="246221"/>
          </a:xfrm>
          <a:prstGeom prst="rect">
            <a:avLst/>
          </a:prstGeom>
        </p:spPr>
        <p:txBody>
          <a:bodyPr wrap="none">
            <a:spAutoFit/>
          </a:bodyPr>
          <a:lstStyle/>
          <a:p>
            <a:r>
              <a:rPr lang="en-US" sz="1000" dirty="0" smtClean="0">
                <a:ea typeface="Calibri"/>
              </a:rPr>
              <a:t>Image source: </a:t>
            </a:r>
            <a:r>
              <a:rPr lang="en-US" sz="1000" dirty="0" smtClean="0"/>
              <a:t>http://www.rachelcarson.org/ (fair use)</a:t>
            </a:r>
            <a:endParaRPr lang="en-US" sz="1000" dirty="0"/>
          </a:p>
        </p:txBody>
      </p:sp>
      <p:sp>
        <p:nvSpPr>
          <p:cNvPr id="8" name="Rectangle 7"/>
          <p:cNvSpPr/>
          <p:nvPr/>
        </p:nvSpPr>
        <p:spPr>
          <a:xfrm>
            <a:off x="5334000" y="3124200"/>
            <a:ext cx="2667000" cy="553998"/>
          </a:xfrm>
          <a:prstGeom prst="rect">
            <a:avLst/>
          </a:prstGeom>
        </p:spPr>
        <p:txBody>
          <a:bodyPr wrap="square">
            <a:spAutoFit/>
          </a:bodyPr>
          <a:lstStyle/>
          <a:p>
            <a:r>
              <a:rPr lang="en-US" sz="1000" dirty="0" smtClean="0">
                <a:ea typeface="Calibri"/>
              </a:rPr>
              <a:t>Image source: </a:t>
            </a:r>
            <a:r>
              <a:rPr lang="en-US" sz="1000" dirty="0" smtClean="0"/>
              <a:t>http://ircamera.as.arizona.edu/NatSci102/NatSci102/lectures/copernicus.htm (fair use)</a:t>
            </a:r>
            <a:endParaRPr lang="en-US" sz="1000" dirty="0"/>
          </a:p>
        </p:txBody>
      </p:sp>
      <p:sp>
        <p:nvSpPr>
          <p:cNvPr id="2" name="Title 1"/>
          <p:cNvSpPr>
            <a:spLocks noGrp="1"/>
          </p:cNvSpPr>
          <p:nvPr>
            <p:ph type="title"/>
          </p:nvPr>
        </p:nvSpPr>
        <p:spPr/>
        <p:txBody>
          <a:bodyPr>
            <a:normAutofit/>
          </a:bodyPr>
          <a:lstStyle/>
          <a:p>
            <a:r>
              <a:rPr lang="en-US" sz="2800" dirty="0" smtClean="0"/>
              <a:t>Dialogue</a:t>
            </a:r>
            <a:endParaRPr lang="en-US" sz="2800" dirty="0"/>
          </a:p>
        </p:txBody>
      </p:sp>
      <p:pic>
        <p:nvPicPr>
          <p:cNvPr id="6" name="Content Placeholder 5" descr="Nikolaus_Kopernikus.jpg"/>
          <p:cNvPicPr>
            <a:picLocks noGrp="1" noChangeAspect="1"/>
          </p:cNvPicPr>
          <p:nvPr>
            <p:ph idx="1"/>
          </p:nvPr>
        </p:nvPicPr>
        <p:blipFill>
          <a:blip r:embed="rId2" cstate="print"/>
          <a:stretch>
            <a:fillRect/>
          </a:stretch>
        </p:blipFill>
        <p:spPr>
          <a:xfrm>
            <a:off x="5257800" y="609600"/>
            <a:ext cx="2794000" cy="3251200"/>
          </a:xfrm>
        </p:spPr>
      </p:pic>
      <p:sp>
        <p:nvSpPr>
          <p:cNvPr id="5" name="Text Placeholder 4"/>
          <p:cNvSpPr>
            <a:spLocks noGrp="1"/>
          </p:cNvSpPr>
          <p:nvPr>
            <p:ph type="body" sz="half" idx="2"/>
          </p:nvPr>
        </p:nvSpPr>
        <p:spPr/>
        <p:txBody>
          <a:bodyPr/>
          <a:lstStyle/>
          <a:p>
            <a:r>
              <a:rPr lang="en-US" sz="2400" dirty="0" smtClean="0">
                <a:solidFill>
                  <a:schemeClr val="tx2"/>
                </a:solidFill>
              </a:rPr>
              <a:t>Nature-centered spirituality</a:t>
            </a:r>
          </a:p>
          <a:p>
            <a:pPr lvl="1"/>
            <a:r>
              <a:rPr lang="en-US" sz="2400" dirty="0" smtClean="0">
                <a:solidFill>
                  <a:schemeClr val="tx2"/>
                </a:solidFill>
              </a:rPr>
              <a:t>Some scientists have had spiritual experiences in the study of nature (Copernicus, Rachel Carson)</a:t>
            </a:r>
          </a:p>
          <a:p>
            <a:endParaRPr lang="en-US" dirty="0">
              <a:solidFill>
                <a:schemeClr val="tx2"/>
              </a:solidFill>
            </a:endParaRPr>
          </a:p>
        </p:txBody>
      </p:sp>
      <p:pic>
        <p:nvPicPr>
          <p:cNvPr id="7" name="Picture 6" descr="rachel carson.jpg"/>
          <p:cNvPicPr>
            <a:picLocks noChangeAspect="1"/>
          </p:cNvPicPr>
          <p:nvPr/>
        </p:nvPicPr>
        <p:blipFill>
          <a:blip r:embed="rId3" cstate="print"/>
          <a:stretch>
            <a:fillRect/>
          </a:stretch>
        </p:blipFill>
        <p:spPr>
          <a:xfrm>
            <a:off x="5105400" y="4114800"/>
            <a:ext cx="3286126" cy="22860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600200"/>
            <a:ext cx="8229600" cy="4525963"/>
          </a:xfrm>
        </p:spPr>
        <p:txBody>
          <a:bodyPr>
            <a:normAutofit fontScale="92500" lnSpcReduction="20000"/>
          </a:bodyPr>
          <a:lstStyle/>
          <a:p>
            <a:r>
              <a:rPr lang="en-US" dirty="0" smtClean="0">
                <a:solidFill>
                  <a:schemeClr val="tx2"/>
                </a:solidFill>
              </a:rPr>
              <a:t>Intelligibility and contingency can be areas of dialogue: neither is completely answerable by scientific methods</a:t>
            </a:r>
          </a:p>
          <a:p>
            <a:r>
              <a:rPr lang="en-US" dirty="0" smtClean="0">
                <a:solidFill>
                  <a:schemeClr val="tx2"/>
                </a:solidFill>
              </a:rPr>
              <a:t>God is the primary cause and works through secondary causes, which science can describe</a:t>
            </a:r>
          </a:p>
          <a:p>
            <a:pPr lvl="1"/>
            <a:r>
              <a:rPr lang="en-US" dirty="0" smtClean="0">
                <a:solidFill>
                  <a:schemeClr val="tx2"/>
                </a:solidFill>
              </a:rPr>
              <a:t>Avoids God of the gaps, since science is complete on its own</a:t>
            </a:r>
          </a:p>
          <a:p>
            <a:r>
              <a:rPr lang="en-US" dirty="0" smtClean="0">
                <a:solidFill>
                  <a:schemeClr val="tx2"/>
                </a:solidFill>
              </a:rPr>
              <a:t>In order to accept this model, Christians and scientific materialists must be open to the other’s viewpoint</a:t>
            </a:r>
            <a:endParaRPr lang="en-US" dirty="0">
              <a:solidFill>
                <a:schemeClr val="tx2"/>
              </a:solidFill>
            </a:endParaRPr>
          </a:p>
        </p:txBody>
      </p:sp>
      <p:sp>
        <p:nvSpPr>
          <p:cNvPr id="2" name="Title 1"/>
          <p:cNvSpPr>
            <a:spLocks noGrp="1"/>
          </p:cNvSpPr>
          <p:nvPr>
            <p:ph type="title" idx="4294967295"/>
          </p:nvPr>
        </p:nvSpPr>
        <p:spPr>
          <a:xfrm>
            <a:off x="533400" y="304800"/>
            <a:ext cx="8229600" cy="1143000"/>
          </a:xfrm>
        </p:spPr>
        <p:txBody>
          <a:bodyPr/>
          <a:lstStyle/>
          <a:p>
            <a:r>
              <a:rPr lang="en-US" dirty="0" smtClean="0"/>
              <a:t>Dialogue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0" y="4648200"/>
            <a:ext cx="2286000" cy="707886"/>
          </a:xfrm>
          <a:prstGeom prst="rect">
            <a:avLst/>
          </a:prstGeom>
        </p:spPr>
        <p:txBody>
          <a:bodyPr wrap="square">
            <a:spAutoFit/>
          </a:bodyPr>
          <a:lstStyle/>
          <a:p>
            <a:r>
              <a:rPr lang="en-US" sz="1000" dirty="0" smtClean="0">
                <a:ea typeface="Calibri"/>
              </a:rPr>
              <a:t>Image source: </a:t>
            </a:r>
            <a:r>
              <a:rPr lang="en-US" sz="1000" dirty="0" smtClean="0"/>
              <a:t>http://incharacter.org/features/john-polkinghornes-unseen-realities/ (fair use)</a:t>
            </a:r>
            <a:endParaRPr lang="en-US" sz="1000" dirty="0"/>
          </a:p>
        </p:txBody>
      </p:sp>
      <p:sp>
        <p:nvSpPr>
          <p:cNvPr id="5" name="Text Placeholder 4"/>
          <p:cNvSpPr>
            <a:spLocks noGrp="1"/>
          </p:cNvSpPr>
          <p:nvPr>
            <p:ph type="body" sz="half" idx="4294967295"/>
          </p:nvPr>
        </p:nvSpPr>
        <p:spPr>
          <a:xfrm>
            <a:off x="304800" y="1371600"/>
            <a:ext cx="4572000" cy="5118100"/>
          </a:xfrm>
        </p:spPr>
        <p:txBody>
          <a:bodyPr>
            <a:normAutofit/>
          </a:bodyPr>
          <a:lstStyle/>
          <a:p>
            <a:r>
              <a:rPr lang="en-US" sz="1600" dirty="0" smtClean="0">
                <a:solidFill>
                  <a:schemeClr val="tx2"/>
                </a:solidFill>
              </a:rPr>
              <a:t>Natural theology</a:t>
            </a:r>
          </a:p>
          <a:p>
            <a:pPr lvl="1"/>
            <a:r>
              <a:rPr lang="en-US" sz="1600" dirty="0" smtClean="0">
                <a:solidFill>
                  <a:schemeClr val="tx2"/>
                </a:solidFill>
              </a:rPr>
              <a:t>Existence of God can be inferred from design in nature, which science has helped us see</a:t>
            </a:r>
          </a:p>
          <a:p>
            <a:pPr lvl="1"/>
            <a:r>
              <a:rPr lang="en-US" sz="1600" dirty="0" smtClean="0">
                <a:solidFill>
                  <a:schemeClr val="tx2"/>
                </a:solidFill>
              </a:rPr>
              <a:t>God can be viewed as the Designer of a self-organizing system</a:t>
            </a:r>
          </a:p>
          <a:p>
            <a:r>
              <a:rPr lang="en-US" sz="1600" dirty="0" smtClean="0">
                <a:solidFill>
                  <a:schemeClr val="tx2"/>
                </a:solidFill>
              </a:rPr>
              <a:t>Theology of nature</a:t>
            </a:r>
          </a:p>
          <a:p>
            <a:pPr lvl="1"/>
            <a:r>
              <a:rPr lang="en-US" sz="1600" dirty="0" smtClean="0">
                <a:solidFill>
                  <a:schemeClr val="tx2"/>
                </a:solidFill>
              </a:rPr>
              <a:t>Main sources of theology are outside science, but scientific theories may affect the reformulation of certain doctrines, particularly creation and human nature</a:t>
            </a:r>
          </a:p>
          <a:p>
            <a:pPr lvl="1"/>
            <a:r>
              <a:rPr lang="en-US" sz="1600" dirty="0" smtClean="0">
                <a:solidFill>
                  <a:schemeClr val="tx2"/>
                </a:solidFill>
              </a:rPr>
              <a:t>“new natural theology” doesn’t offer arguments for the existence of God but focuses on features of the universe as a whole (Polkinghorne)</a:t>
            </a:r>
          </a:p>
          <a:p>
            <a:pPr lvl="1"/>
            <a:r>
              <a:rPr lang="en-US" sz="1600" dirty="0" smtClean="0">
                <a:solidFill>
                  <a:schemeClr val="tx2"/>
                </a:solidFill>
              </a:rPr>
              <a:t>Example: fine tuning of the universe is luck, multiple universes, or creation with conditions for evolution</a:t>
            </a:r>
          </a:p>
          <a:p>
            <a:endParaRPr lang="en-US" dirty="0">
              <a:solidFill>
                <a:schemeClr val="tx2"/>
              </a:solidFill>
            </a:endParaRPr>
          </a:p>
        </p:txBody>
      </p:sp>
      <p:sp>
        <p:nvSpPr>
          <p:cNvPr id="3" name="Content Placeholder 2"/>
          <p:cNvSpPr>
            <a:spLocks noGrp="1"/>
          </p:cNvSpPr>
          <p:nvPr>
            <p:ph idx="4294967295"/>
          </p:nvPr>
        </p:nvSpPr>
        <p:spPr>
          <a:xfrm>
            <a:off x="4032250" y="273050"/>
            <a:ext cx="5111750" cy="5853113"/>
          </a:xfrm>
        </p:spPr>
        <p:txBody>
          <a:bodyPr>
            <a:normAutofit/>
          </a:bodyPr>
          <a:lstStyle/>
          <a:p>
            <a:pPr lvl="1"/>
            <a:endParaRPr lang="en-US" dirty="0" smtClean="0"/>
          </a:p>
          <a:p>
            <a:endParaRPr lang="en-US" dirty="0"/>
          </a:p>
        </p:txBody>
      </p:sp>
      <p:sp>
        <p:nvSpPr>
          <p:cNvPr id="2" name="Title 1"/>
          <p:cNvSpPr>
            <a:spLocks noGrp="1"/>
          </p:cNvSpPr>
          <p:nvPr>
            <p:ph type="title" idx="4294967295"/>
          </p:nvPr>
        </p:nvSpPr>
        <p:spPr>
          <a:xfrm>
            <a:off x="304800" y="381000"/>
            <a:ext cx="3008313" cy="1162050"/>
          </a:xfrm>
        </p:spPr>
        <p:txBody>
          <a:bodyPr>
            <a:normAutofit/>
          </a:bodyPr>
          <a:lstStyle/>
          <a:p>
            <a:r>
              <a:rPr lang="en-US" sz="2400" dirty="0" smtClean="0"/>
              <a:t>Integration</a:t>
            </a:r>
            <a:endParaRPr lang="en-US" sz="2400" dirty="0"/>
          </a:p>
        </p:txBody>
      </p:sp>
      <p:pic>
        <p:nvPicPr>
          <p:cNvPr id="6" name="Picture 5" descr="PolkinghorneSB.jpg"/>
          <p:cNvPicPr>
            <a:picLocks noChangeAspect="1"/>
          </p:cNvPicPr>
          <p:nvPr/>
        </p:nvPicPr>
        <p:blipFill>
          <a:blip r:embed="rId2" cstate="print"/>
          <a:stretch>
            <a:fillRect/>
          </a:stretch>
        </p:blipFill>
        <p:spPr>
          <a:xfrm>
            <a:off x="6019800" y="2209800"/>
            <a:ext cx="2571750" cy="32861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43400" y="3581400"/>
            <a:ext cx="3505200" cy="553998"/>
          </a:xfrm>
          <a:prstGeom prst="rect">
            <a:avLst/>
          </a:prstGeom>
        </p:spPr>
        <p:txBody>
          <a:bodyPr wrap="square">
            <a:spAutoFit/>
          </a:bodyPr>
          <a:lstStyle/>
          <a:p>
            <a:r>
              <a:rPr lang="en-US" sz="1000" dirty="0" smtClean="0">
                <a:ea typeface="Calibri"/>
              </a:rPr>
              <a:t>Image source: </a:t>
            </a:r>
            <a:r>
              <a:rPr lang="en-US" sz="1000" dirty="0" smtClean="0"/>
              <a:t>http://evolve4peace.com/2012/10/02/science-and-religion/ (fair use)</a:t>
            </a:r>
            <a:endParaRPr lang="en-US" sz="1000" dirty="0"/>
          </a:p>
        </p:txBody>
      </p:sp>
      <p:sp>
        <p:nvSpPr>
          <p:cNvPr id="2" name="Title 1"/>
          <p:cNvSpPr>
            <a:spLocks noGrp="1"/>
          </p:cNvSpPr>
          <p:nvPr>
            <p:ph type="title"/>
          </p:nvPr>
        </p:nvSpPr>
        <p:spPr/>
        <p:txBody>
          <a:bodyPr>
            <a:normAutofit/>
          </a:bodyPr>
          <a:lstStyle/>
          <a:p>
            <a:r>
              <a:rPr lang="en-US" sz="2800" dirty="0" smtClean="0"/>
              <a:t>Integration</a:t>
            </a:r>
            <a:endParaRPr lang="en-US" sz="2800" dirty="0"/>
          </a:p>
        </p:txBody>
      </p:sp>
      <p:sp>
        <p:nvSpPr>
          <p:cNvPr id="5" name="Text Placeholder 4"/>
          <p:cNvSpPr>
            <a:spLocks noGrp="1"/>
          </p:cNvSpPr>
          <p:nvPr>
            <p:ph type="body" sz="half" idx="2"/>
          </p:nvPr>
        </p:nvSpPr>
        <p:spPr/>
        <p:txBody>
          <a:bodyPr/>
          <a:lstStyle/>
          <a:p>
            <a:r>
              <a:rPr lang="en-US" sz="2000" dirty="0" smtClean="0">
                <a:solidFill>
                  <a:schemeClr val="tx2"/>
                </a:solidFill>
              </a:rPr>
              <a:t>Systematic synthesis</a:t>
            </a:r>
          </a:p>
          <a:p>
            <a:pPr lvl="1"/>
            <a:r>
              <a:rPr lang="en-US" sz="2000" dirty="0" smtClean="0">
                <a:solidFill>
                  <a:schemeClr val="tx2"/>
                </a:solidFill>
              </a:rPr>
              <a:t>Science and religion both contribute to an inclusive metaphysics, such as in process philosophy</a:t>
            </a:r>
          </a:p>
          <a:p>
            <a:pPr lvl="1"/>
            <a:r>
              <a:rPr lang="en-US" sz="2000" dirty="0" smtClean="0">
                <a:solidFill>
                  <a:schemeClr val="tx2"/>
                </a:solidFill>
              </a:rPr>
              <a:t>Potential problem with the type of God nature implies (deist vs. personal)</a:t>
            </a:r>
          </a:p>
          <a:p>
            <a:endParaRPr lang="en-US" dirty="0">
              <a:solidFill>
                <a:schemeClr val="tx2"/>
              </a:solidFill>
            </a:endParaRPr>
          </a:p>
        </p:txBody>
      </p:sp>
      <p:pic>
        <p:nvPicPr>
          <p:cNvPr id="6" name="Content Placeholder 5" descr="science religion.jpg"/>
          <p:cNvPicPr>
            <a:picLocks noGrp="1" noChangeAspect="1"/>
          </p:cNvPicPr>
          <p:nvPr>
            <p:ph idx="1"/>
          </p:nvPr>
        </p:nvPicPr>
        <p:blipFill>
          <a:blip r:embed="rId2" cstate="print"/>
          <a:stretch>
            <a:fillRect/>
          </a:stretch>
        </p:blipFill>
        <p:spPr>
          <a:xfrm>
            <a:off x="4225925" y="2209006"/>
            <a:ext cx="3810000" cy="19812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29200" y="3733800"/>
            <a:ext cx="2209800" cy="707886"/>
          </a:xfrm>
          <a:prstGeom prst="rect">
            <a:avLst/>
          </a:prstGeom>
        </p:spPr>
        <p:txBody>
          <a:bodyPr wrap="square">
            <a:spAutoFit/>
          </a:bodyPr>
          <a:lstStyle/>
          <a:p>
            <a:r>
              <a:rPr lang="en-US" sz="1000" dirty="0" smtClean="0">
                <a:ea typeface="Calibri"/>
              </a:rPr>
              <a:t>Image source: </a:t>
            </a:r>
            <a:r>
              <a:rPr lang="en-US" sz="1000" dirty="0" smtClean="0"/>
              <a:t>http://whatafy.com/science-and-religion-sworn-enemies.html (fair use)</a:t>
            </a:r>
            <a:endParaRPr lang="en-US" sz="1000" dirty="0"/>
          </a:p>
        </p:txBody>
      </p:sp>
      <p:sp>
        <p:nvSpPr>
          <p:cNvPr id="2" name="Title 1"/>
          <p:cNvSpPr>
            <a:spLocks noGrp="1"/>
          </p:cNvSpPr>
          <p:nvPr>
            <p:ph type="title"/>
          </p:nvPr>
        </p:nvSpPr>
        <p:spPr/>
        <p:txBody>
          <a:bodyPr>
            <a:normAutofit/>
          </a:bodyPr>
          <a:lstStyle/>
          <a:p>
            <a:r>
              <a:rPr lang="en-US" sz="2800" dirty="0" smtClean="0"/>
              <a:t>Integration</a:t>
            </a:r>
            <a:endParaRPr lang="en-US" sz="2800" dirty="0"/>
          </a:p>
        </p:txBody>
      </p:sp>
      <p:pic>
        <p:nvPicPr>
          <p:cNvPr id="6" name="Content Placeholder 5" descr="Science-and-religion.jpg"/>
          <p:cNvPicPr>
            <a:picLocks noGrp="1" noChangeAspect="1"/>
          </p:cNvPicPr>
          <p:nvPr>
            <p:ph idx="1"/>
          </p:nvPr>
        </p:nvPicPr>
        <p:blipFill>
          <a:blip r:embed="rId2" cstate="print"/>
          <a:stretch>
            <a:fillRect/>
          </a:stretch>
        </p:blipFill>
        <p:spPr>
          <a:xfrm>
            <a:off x="4702175" y="1770856"/>
            <a:ext cx="2857500" cy="2857500"/>
          </a:xfrm>
        </p:spPr>
      </p:pic>
      <p:sp>
        <p:nvSpPr>
          <p:cNvPr id="5" name="Text Placeholder 4"/>
          <p:cNvSpPr>
            <a:spLocks noGrp="1"/>
          </p:cNvSpPr>
          <p:nvPr>
            <p:ph type="body" sz="half" idx="2"/>
          </p:nvPr>
        </p:nvSpPr>
        <p:spPr>
          <a:xfrm>
            <a:off x="457200" y="1435100"/>
            <a:ext cx="3352800" cy="4691063"/>
          </a:xfrm>
        </p:spPr>
        <p:txBody>
          <a:bodyPr/>
          <a:lstStyle/>
          <a:p>
            <a:r>
              <a:rPr lang="en-US" sz="2400" dirty="0" smtClean="0">
                <a:solidFill>
                  <a:schemeClr val="tx2"/>
                </a:solidFill>
              </a:rPr>
              <a:t>In order to accept this model, science and religion must be of equal (or nearly equal) importance</a:t>
            </a:r>
          </a:p>
          <a:p>
            <a:r>
              <a:rPr lang="en-US" sz="2400" dirty="0" smtClean="0">
                <a:solidFill>
                  <a:schemeClr val="tx2"/>
                </a:solidFill>
              </a:rPr>
              <a:t>In order to accept this model, both Christians and scientists must be willing to modify some of their views in light of new evidence and thinking</a:t>
            </a: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81600" y="4953000"/>
            <a:ext cx="1676400" cy="707886"/>
          </a:xfrm>
          <a:prstGeom prst="rect">
            <a:avLst/>
          </a:prstGeom>
        </p:spPr>
        <p:txBody>
          <a:bodyPr wrap="square">
            <a:spAutoFit/>
          </a:bodyPr>
          <a:lstStyle/>
          <a:p>
            <a:r>
              <a:rPr lang="en-US" sz="1000" dirty="0" smtClean="0">
                <a:ea typeface="Calibri"/>
              </a:rPr>
              <a:t>Image source: </a:t>
            </a:r>
            <a:r>
              <a:rPr lang="en-US" sz="1000" dirty="0" smtClean="0"/>
              <a:t>http://www.iscast.org/event_2011_08_19_Annual_Lecture_Vic</a:t>
            </a:r>
            <a:endParaRPr lang="en-US" sz="1000" dirty="0"/>
          </a:p>
        </p:txBody>
      </p:sp>
      <p:sp>
        <p:nvSpPr>
          <p:cNvPr id="7" name="Rectangle 6"/>
          <p:cNvSpPr/>
          <p:nvPr/>
        </p:nvSpPr>
        <p:spPr>
          <a:xfrm>
            <a:off x="5181600" y="1295400"/>
            <a:ext cx="1752600" cy="1785104"/>
          </a:xfrm>
          <a:prstGeom prst="rect">
            <a:avLst/>
          </a:prstGeom>
        </p:spPr>
        <p:txBody>
          <a:bodyPr wrap="square">
            <a:spAutoFit/>
          </a:bodyPr>
          <a:lstStyle/>
          <a:p>
            <a:r>
              <a:rPr lang="en-US" sz="1000" dirty="0" smtClean="0">
                <a:ea typeface="Calibri"/>
              </a:rPr>
              <a:t>Image source: </a:t>
            </a:r>
            <a:r>
              <a:rPr lang="en-US" sz="1000" dirty="0" smtClean="0"/>
              <a:t>http://www.crs.uu.se/Research/impactofreligion/Theme_6/Customized+Science+I%3A+Value-Free+versus+Value-Directed+Science/?languageId=1</a:t>
            </a:r>
          </a:p>
          <a:p>
            <a:r>
              <a:rPr lang="en-US" sz="1000" dirty="0" smtClean="0"/>
              <a:t>Photo  credit Max Marcus, Uppsala University</a:t>
            </a:r>
          </a:p>
          <a:p>
            <a:r>
              <a:rPr lang="en-US" sz="1000" dirty="0" smtClean="0"/>
              <a:t>Used with permission</a:t>
            </a:r>
            <a:endParaRPr lang="en-US" sz="1000" dirty="0"/>
          </a:p>
        </p:txBody>
      </p:sp>
      <p:sp>
        <p:nvSpPr>
          <p:cNvPr id="2" name="Title 1"/>
          <p:cNvSpPr>
            <a:spLocks noGrp="1"/>
          </p:cNvSpPr>
          <p:nvPr>
            <p:ph type="title"/>
          </p:nvPr>
        </p:nvSpPr>
        <p:spPr/>
        <p:txBody>
          <a:bodyPr>
            <a:normAutofit/>
          </a:bodyPr>
          <a:lstStyle/>
          <a:p>
            <a:r>
              <a:rPr lang="en-US" dirty="0" smtClean="0"/>
              <a:t>Other views of the relationship between science and religion</a:t>
            </a:r>
            <a:endParaRPr lang="en-US" dirty="0"/>
          </a:p>
        </p:txBody>
      </p:sp>
      <p:pic>
        <p:nvPicPr>
          <p:cNvPr id="5" name="Content Placeholder 4" descr="8869_stenmark-liten.jpg"/>
          <p:cNvPicPr>
            <a:picLocks noGrp="1" noChangeAspect="1"/>
          </p:cNvPicPr>
          <p:nvPr>
            <p:ph idx="1"/>
          </p:nvPr>
        </p:nvPicPr>
        <p:blipFill>
          <a:blip r:embed="rId3" cstate="print"/>
          <a:stretch>
            <a:fillRect/>
          </a:stretch>
        </p:blipFill>
        <p:spPr>
          <a:xfrm>
            <a:off x="5029200" y="457200"/>
            <a:ext cx="2035969" cy="3048000"/>
          </a:xfrm>
        </p:spPr>
      </p:pic>
      <p:sp>
        <p:nvSpPr>
          <p:cNvPr id="4" name="Text Placeholder 3"/>
          <p:cNvSpPr>
            <a:spLocks noGrp="1"/>
          </p:cNvSpPr>
          <p:nvPr>
            <p:ph type="body" sz="half" idx="2"/>
          </p:nvPr>
        </p:nvSpPr>
        <p:spPr>
          <a:xfrm>
            <a:off x="457200" y="1435100"/>
            <a:ext cx="3505200" cy="4691063"/>
          </a:xfrm>
        </p:spPr>
        <p:txBody>
          <a:bodyPr/>
          <a:lstStyle/>
          <a:p>
            <a:r>
              <a:rPr lang="en-US" sz="2000" dirty="0" smtClean="0">
                <a:solidFill>
                  <a:schemeClr val="tx2"/>
                </a:solidFill>
              </a:rPr>
              <a:t>Mikael Stenmark</a:t>
            </a:r>
          </a:p>
          <a:p>
            <a:pPr lvl="1"/>
            <a:r>
              <a:rPr lang="en-US" sz="2000" dirty="0" smtClean="0">
                <a:solidFill>
                  <a:schemeClr val="tx2"/>
                </a:solidFill>
              </a:rPr>
              <a:t>Relationship between science and religion is dynamic, so discrete borders are hard to draw</a:t>
            </a:r>
          </a:p>
          <a:p>
            <a:pPr lvl="1"/>
            <a:endParaRPr lang="en-US" sz="2000" dirty="0" smtClean="0">
              <a:solidFill>
                <a:schemeClr val="tx2"/>
              </a:solidFill>
            </a:endParaRPr>
          </a:p>
          <a:p>
            <a:pPr lvl="1"/>
            <a:endParaRPr lang="en-US" sz="2000" dirty="0" smtClean="0">
              <a:solidFill>
                <a:schemeClr val="tx2"/>
              </a:solidFill>
            </a:endParaRPr>
          </a:p>
          <a:p>
            <a:pPr lvl="1"/>
            <a:endParaRPr lang="en-US" sz="2000" dirty="0" smtClean="0">
              <a:solidFill>
                <a:schemeClr val="tx2"/>
              </a:solidFill>
            </a:endParaRPr>
          </a:p>
          <a:p>
            <a:r>
              <a:rPr lang="en-US" sz="2000" dirty="0" smtClean="0">
                <a:solidFill>
                  <a:schemeClr val="tx2"/>
                </a:solidFill>
              </a:rPr>
              <a:t>Nancey Murphy</a:t>
            </a:r>
          </a:p>
          <a:p>
            <a:pPr lvl="1"/>
            <a:r>
              <a:rPr lang="en-US" sz="2000" dirty="0" smtClean="0">
                <a:solidFill>
                  <a:schemeClr val="tx2"/>
                </a:solidFill>
              </a:rPr>
              <a:t>Five-fold typology related to Niebuhr’s interactions between religion and culture</a:t>
            </a:r>
          </a:p>
          <a:p>
            <a:pPr lvl="1"/>
            <a:r>
              <a:rPr lang="en-US" sz="2000" dirty="0" smtClean="0">
                <a:solidFill>
                  <a:schemeClr val="tx2"/>
                </a:solidFill>
              </a:rPr>
              <a:t>States that theology can influence science</a:t>
            </a:r>
          </a:p>
          <a:p>
            <a:endParaRPr lang="en-US" dirty="0">
              <a:solidFill>
                <a:schemeClr val="tx2"/>
              </a:solidFill>
            </a:endParaRPr>
          </a:p>
        </p:txBody>
      </p:sp>
      <p:pic>
        <p:nvPicPr>
          <p:cNvPr id="6" name="Picture 5" descr="Nancey-Murphy2.jpg"/>
          <p:cNvPicPr>
            <a:picLocks noChangeAspect="1"/>
          </p:cNvPicPr>
          <p:nvPr/>
        </p:nvPicPr>
        <p:blipFill>
          <a:blip r:embed="rId4" cstate="print"/>
          <a:stretch>
            <a:fillRect/>
          </a:stretch>
        </p:blipFill>
        <p:spPr>
          <a:xfrm>
            <a:off x="5029200" y="4038600"/>
            <a:ext cx="2044855" cy="2579663"/>
          </a:xfrm>
          <a:prstGeom prst="rect">
            <a:avLst/>
          </a:prstGeom>
        </p:spPr>
      </p:pic>
      <p:sp>
        <p:nvSpPr>
          <p:cNvPr id="9" name="Rectangle 8"/>
          <p:cNvSpPr/>
          <p:nvPr/>
        </p:nvSpPr>
        <p:spPr>
          <a:xfrm>
            <a:off x="4724400" y="3505200"/>
            <a:ext cx="2743200" cy="400110"/>
          </a:xfrm>
          <a:prstGeom prst="rect">
            <a:avLst/>
          </a:prstGeom>
        </p:spPr>
        <p:txBody>
          <a:bodyPr wrap="square">
            <a:spAutoFit/>
          </a:bodyPr>
          <a:lstStyle/>
          <a:p>
            <a:pPr algn="ctr"/>
            <a:r>
              <a:rPr lang="en-US" sz="1000" dirty="0" smtClean="0"/>
              <a:t>Photo  credit Max Marcus, Uppsala University</a:t>
            </a:r>
          </a:p>
          <a:p>
            <a:pPr algn="ctr"/>
            <a:r>
              <a:rPr lang="en-US" sz="1000" dirty="0" smtClean="0"/>
              <a:t>Used with permission</a:t>
            </a:r>
            <a:endParaRPr lang="en-US"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10200" y="5257800"/>
            <a:ext cx="1752600" cy="707886"/>
          </a:xfrm>
          <a:prstGeom prst="rect">
            <a:avLst/>
          </a:prstGeom>
        </p:spPr>
        <p:txBody>
          <a:bodyPr wrap="square">
            <a:spAutoFit/>
          </a:bodyPr>
          <a:lstStyle/>
          <a:p>
            <a:r>
              <a:rPr lang="en-US" sz="1000" dirty="0" smtClean="0">
                <a:ea typeface="Calibri"/>
              </a:rPr>
              <a:t>Image source: </a:t>
            </a:r>
            <a:r>
              <a:rPr lang="en-US" sz="1000" dirty="0" smtClean="0"/>
              <a:t>http://spacetheology.blogspot.com/2012/04/professor-ted-peters.html (fair use)</a:t>
            </a:r>
            <a:endParaRPr lang="en-US" sz="1000" dirty="0"/>
          </a:p>
        </p:txBody>
      </p:sp>
      <p:sp>
        <p:nvSpPr>
          <p:cNvPr id="7" name="Rectangle 6"/>
          <p:cNvSpPr/>
          <p:nvPr/>
        </p:nvSpPr>
        <p:spPr>
          <a:xfrm>
            <a:off x="5486400" y="2438400"/>
            <a:ext cx="1447800" cy="707886"/>
          </a:xfrm>
          <a:prstGeom prst="rect">
            <a:avLst/>
          </a:prstGeom>
        </p:spPr>
        <p:txBody>
          <a:bodyPr wrap="square">
            <a:spAutoFit/>
          </a:bodyPr>
          <a:lstStyle/>
          <a:p>
            <a:r>
              <a:rPr lang="en-US" sz="1000" dirty="0" smtClean="0">
                <a:ea typeface="Calibri"/>
              </a:rPr>
              <a:t>Image source: </a:t>
            </a:r>
            <a:r>
              <a:rPr lang="en-US" sz="1000" dirty="0" smtClean="0"/>
              <a:t>http://polyskeptic.com/tag/john-haught/ (fair use)</a:t>
            </a:r>
            <a:endParaRPr lang="en-US" sz="1000" dirty="0"/>
          </a:p>
        </p:txBody>
      </p:sp>
      <p:sp>
        <p:nvSpPr>
          <p:cNvPr id="2" name="Title 1"/>
          <p:cNvSpPr>
            <a:spLocks noGrp="1"/>
          </p:cNvSpPr>
          <p:nvPr>
            <p:ph type="title"/>
          </p:nvPr>
        </p:nvSpPr>
        <p:spPr/>
        <p:txBody>
          <a:bodyPr>
            <a:normAutofit/>
          </a:bodyPr>
          <a:lstStyle/>
          <a:p>
            <a:r>
              <a:rPr lang="en-US" dirty="0" smtClean="0"/>
              <a:t>Other views of the relationship between science and religion </a:t>
            </a:r>
            <a:endParaRPr lang="en-US" dirty="0"/>
          </a:p>
        </p:txBody>
      </p:sp>
      <p:pic>
        <p:nvPicPr>
          <p:cNvPr id="5" name="Content Placeholder 4" descr="quest-haught.jpg"/>
          <p:cNvPicPr>
            <a:picLocks noGrp="1" noChangeAspect="1"/>
          </p:cNvPicPr>
          <p:nvPr>
            <p:ph idx="1"/>
          </p:nvPr>
        </p:nvPicPr>
        <p:blipFill>
          <a:blip r:embed="rId3" cstate="print"/>
          <a:stretch>
            <a:fillRect/>
          </a:stretch>
        </p:blipFill>
        <p:spPr>
          <a:xfrm>
            <a:off x="5181600" y="914400"/>
            <a:ext cx="1962150" cy="2616200"/>
          </a:xfrm>
        </p:spPr>
      </p:pic>
      <p:sp>
        <p:nvSpPr>
          <p:cNvPr id="4" name="Text Placeholder 3"/>
          <p:cNvSpPr>
            <a:spLocks noGrp="1"/>
          </p:cNvSpPr>
          <p:nvPr>
            <p:ph type="body" sz="half" idx="2"/>
          </p:nvPr>
        </p:nvSpPr>
        <p:spPr/>
        <p:txBody>
          <a:bodyPr>
            <a:normAutofit fontScale="85000" lnSpcReduction="10000"/>
          </a:bodyPr>
          <a:lstStyle/>
          <a:p>
            <a:r>
              <a:rPr lang="en-US" sz="1800" dirty="0" smtClean="0">
                <a:solidFill>
                  <a:schemeClr val="tx2"/>
                </a:solidFill>
              </a:rPr>
              <a:t>John Haught</a:t>
            </a:r>
          </a:p>
          <a:p>
            <a:pPr lvl="1"/>
            <a:r>
              <a:rPr lang="en-US" sz="1800" dirty="0" smtClean="0">
                <a:solidFill>
                  <a:schemeClr val="tx2"/>
                </a:solidFill>
              </a:rPr>
              <a:t>Conflict, contrast, contact, and confirmation</a:t>
            </a:r>
          </a:p>
          <a:p>
            <a:pPr lvl="1"/>
            <a:r>
              <a:rPr lang="en-US" sz="1800" dirty="0" smtClean="0">
                <a:solidFill>
                  <a:schemeClr val="tx2"/>
                </a:solidFill>
              </a:rPr>
              <a:t>Confirmation tells of theology’s effects on philosophical assumptions of science</a:t>
            </a:r>
          </a:p>
          <a:p>
            <a:pPr lvl="1"/>
            <a:endParaRPr lang="en-US" sz="1800" dirty="0" smtClean="0">
              <a:solidFill>
                <a:schemeClr val="tx2"/>
              </a:solidFill>
            </a:endParaRPr>
          </a:p>
          <a:p>
            <a:pPr lvl="1"/>
            <a:endParaRPr lang="en-US" sz="1800" dirty="0" smtClean="0">
              <a:solidFill>
                <a:schemeClr val="tx2"/>
              </a:solidFill>
            </a:endParaRPr>
          </a:p>
          <a:p>
            <a:pPr lvl="1"/>
            <a:endParaRPr lang="en-US" sz="1800" dirty="0" smtClean="0">
              <a:solidFill>
                <a:schemeClr val="tx2"/>
              </a:solidFill>
            </a:endParaRPr>
          </a:p>
          <a:p>
            <a:pPr lvl="1"/>
            <a:endParaRPr lang="en-US" sz="1800" dirty="0" smtClean="0">
              <a:solidFill>
                <a:schemeClr val="tx2"/>
              </a:solidFill>
            </a:endParaRPr>
          </a:p>
          <a:p>
            <a:r>
              <a:rPr lang="en-US" sz="1800" dirty="0" smtClean="0">
                <a:solidFill>
                  <a:schemeClr val="tx2"/>
                </a:solidFill>
              </a:rPr>
              <a:t>Ted Peters</a:t>
            </a:r>
          </a:p>
          <a:p>
            <a:pPr lvl="1"/>
            <a:r>
              <a:rPr lang="en-US" sz="1800" dirty="0" smtClean="0">
                <a:solidFill>
                  <a:schemeClr val="tx2"/>
                </a:solidFill>
              </a:rPr>
              <a:t>Eight-fold typology emphasizing history, ethics, and New Age spirituality</a:t>
            </a:r>
          </a:p>
          <a:p>
            <a:pPr lvl="1"/>
            <a:r>
              <a:rPr lang="en-US" sz="1800" dirty="0" smtClean="0">
                <a:solidFill>
                  <a:schemeClr val="tx2"/>
                </a:solidFill>
              </a:rPr>
              <a:t>Claims that only science can produce new knowledge</a:t>
            </a:r>
          </a:p>
          <a:p>
            <a:endParaRPr lang="en-US" dirty="0">
              <a:solidFill>
                <a:schemeClr val="tx2"/>
              </a:solidFill>
            </a:endParaRPr>
          </a:p>
        </p:txBody>
      </p:sp>
      <p:pic>
        <p:nvPicPr>
          <p:cNvPr id="6" name="Picture 5" descr="TedPromo1.jpg"/>
          <p:cNvPicPr>
            <a:picLocks noChangeAspect="1"/>
          </p:cNvPicPr>
          <p:nvPr/>
        </p:nvPicPr>
        <p:blipFill>
          <a:blip r:embed="rId4" cstate="print"/>
          <a:stretch>
            <a:fillRect/>
          </a:stretch>
        </p:blipFill>
        <p:spPr>
          <a:xfrm>
            <a:off x="5257800" y="3657600"/>
            <a:ext cx="1975104" cy="261434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600200"/>
            <a:ext cx="8229600" cy="4525963"/>
          </a:xfrm>
        </p:spPr>
        <p:txBody>
          <a:bodyPr>
            <a:normAutofit lnSpcReduction="10000"/>
          </a:bodyPr>
          <a:lstStyle/>
          <a:p>
            <a:r>
              <a:rPr lang="en-US" dirty="0" smtClean="0">
                <a:solidFill>
                  <a:schemeClr val="tx2"/>
                </a:solidFill>
              </a:rPr>
              <a:t>Critical thinking helps us determine the which claims are more likely to be true</a:t>
            </a:r>
          </a:p>
          <a:p>
            <a:r>
              <a:rPr lang="en-US" dirty="0" smtClean="0">
                <a:solidFill>
                  <a:schemeClr val="tx2"/>
                </a:solidFill>
              </a:rPr>
              <a:t>Being aware of our own thinking (and our own biases, cultural values, etc.) can help us evaluate claims also</a:t>
            </a:r>
          </a:p>
          <a:p>
            <a:r>
              <a:rPr lang="en-US" dirty="0" smtClean="0">
                <a:solidFill>
                  <a:schemeClr val="tx2"/>
                </a:solidFill>
              </a:rPr>
              <a:t>Looking for the strengths and weaknesses of others’ arguments and our own can help us determine the truth of conflicting claims</a:t>
            </a:r>
          </a:p>
          <a:p>
            <a:r>
              <a:rPr lang="en-US" dirty="0" smtClean="0">
                <a:solidFill>
                  <a:schemeClr val="tx2"/>
                </a:solidFill>
              </a:rPr>
              <a:t>Examples of weaknesses in claims?</a:t>
            </a:r>
            <a:endParaRPr lang="en-US" dirty="0">
              <a:solidFill>
                <a:schemeClr val="tx2"/>
              </a:solidFill>
            </a:endParaRPr>
          </a:p>
        </p:txBody>
      </p:sp>
      <p:sp>
        <p:nvSpPr>
          <p:cNvPr id="2" name="Title 1"/>
          <p:cNvSpPr>
            <a:spLocks noGrp="1"/>
          </p:cNvSpPr>
          <p:nvPr>
            <p:ph type="title" idx="4294967295"/>
          </p:nvPr>
        </p:nvSpPr>
        <p:spPr>
          <a:xfrm>
            <a:off x="304800" y="228600"/>
            <a:ext cx="8229600" cy="1143000"/>
          </a:xfrm>
        </p:spPr>
        <p:txBody>
          <a:bodyPr>
            <a:normAutofit fontScale="90000"/>
          </a:bodyPr>
          <a:lstStyle/>
          <a:p>
            <a:r>
              <a:rPr lang="en-US" dirty="0" smtClean="0"/>
              <a:t>How Do We Evaluate Claims Made by Religion and Science?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05400" y="3657600"/>
            <a:ext cx="2057400" cy="707886"/>
          </a:xfrm>
          <a:prstGeom prst="rect">
            <a:avLst/>
          </a:prstGeom>
        </p:spPr>
        <p:txBody>
          <a:bodyPr wrap="square">
            <a:spAutoFit/>
          </a:bodyPr>
          <a:lstStyle/>
          <a:p>
            <a:r>
              <a:rPr lang="en-US" sz="1000" dirty="0" smtClean="0">
                <a:ea typeface="Calibri"/>
              </a:rPr>
              <a:t>Image source: http://publishingarchaeology.blogspot.com/2012/01/rejected-by-science_27.html </a:t>
            </a:r>
            <a:r>
              <a:rPr lang="en-US" sz="1000" dirty="0" smtClean="0"/>
              <a:t>(fair use)</a:t>
            </a:r>
            <a:endParaRPr lang="en-US" sz="1000" dirty="0"/>
          </a:p>
        </p:txBody>
      </p:sp>
      <p:sp>
        <p:nvSpPr>
          <p:cNvPr id="2" name="Title 1"/>
          <p:cNvSpPr>
            <a:spLocks noGrp="1"/>
          </p:cNvSpPr>
          <p:nvPr>
            <p:ph type="title"/>
          </p:nvPr>
        </p:nvSpPr>
        <p:spPr/>
        <p:txBody>
          <a:bodyPr/>
          <a:lstStyle/>
          <a:p>
            <a:r>
              <a:rPr lang="en-US" dirty="0" smtClean="0"/>
              <a:t>What is Science?</a:t>
            </a:r>
            <a:endParaRPr lang="en-US" dirty="0"/>
          </a:p>
        </p:txBody>
      </p:sp>
      <p:pic>
        <p:nvPicPr>
          <p:cNvPr id="5" name="Content Placeholder 4" descr="science.jpg"/>
          <p:cNvPicPr>
            <a:picLocks noGrp="1" noChangeAspect="1"/>
          </p:cNvPicPr>
          <p:nvPr>
            <p:ph idx="1"/>
          </p:nvPr>
        </p:nvPicPr>
        <p:blipFill>
          <a:blip r:embed="rId2" cstate="print"/>
          <a:stretch>
            <a:fillRect/>
          </a:stretch>
        </p:blipFill>
        <p:spPr>
          <a:xfrm>
            <a:off x="5021262" y="1770856"/>
            <a:ext cx="2219325" cy="2857500"/>
          </a:xfrm>
        </p:spPr>
      </p:pic>
      <p:sp>
        <p:nvSpPr>
          <p:cNvPr id="4" name="Text Placeholder 3"/>
          <p:cNvSpPr>
            <a:spLocks noGrp="1"/>
          </p:cNvSpPr>
          <p:nvPr>
            <p:ph type="body" sz="half" idx="2"/>
          </p:nvPr>
        </p:nvSpPr>
        <p:spPr/>
        <p:txBody>
          <a:bodyPr/>
          <a:lstStyle/>
          <a:p>
            <a:pPr>
              <a:buFont typeface="Arial" pitchFamily="34" charset="0"/>
              <a:buChar char="•"/>
            </a:pPr>
            <a:r>
              <a:rPr lang="en-US" sz="2000" dirty="0" smtClean="0">
                <a:solidFill>
                  <a:schemeClr val="tx2"/>
                </a:solidFill>
              </a:rPr>
              <a:t>The word </a:t>
            </a:r>
            <a:r>
              <a:rPr lang="en-US" sz="2000" i="1" dirty="0" smtClean="0">
                <a:solidFill>
                  <a:schemeClr val="tx2"/>
                </a:solidFill>
              </a:rPr>
              <a:t>scientia</a:t>
            </a:r>
            <a:r>
              <a:rPr lang="en-US" sz="2000" dirty="0" smtClean="0">
                <a:solidFill>
                  <a:schemeClr val="tx2"/>
                </a:solidFill>
              </a:rPr>
              <a:t> originally meant general knowledge and was inferior to </a:t>
            </a:r>
            <a:r>
              <a:rPr lang="en-US" sz="2000" i="1" dirty="0" smtClean="0">
                <a:solidFill>
                  <a:schemeClr val="tx2"/>
                </a:solidFill>
              </a:rPr>
              <a:t>sapientia</a:t>
            </a:r>
            <a:r>
              <a:rPr lang="en-US" sz="2000" dirty="0" smtClean="0">
                <a:solidFill>
                  <a:schemeClr val="tx2"/>
                </a:solidFill>
              </a:rPr>
              <a:t> which meant wisdom</a:t>
            </a:r>
          </a:p>
          <a:p>
            <a:pPr>
              <a:buFont typeface="Arial" pitchFamily="34" charset="0"/>
              <a:buChar char="•"/>
            </a:pPr>
            <a:r>
              <a:rPr lang="en-US" sz="2000" dirty="0" smtClean="0">
                <a:solidFill>
                  <a:schemeClr val="tx2"/>
                </a:solidFill>
              </a:rPr>
              <a:t>Science as an occupation did not appear until the 19</a:t>
            </a:r>
            <a:r>
              <a:rPr lang="en-US" sz="2000" baseline="30000" dirty="0" smtClean="0">
                <a:solidFill>
                  <a:schemeClr val="tx2"/>
                </a:solidFill>
              </a:rPr>
              <a:t>th</a:t>
            </a:r>
            <a:r>
              <a:rPr lang="en-US" sz="2000" dirty="0" smtClean="0">
                <a:solidFill>
                  <a:schemeClr val="tx2"/>
                </a:solidFill>
              </a:rPr>
              <a:t> century</a:t>
            </a:r>
          </a:p>
          <a:p>
            <a:pPr>
              <a:buFont typeface="Arial" pitchFamily="34" charset="0"/>
              <a:buChar char="•"/>
            </a:pPr>
            <a:r>
              <a:rPr lang="en-US" sz="2000" dirty="0" smtClean="0">
                <a:solidFill>
                  <a:schemeClr val="tx2"/>
                </a:solidFill>
              </a:rPr>
              <a:t>Before the 19</a:t>
            </a:r>
            <a:r>
              <a:rPr lang="en-US" sz="2000" baseline="30000" dirty="0" smtClean="0">
                <a:solidFill>
                  <a:schemeClr val="tx2"/>
                </a:solidFill>
              </a:rPr>
              <a:t>th</a:t>
            </a:r>
            <a:r>
              <a:rPr lang="en-US" sz="2000" dirty="0" smtClean="0">
                <a:solidFill>
                  <a:schemeClr val="tx2"/>
                </a:solidFill>
              </a:rPr>
              <a:t> century, many scientists sought to provide evidence for religion (natural philosophy)</a:t>
            </a:r>
          </a:p>
          <a:p>
            <a:endParaRPr lang="en-US"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5638800" y="3581400"/>
            <a:ext cx="1828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000" dirty="0" smtClean="0">
                <a:ea typeface="Calibri"/>
              </a:rPr>
              <a:t>Image source: </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http://www.amazon.com/How-Think-About-Weird-</a:t>
            </a:r>
          </a:p>
          <a:p>
            <a:pPr lvl="0" eaLnBrk="0" fontAlgn="base" hangingPunct="0">
              <a:spcBef>
                <a:spcPct val="0"/>
              </a:spcBef>
              <a:spcAft>
                <a:spcPct val="0"/>
              </a:spcAf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Things/</a:t>
            </a:r>
            <a:r>
              <a:rPr kumimoji="0" lang="en-US"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dp</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/007353577X/ref=sr_1_1?s=</a:t>
            </a:r>
            <a:r>
              <a:rPr kumimoji="0" lang="en-US"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books&amp;ie</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=UTF8&amp;qid=1358953931&amp;sr=1-1&amp;keywords=</a:t>
            </a:r>
            <a:r>
              <a:rPr kumimoji="0" lang="en-US"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schick+and+vaughn</a:t>
            </a:r>
            <a:r>
              <a:rPr lang="en-US" sz="800" dirty="0" smtClean="0"/>
              <a:t> </a:t>
            </a:r>
            <a:r>
              <a:rPr lang="en-US" sz="1000" dirty="0" smtClean="0"/>
              <a:t>(fair use)</a:t>
            </a: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smtClean="0"/>
              <a:t>Fallacies Associated with Religion and Science</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sz="1800" dirty="0"/>
          </a:p>
        </p:txBody>
      </p:sp>
      <p:sp>
        <p:nvSpPr>
          <p:cNvPr id="5" name="Text Placeholder 4"/>
          <p:cNvSpPr>
            <a:spLocks noGrp="1"/>
          </p:cNvSpPr>
          <p:nvPr>
            <p:ph type="body" sz="half" idx="2"/>
          </p:nvPr>
        </p:nvSpPr>
        <p:spPr/>
        <p:txBody>
          <a:bodyPr/>
          <a:lstStyle/>
          <a:p>
            <a:r>
              <a:rPr lang="en-US" sz="2000" dirty="0" smtClean="0">
                <a:solidFill>
                  <a:schemeClr val="tx2"/>
                </a:solidFill>
              </a:rPr>
              <a:t>Begging the question: the conclusion is used as one of the premises (circular reasoning)</a:t>
            </a:r>
          </a:p>
          <a:p>
            <a:r>
              <a:rPr lang="en-US" sz="2000" dirty="0" smtClean="0">
                <a:solidFill>
                  <a:schemeClr val="tx2"/>
                </a:solidFill>
              </a:rPr>
              <a:t>False dilemma: presumes only two alternatives exist when there may be more than two</a:t>
            </a:r>
          </a:p>
          <a:p>
            <a:pPr lvl="1"/>
            <a:r>
              <a:rPr lang="en-US" sz="1400" dirty="0" smtClean="0">
                <a:solidFill>
                  <a:schemeClr val="tx2"/>
                </a:solidFill>
              </a:rPr>
              <a:t>From Schick and Vaughn, </a:t>
            </a:r>
            <a:r>
              <a:rPr lang="en-US" sz="1400" i="1" dirty="0" smtClean="0">
                <a:solidFill>
                  <a:schemeClr val="tx2"/>
                </a:solidFill>
              </a:rPr>
              <a:t>How to Think About Weird Things: Critical Thinking for a New Age,</a:t>
            </a:r>
            <a:r>
              <a:rPr lang="en-US" sz="1400" dirty="0" smtClean="0">
                <a:solidFill>
                  <a:schemeClr val="tx2"/>
                </a:solidFill>
              </a:rPr>
              <a:t> (New York: McGraw-Hill, 2011)</a:t>
            </a:r>
          </a:p>
          <a:p>
            <a:endParaRPr lang="en-US" dirty="0">
              <a:solidFill>
                <a:schemeClr val="tx2"/>
              </a:solidFill>
            </a:endParaRPr>
          </a:p>
        </p:txBody>
      </p:sp>
      <p:pic>
        <p:nvPicPr>
          <p:cNvPr id="7" name="Picture 6" descr="weird things.jpg"/>
          <p:cNvPicPr>
            <a:picLocks noChangeAspect="1"/>
          </p:cNvPicPr>
          <p:nvPr/>
        </p:nvPicPr>
        <p:blipFill>
          <a:blip r:embed="rId3" cstate="print"/>
          <a:stretch>
            <a:fillRect/>
          </a:stretch>
        </p:blipFill>
        <p:spPr>
          <a:xfrm>
            <a:off x="5181600" y="2133600"/>
            <a:ext cx="2857500" cy="28575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600200"/>
            <a:ext cx="8229600" cy="4525963"/>
          </a:xfrm>
        </p:spPr>
        <p:txBody>
          <a:bodyPr/>
          <a:lstStyle/>
          <a:p>
            <a:r>
              <a:rPr lang="en-US" dirty="0" smtClean="0">
                <a:solidFill>
                  <a:schemeClr val="tx2"/>
                </a:solidFill>
              </a:rPr>
              <a:t>Appeal to authority: the use of experts’ opinions in a field in which they are not experts</a:t>
            </a:r>
          </a:p>
          <a:p>
            <a:r>
              <a:rPr lang="en-US" dirty="0" smtClean="0">
                <a:solidFill>
                  <a:schemeClr val="tx2"/>
                </a:solidFill>
              </a:rPr>
              <a:t>Appeal to the masses: argument must be true if a large number of people believe it to be true</a:t>
            </a:r>
            <a:endParaRPr lang="en-US" dirty="0">
              <a:solidFill>
                <a:schemeClr val="tx2"/>
              </a:solidFill>
            </a:endParaRPr>
          </a:p>
        </p:txBody>
      </p:sp>
      <p:sp>
        <p:nvSpPr>
          <p:cNvPr id="2" name="Title 1"/>
          <p:cNvSpPr>
            <a:spLocks noGrp="1"/>
          </p:cNvSpPr>
          <p:nvPr>
            <p:ph type="title" idx="4294967295"/>
          </p:nvPr>
        </p:nvSpPr>
        <p:spPr>
          <a:xfrm>
            <a:off x="381000" y="304800"/>
            <a:ext cx="8229600" cy="1143000"/>
          </a:xfrm>
        </p:spPr>
        <p:txBody>
          <a:bodyPr>
            <a:normAutofit fontScale="90000"/>
          </a:bodyPr>
          <a:lstStyle/>
          <a:p>
            <a:r>
              <a:rPr lang="en-US" dirty="0" smtClean="0"/>
              <a:t>Fallacies Associated with Religion and Science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676400"/>
            <a:ext cx="8229600" cy="4525963"/>
          </a:xfrm>
        </p:spPr>
        <p:txBody>
          <a:bodyPr>
            <a:normAutofit fontScale="92500" lnSpcReduction="10000"/>
          </a:bodyPr>
          <a:lstStyle/>
          <a:p>
            <a:r>
              <a:rPr lang="en-US" dirty="0" smtClean="0">
                <a:solidFill>
                  <a:schemeClr val="tx2"/>
                </a:solidFill>
              </a:rPr>
              <a:t>Appeal to tradition: argument that something must be true because it’s part of an established tradition</a:t>
            </a:r>
          </a:p>
          <a:p>
            <a:r>
              <a:rPr lang="en-US" dirty="0" smtClean="0">
                <a:solidFill>
                  <a:schemeClr val="tx2"/>
                </a:solidFill>
              </a:rPr>
              <a:t>Appeal to ignorance: opponents’ inability to disprove a conclusion is proof of its incorrectness</a:t>
            </a:r>
          </a:p>
          <a:p>
            <a:r>
              <a:rPr lang="en-US" dirty="0" smtClean="0">
                <a:solidFill>
                  <a:schemeClr val="tx2"/>
                </a:solidFill>
              </a:rPr>
              <a:t>Appeal to fear: use of harm to advance one’s position</a:t>
            </a:r>
          </a:p>
          <a:p>
            <a:r>
              <a:rPr lang="en-US" dirty="0" smtClean="0">
                <a:solidFill>
                  <a:schemeClr val="tx2"/>
                </a:solidFill>
              </a:rPr>
              <a:t>Straw man: misrepresenting someone’s claim to make it easier to dismiss or reject</a:t>
            </a:r>
            <a:endParaRPr lang="en-US" dirty="0">
              <a:solidFill>
                <a:schemeClr val="tx2"/>
              </a:solidFill>
            </a:endParaRPr>
          </a:p>
        </p:txBody>
      </p:sp>
      <p:sp>
        <p:nvSpPr>
          <p:cNvPr id="2" name="Title 1"/>
          <p:cNvSpPr>
            <a:spLocks noGrp="1"/>
          </p:cNvSpPr>
          <p:nvPr>
            <p:ph type="title" idx="4294967295"/>
          </p:nvPr>
        </p:nvSpPr>
        <p:spPr>
          <a:xfrm>
            <a:off x="381000" y="304800"/>
            <a:ext cx="8229600" cy="1143000"/>
          </a:xfrm>
        </p:spPr>
        <p:txBody>
          <a:bodyPr>
            <a:normAutofit fontScale="90000"/>
          </a:bodyPr>
          <a:lstStyle/>
          <a:p>
            <a:r>
              <a:rPr lang="en-US" dirty="0" smtClean="0"/>
              <a:t>Fallacies Associated with Religion and Science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600200"/>
            <a:ext cx="8229600" cy="4525963"/>
          </a:xfrm>
        </p:spPr>
        <p:txBody>
          <a:bodyPr>
            <a:normAutofit/>
          </a:bodyPr>
          <a:lstStyle/>
          <a:p>
            <a:r>
              <a:rPr lang="en-US" dirty="0" smtClean="0">
                <a:solidFill>
                  <a:schemeClr val="tx2"/>
                </a:solidFill>
              </a:rPr>
              <a:t>Faulty analogy: using analogy without looking at dissimilarities</a:t>
            </a:r>
          </a:p>
          <a:p>
            <a:r>
              <a:rPr lang="en-US" dirty="0" smtClean="0">
                <a:solidFill>
                  <a:schemeClr val="tx2"/>
                </a:solidFill>
              </a:rPr>
              <a:t>Slippery slope: performing one action necessarily leads to additional bad actions</a:t>
            </a:r>
            <a:endParaRPr lang="en-US" dirty="0">
              <a:solidFill>
                <a:schemeClr val="tx2"/>
              </a:solidFill>
            </a:endParaRPr>
          </a:p>
        </p:txBody>
      </p:sp>
      <p:sp>
        <p:nvSpPr>
          <p:cNvPr id="2" name="Title 1"/>
          <p:cNvSpPr>
            <a:spLocks noGrp="1"/>
          </p:cNvSpPr>
          <p:nvPr>
            <p:ph type="title" idx="4294967295"/>
          </p:nvPr>
        </p:nvSpPr>
        <p:spPr>
          <a:xfrm>
            <a:off x="457200" y="304800"/>
            <a:ext cx="8229600" cy="1143000"/>
          </a:xfrm>
        </p:spPr>
        <p:txBody>
          <a:bodyPr>
            <a:normAutofit fontScale="90000"/>
          </a:bodyPr>
          <a:lstStyle/>
          <a:p>
            <a:r>
              <a:rPr lang="en-US" dirty="0" smtClean="0"/>
              <a:t>Fallacies Associated with Religion and Science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57800" y="3352800"/>
            <a:ext cx="1600200" cy="861774"/>
          </a:xfrm>
          <a:prstGeom prst="rect">
            <a:avLst/>
          </a:prstGeom>
        </p:spPr>
        <p:txBody>
          <a:bodyPr wrap="square">
            <a:spAutoFit/>
          </a:bodyPr>
          <a:lstStyle/>
          <a:p>
            <a:r>
              <a:rPr lang="en-US" sz="1000" dirty="0" smtClean="0">
                <a:ea typeface="Calibri"/>
              </a:rPr>
              <a:t>Image source: </a:t>
            </a:r>
            <a:r>
              <a:rPr lang="en-US" sz="1000" dirty="0" smtClean="0"/>
              <a:t>http://gavinortlund.wordpress.com/2012/04/18/augustines-intellectual-development/ (fair use)</a:t>
            </a:r>
            <a:endParaRPr lang="en-US" sz="1000" dirty="0"/>
          </a:p>
        </p:txBody>
      </p:sp>
      <p:sp>
        <p:nvSpPr>
          <p:cNvPr id="2" name="Title 1"/>
          <p:cNvSpPr>
            <a:spLocks noGrp="1"/>
          </p:cNvSpPr>
          <p:nvPr>
            <p:ph type="title"/>
          </p:nvPr>
        </p:nvSpPr>
        <p:spPr>
          <a:xfrm>
            <a:off x="1143000" y="4495800"/>
            <a:ext cx="3008313" cy="520700"/>
          </a:xfrm>
        </p:spPr>
        <p:txBody>
          <a:bodyPr/>
          <a:lstStyle/>
          <a:p>
            <a:r>
              <a:rPr lang="en-US" dirty="0" smtClean="0"/>
              <a:t>From St. Augustine. . .</a:t>
            </a:r>
            <a:endParaRPr lang="en-US" dirty="0"/>
          </a:p>
        </p:txBody>
      </p:sp>
      <p:pic>
        <p:nvPicPr>
          <p:cNvPr id="6" name="Picture Placeholder 5" descr="augustine.jpg"/>
          <p:cNvPicPr>
            <a:picLocks noGrp="1" noChangeAspect="1"/>
          </p:cNvPicPr>
          <p:nvPr>
            <p:ph idx="1"/>
          </p:nvPr>
        </p:nvPicPr>
        <p:blipFill>
          <a:blip r:embed="rId2" cstate="print"/>
          <a:stretch>
            <a:fillRect/>
          </a:stretch>
        </p:blipFill>
        <p:spPr>
          <a:xfrm>
            <a:off x="4572000" y="533400"/>
            <a:ext cx="2785872" cy="4322064"/>
          </a:xfrm>
        </p:spPr>
      </p:pic>
      <p:sp>
        <p:nvSpPr>
          <p:cNvPr id="4" name="Content Placeholder 3"/>
          <p:cNvSpPr>
            <a:spLocks noGrp="1"/>
          </p:cNvSpPr>
          <p:nvPr>
            <p:ph type="body" sz="half" idx="2"/>
          </p:nvPr>
        </p:nvSpPr>
        <p:spPr>
          <a:xfrm>
            <a:off x="1066800" y="5029200"/>
            <a:ext cx="7391400" cy="1612899"/>
          </a:xfrm>
        </p:spPr>
        <p:txBody>
          <a:bodyPr>
            <a:normAutofit/>
          </a:bodyPr>
          <a:lstStyle/>
          <a:p>
            <a:r>
              <a:rPr lang="en-US" dirty="0" smtClean="0">
                <a:solidFill>
                  <a:schemeClr val="tx2"/>
                </a:solidFill>
              </a:rPr>
              <a:t>“If [people outside the faith] find a Christian mistaken in a field which they themselves know well and hear him maintaining his foolish opinions about our books, how are they going to believe those goods and matters concerning the resurrection of the dead, the hope of eternal life, and the kingdom of heaven, when they think their pages are full of falsehoods on facts which they themselves have learned from experience in the light of reason?”</a:t>
            </a:r>
          </a:p>
          <a:p>
            <a:pPr>
              <a:buNone/>
            </a:pPr>
            <a:endParaRPr lang="en-US" dirty="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600200"/>
            <a:ext cx="8229600" cy="4525963"/>
          </a:xfrm>
        </p:spPr>
        <p:txBody>
          <a:bodyPr/>
          <a:lstStyle/>
          <a:p>
            <a:r>
              <a:rPr lang="en-US" dirty="0" smtClean="0">
                <a:solidFill>
                  <a:schemeClr val="tx2"/>
                </a:solidFill>
              </a:rPr>
              <a:t>In thinking critically about Christianity and evolution we need to:</a:t>
            </a:r>
          </a:p>
          <a:p>
            <a:pPr lvl="1"/>
            <a:r>
              <a:rPr lang="en-US" dirty="0" smtClean="0">
                <a:solidFill>
                  <a:schemeClr val="tx2"/>
                </a:solidFill>
              </a:rPr>
              <a:t>realize that there are more than two positions</a:t>
            </a:r>
          </a:p>
          <a:p>
            <a:pPr lvl="1"/>
            <a:r>
              <a:rPr lang="en-US" dirty="0" smtClean="0">
                <a:solidFill>
                  <a:schemeClr val="tx2"/>
                </a:solidFill>
              </a:rPr>
              <a:t>carefully consider claims, whether they agree with our position or not</a:t>
            </a:r>
          </a:p>
          <a:p>
            <a:pPr lvl="1"/>
            <a:r>
              <a:rPr lang="en-US" dirty="0" smtClean="0">
                <a:solidFill>
                  <a:schemeClr val="tx2"/>
                </a:solidFill>
              </a:rPr>
              <a:t>consider whether biases are affecting a claim, either our own biases or those of another</a:t>
            </a:r>
          </a:p>
        </p:txBody>
      </p:sp>
      <p:sp>
        <p:nvSpPr>
          <p:cNvPr id="2" name="Title 1"/>
          <p:cNvSpPr>
            <a:spLocks noGrp="1"/>
          </p:cNvSpPr>
          <p:nvPr>
            <p:ph type="title" idx="4294967295"/>
          </p:nvPr>
        </p:nvSpPr>
        <p:spPr>
          <a:xfrm>
            <a:off x="533400" y="304800"/>
            <a:ext cx="8229600" cy="1143000"/>
          </a:xfrm>
        </p:spPr>
        <p:txBody>
          <a:bodyPr/>
          <a:lstStyle/>
          <a:p>
            <a:r>
              <a:rPr lang="en-US" dirty="0" smtClean="0"/>
              <a:t>Conclusion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600200"/>
            <a:ext cx="8229600" cy="4525963"/>
          </a:xfrm>
        </p:spPr>
        <p:txBody>
          <a:bodyPr/>
          <a:lstStyle/>
          <a:p>
            <a:r>
              <a:rPr lang="en-US" dirty="0" smtClean="0">
                <a:solidFill>
                  <a:schemeClr val="tx2"/>
                </a:solidFill>
              </a:rPr>
              <a:t>In thinking critically about Christianity and evolution we need to:</a:t>
            </a:r>
          </a:p>
          <a:p>
            <a:pPr lvl="1"/>
            <a:r>
              <a:rPr lang="en-US" dirty="0" smtClean="0">
                <a:solidFill>
                  <a:schemeClr val="tx2"/>
                </a:solidFill>
              </a:rPr>
              <a:t>use reason as well as emotion in evaluating claims</a:t>
            </a:r>
          </a:p>
          <a:p>
            <a:pPr lvl="1"/>
            <a:r>
              <a:rPr lang="en-US" dirty="0" smtClean="0">
                <a:solidFill>
                  <a:schemeClr val="tx2"/>
                </a:solidFill>
              </a:rPr>
              <a:t>trust (at least provisionally) the opinions of experts, but only in their areas of expertise</a:t>
            </a:r>
          </a:p>
          <a:p>
            <a:pPr lvl="1"/>
            <a:r>
              <a:rPr lang="en-US" dirty="0" smtClean="0">
                <a:solidFill>
                  <a:schemeClr val="tx2"/>
                </a:solidFill>
              </a:rPr>
              <a:t>have the humility to admit that we may be wrong (after all, there are a variety of views already)</a:t>
            </a:r>
          </a:p>
        </p:txBody>
      </p:sp>
      <p:sp>
        <p:nvSpPr>
          <p:cNvPr id="2" name="Title 1"/>
          <p:cNvSpPr>
            <a:spLocks noGrp="1"/>
          </p:cNvSpPr>
          <p:nvPr>
            <p:ph type="title" idx="4294967295"/>
          </p:nvPr>
        </p:nvSpPr>
        <p:spPr>
          <a:xfrm>
            <a:off x="381000" y="304800"/>
            <a:ext cx="8229600" cy="1143000"/>
          </a:xfrm>
        </p:spPr>
        <p:txBody>
          <a:bodyPr/>
          <a:lstStyle/>
          <a:p>
            <a:r>
              <a:rPr lang="en-US" dirty="0" smtClean="0"/>
              <a:t>Conclusion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229600" cy="4525963"/>
          </a:xfrm>
        </p:spPr>
        <p:txBody>
          <a:bodyPr/>
          <a:lstStyle/>
          <a:p>
            <a:r>
              <a:rPr lang="en-US" dirty="0" smtClean="0">
                <a:solidFill>
                  <a:schemeClr val="tx2"/>
                </a:solidFill>
              </a:rPr>
              <a:t>Which of the ways of knowing are you most comfortable with?</a:t>
            </a:r>
          </a:p>
          <a:p>
            <a:r>
              <a:rPr lang="en-US" dirty="0" smtClean="0">
                <a:solidFill>
                  <a:schemeClr val="tx2"/>
                </a:solidFill>
              </a:rPr>
              <a:t>The media tend to emphasize the conflict model.  Why do you think this is so?  Is this the most common model?</a:t>
            </a:r>
          </a:p>
          <a:p>
            <a:r>
              <a:rPr lang="en-US" dirty="0" smtClean="0">
                <a:solidFill>
                  <a:schemeClr val="tx2"/>
                </a:solidFill>
              </a:rPr>
              <a:t>What is the role of reason in religion?  In what ways does science seem like a religion?  </a:t>
            </a:r>
            <a:endParaRPr lang="en-US" dirty="0">
              <a:solidFill>
                <a:schemeClr val="tx2"/>
              </a:solidFill>
            </a:endParaRPr>
          </a:p>
        </p:txBody>
      </p:sp>
      <p:sp>
        <p:nvSpPr>
          <p:cNvPr id="2" name="Title 1"/>
          <p:cNvSpPr>
            <a:spLocks noGrp="1"/>
          </p:cNvSpPr>
          <p:nvPr>
            <p:ph type="title" idx="4294967295"/>
          </p:nvPr>
        </p:nvSpPr>
        <p:spPr>
          <a:xfrm>
            <a:off x="457200" y="228600"/>
            <a:ext cx="8229600" cy="1143000"/>
          </a:xfrm>
        </p:spPr>
        <p:txBody>
          <a:bodyPr/>
          <a:lstStyle/>
          <a:p>
            <a:r>
              <a:rPr lang="en-US" dirty="0" smtClean="0"/>
              <a:t>Questions</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381000" y="1600200"/>
            <a:ext cx="8382000" cy="3724096"/>
          </a:xfrm>
          <a:prstGeom prst="rect">
            <a:avLst/>
          </a:prstGeom>
          <a:noFill/>
          <a:ln w="9525">
            <a:noFill/>
            <a:miter lim="800000"/>
            <a:headEnd/>
            <a:tailEnd/>
          </a:ln>
        </p:spPr>
        <p:txBody>
          <a:bodyPr wrap="square">
            <a:spAutoFit/>
          </a:bodyPr>
          <a:lstStyle/>
          <a:p>
            <a:pPr algn="ctr"/>
            <a:r>
              <a:rPr lang="en-US" sz="2000" b="1" dirty="0">
                <a:solidFill>
                  <a:schemeClr val="tx2"/>
                </a:solidFill>
              </a:rPr>
              <a:t>Conditions of Use</a:t>
            </a:r>
          </a:p>
          <a:p>
            <a:r>
              <a:rPr lang="en-US" dirty="0" smtClean="0">
                <a:solidFill>
                  <a:schemeClr val="tx2"/>
                </a:solidFill>
              </a:rPr>
              <a:t>The </a:t>
            </a:r>
            <a:r>
              <a:rPr lang="en-US" dirty="0">
                <a:solidFill>
                  <a:schemeClr val="tx2"/>
                </a:solidFill>
              </a:rPr>
              <a:t>slides contained in this presentation and the accompanying notes are freely available for use and/or modification by individuals and groups to promote understanding and dialogue in science and religion with the stipulation that they may not be sold or traded individually, collectively, or otherwise for any form of financial or material gain. The source of all images in this collection of slides is either noted directly (if required by the author) or may be viewed by clicking an image (in edit mode) and then clicking “Send to Back.” These forms of crediting images must be included in any use or derivation of these materials</a:t>
            </a:r>
            <a:r>
              <a:rPr lang="en-US" dirty="0" smtClean="0">
                <a:solidFill>
                  <a:schemeClr val="tx2"/>
                </a:solidFill>
              </a:rPr>
              <a:t>.</a:t>
            </a:r>
          </a:p>
          <a:p>
            <a:endParaRPr lang="en-US" dirty="0">
              <a:solidFill>
                <a:schemeClr val="tx2"/>
              </a:solidFill>
            </a:endParaRPr>
          </a:p>
          <a:p>
            <a:r>
              <a:rPr lang="en-US" dirty="0" smtClean="0">
                <a:solidFill>
                  <a:schemeClr val="tx2"/>
                </a:solidFill>
              </a:rPr>
              <a:t>The contents of these slides and the accompanying notes reflect the views of the author and should not be assumed to represent the position of Samford University or its employees.</a:t>
            </a:r>
            <a:endParaRPr lang="en-US" dirty="0">
              <a:solidFill>
                <a:schemeClr val="tx2"/>
              </a:solidFill>
            </a:endParaRPr>
          </a:p>
        </p:txBody>
      </p:sp>
      <p:pic>
        <p:nvPicPr>
          <p:cNvPr id="4" name="Picture 4" descr="C:\Steve\Science and Religion\Center\logo.jpg"/>
          <p:cNvPicPr>
            <a:picLocks noChangeAspect="1" noChangeArrowheads="1"/>
          </p:cNvPicPr>
          <p:nvPr/>
        </p:nvPicPr>
        <p:blipFill>
          <a:blip r:embed="rId2" cstate="print"/>
          <a:srcRect/>
          <a:stretch>
            <a:fillRect/>
          </a:stretch>
        </p:blipFill>
        <p:spPr bwMode="auto">
          <a:xfrm>
            <a:off x="3581400" y="5410200"/>
            <a:ext cx="1905000" cy="1096818"/>
          </a:xfrm>
          <a:prstGeom prst="rect">
            <a:avLst/>
          </a:prstGeom>
          <a:noFill/>
        </p:spPr>
      </p:pic>
      <p:sp>
        <p:nvSpPr>
          <p:cNvPr id="5" name="Rectangle 4"/>
          <p:cNvSpPr/>
          <p:nvPr/>
        </p:nvSpPr>
        <p:spPr>
          <a:xfrm>
            <a:off x="1676400" y="457200"/>
            <a:ext cx="5812810" cy="1015663"/>
          </a:xfrm>
          <a:prstGeom prst="rect">
            <a:avLst/>
          </a:prstGeom>
        </p:spPr>
        <p:txBody>
          <a:bodyPr wrap="none">
            <a:spAutoFit/>
          </a:bodyPr>
          <a:lstStyle/>
          <a:p>
            <a:pPr algn="ctr"/>
            <a:r>
              <a:rPr lang="en-US" sz="2000" b="1" i="1" kern="0" dirty="0" smtClean="0">
                <a:solidFill>
                  <a:schemeClr val="tx2"/>
                </a:solidFill>
                <a:latin typeface="Arial"/>
                <a:cs typeface="+mn-cs"/>
              </a:rPr>
              <a:t>Relationships Between Science and Religion</a:t>
            </a:r>
          </a:p>
          <a:p>
            <a:pPr algn="ctr"/>
            <a:r>
              <a:rPr lang="en-US" sz="2000" kern="0" dirty="0" smtClean="0">
                <a:solidFill>
                  <a:schemeClr val="tx2"/>
                </a:solidFill>
                <a:latin typeface="Arial"/>
                <a:cs typeface="+mn-cs"/>
              </a:rPr>
              <a:t>George E. Keller III, Ph.D.</a:t>
            </a:r>
          </a:p>
          <a:p>
            <a:pPr algn="ctr"/>
            <a:r>
              <a:rPr lang="en-US" sz="2000" kern="0" dirty="0" smtClean="0">
                <a:solidFill>
                  <a:schemeClr val="tx2"/>
                </a:solidFill>
                <a:latin typeface="Arial"/>
                <a:cs typeface="+mn-cs"/>
              </a:rPr>
              <a:t>Samford University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0600" y="3276600"/>
            <a:ext cx="2667000" cy="1015663"/>
          </a:xfrm>
          <a:prstGeom prst="rect">
            <a:avLst/>
          </a:prstGeom>
        </p:spPr>
        <p:txBody>
          <a:bodyPr wrap="square">
            <a:spAutoFit/>
          </a:bodyPr>
          <a:lstStyle/>
          <a:p>
            <a:r>
              <a:rPr lang="en-US" sz="1000" dirty="0" smtClean="0">
                <a:ea typeface="Calibri"/>
              </a:rPr>
              <a:t>Image source: http://www.amazon.com/Scientific-Endeavor-Primer-Principles-Practice/dp/0805345965/ref=sr_1_1?s=books&amp;ie=UTF8&amp;qid=1358951332&amp;sr=1-1&amp;keywords=scientific+endeavor</a:t>
            </a:r>
            <a:r>
              <a:rPr lang="en-US" sz="1000" dirty="0" smtClean="0"/>
              <a:t> (fair use)</a:t>
            </a:r>
            <a:endParaRPr lang="en-US" sz="1000" dirty="0"/>
          </a:p>
        </p:txBody>
      </p:sp>
      <p:sp>
        <p:nvSpPr>
          <p:cNvPr id="2" name="Title 1"/>
          <p:cNvSpPr>
            <a:spLocks noGrp="1"/>
          </p:cNvSpPr>
          <p:nvPr>
            <p:ph type="title"/>
          </p:nvPr>
        </p:nvSpPr>
        <p:spPr/>
        <p:txBody>
          <a:bodyPr/>
          <a:lstStyle/>
          <a:p>
            <a:r>
              <a:rPr lang="en-US" dirty="0" smtClean="0"/>
              <a:t>A Definition of Science</a:t>
            </a:r>
            <a:endParaRPr lang="en-US" dirty="0"/>
          </a:p>
        </p:txBody>
      </p:sp>
      <p:pic>
        <p:nvPicPr>
          <p:cNvPr id="6" name="Content Placeholder 5" descr="scientific endeavor.jpg"/>
          <p:cNvPicPr>
            <a:picLocks noGrp="1" noChangeAspect="1"/>
          </p:cNvPicPr>
          <p:nvPr>
            <p:ph idx="1"/>
          </p:nvPr>
        </p:nvPicPr>
        <p:blipFill>
          <a:blip r:embed="rId2" cstate="print"/>
          <a:stretch>
            <a:fillRect/>
          </a:stretch>
        </p:blipFill>
        <p:spPr>
          <a:xfrm>
            <a:off x="4702175" y="1770856"/>
            <a:ext cx="2857500" cy="2857500"/>
          </a:xfrm>
        </p:spPr>
      </p:pic>
      <p:sp>
        <p:nvSpPr>
          <p:cNvPr id="5" name="Text Placeholder 4"/>
          <p:cNvSpPr>
            <a:spLocks noGrp="1"/>
          </p:cNvSpPr>
          <p:nvPr>
            <p:ph type="body" sz="half" idx="2"/>
          </p:nvPr>
        </p:nvSpPr>
        <p:spPr/>
        <p:txBody>
          <a:bodyPr>
            <a:normAutofit lnSpcReduction="10000"/>
          </a:bodyPr>
          <a:lstStyle/>
          <a:p>
            <a:r>
              <a:rPr lang="en-US" sz="1800" dirty="0" smtClean="0">
                <a:solidFill>
                  <a:srgbClr val="FF0000"/>
                </a:solidFill>
              </a:rPr>
              <a:t>Acquisition</a:t>
            </a:r>
            <a:r>
              <a:rPr lang="en-US" sz="1800" dirty="0" smtClean="0"/>
              <a:t> </a:t>
            </a:r>
            <a:r>
              <a:rPr lang="en-US" sz="1800" dirty="0" smtClean="0">
                <a:solidFill>
                  <a:schemeClr val="tx2"/>
                </a:solidFill>
              </a:rPr>
              <a:t>of</a:t>
            </a:r>
            <a:r>
              <a:rPr lang="en-US" sz="1800" dirty="0" smtClean="0"/>
              <a:t> </a:t>
            </a:r>
            <a:r>
              <a:rPr lang="en-US" sz="1800" dirty="0" smtClean="0">
                <a:solidFill>
                  <a:srgbClr val="FF0000"/>
                </a:solidFill>
              </a:rPr>
              <a:t>reliable but not infallible </a:t>
            </a:r>
            <a:r>
              <a:rPr lang="en-US" sz="1800" dirty="0" smtClean="0">
                <a:solidFill>
                  <a:schemeClr val="tx2"/>
                </a:solidFill>
              </a:rPr>
              <a:t>knowledge of the</a:t>
            </a:r>
            <a:r>
              <a:rPr lang="en-US" sz="1800" dirty="0" smtClean="0"/>
              <a:t> </a:t>
            </a:r>
            <a:r>
              <a:rPr lang="en-US" sz="1800" dirty="0" smtClean="0">
                <a:solidFill>
                  <a:srgbClr val="FF0000"/>
                </a:solidFill>
              </a:rPr>
              <a:t>real world</a:t>
            </a:r>
            <a:r>
              <a:rPr lang="en-US" sz="1800" dirty="0" smtClean="0"/>
              <a:t>, </a:t>
            </a:r>
            <a:r>
              <a:rPr lang="en-US" sz="1800" dirty="0" smtClean="0">
                <a:solidFill>
                  <a:schemeClr val="tx2"/>
                </a:solidFill>
              </a:rPr>
              <a:t>including </a:t>
            </a:r>
            <a:r>
              <a:rPr lang="en-US" sz="1800" dirty="0" smtClean="0">
                <a:solidFill>
                  <a:srgbClr val="FF0000"/>
                </a:solidFill>
              </a:rPr>
              <a:t>explanations</a:t>
            </a:r>
            <a:r>
              <a:rPr lang="en-US" sz="1800" dirty="0" smtClean="0"/>
              <a:t> </a:t>
            </a:r>
            <a:r>
              <a:rPr lang="en-US" sz="1800" dirty="0" smtClean="0">
                <a:solidFill>
                  <a:schemeClr val="tx2"/>
                </a:solidFill>
              </a:rPr>
              <a:t>of the phenomena</a:t>
            </a:r>
          </a:p>
          <a:p>
            <a:pPr lvl="1"/>
            <a:r>
              <a:rPr lang="en-US" sz="1800" dirty="0" smtClean="0">
                <a:solidFill>
                  <a:schemeClr val="tx2"/>
                </a:solidFill>
              </a:rPr>
              <a:t>Science is a process, not a body of knowledge</a:t>
            </a:r>
          </a:p>
          <a:p>
            <a:pPr lvl="1"/>
            <a:r>
              <a:rPr lang="en-US" sz="1800" dirty="0" smtClean="0">
                <a:solidFill>
                  <a:schemeClr val="tx2"/>
                </a:solidFill>
              </a:rPr>
              <a:t>Science is always tentative (what hasn’t been disproved)</a:t>
            </a:r>
          </a:p>
          <a:p>
            <a:pPr lvl="1"/>
            <a:r>
              <a:rPr lang="en-US" sz="1800" dirty="0" smtClean="0">
                <a:solidFill>
                  <a:schemeClr val="tx2"/>
                </a:solidFill>
              </a:rPr>
              <a:t>Science deals with empirical knowledge</a:t>
            </a:r>
          </a:p>
          <a:p>
            <a:pPr lvl="1"/>
            <a:r>
              <a:rPr lang="en-US" sz="1800" dirty="0" smtClean="0">
                <a:solidFill>
                  <a:schemeClr val="tx2"/>
                </a:solidFill>
              </a:rPr>
              <a:t>Science includes explanations in the form of hypotheses, theories, and laws</a:t>
            </a:r>
          </a:p>
          <a:p>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4400" y="3657600"/>
            <a:ext cx="2743200" cy="707886"/>
          </a:xfrm>
          <a:prstGeom prst="rect">
            <a:avLst/>
          </a:prstGeom>
        </p:spPr>
        <p:txBody>
          <a:bodyPr wrap="square">
            <a:spAutoFit/>
          </a:bodyPr>
          <a:lstStyle/>
          <a:p>
            <a:r>
              <a:rPr lang="en-US" sz="1000" dirty="0" smtClean="0">
                <a:ea typeface="Calibri"/>
              </a:rPr>
              <a:t>Image source: </a:t>
            </a:r>
            <a:r>
              <a:rPr lang="en-US" sz="1000" dirty="0" smtClean="0"/>
              <a:t>http://www.eurasiareview.com/25022011-religion-and-terrorism-a-socio-historical-reconsideration/ (fair use)</a:t>
            </a:r>
            <a:endParaRPr lang="en-US" sz="1000" dirty="0"/>
          </a:p>
        </p:txBody>
      </p:sp>
      <p:sp>
        <p:nvSpPr>
          <p:cNvPr id="2" name="Title 1"/>
          <p:cNvSpPr>
            <a:spLocks noGrp="1"/>
          </p:cNvSpPr>
          <p:nvPr>
            <p:ph type="title"/>
          </p:nvPr>
        </p:nvSpPr>
        <p:spPr/>
        <p:txBody>
          <a:bodyPr/>
          <a:lstStyle/>
          <a:p>
            <a:r>
              <a:rPr lang="en-US" dirty="0" smtClean="0"/>
              <a:t>What is Religion?</a:t>
            </a:r>
            <a:endParaRPr lang="en-US" dirty="0"/>
          </a:p>
        </p:txBody>
      </p:sp>
      <p:pic>
        <p:nvPicPr>
          <p:cNvPr id="5" name="Content Placeholder 4" descr="religion.jpg"/>
          <p:cNvPicPr>
            <a:picLocks noGrp="1" noChangeAspect="1"/>
          </p:cNvPicPr>
          <p:nvPr>
            <p:ph idx="1"/>
          </p:nvPr>
        </p:nvPicPr>
        <p:blipFill>
          <a:blip r:embed="rId2" cstate="print"/>
          <a:stretch>
            <a:fillRect/>
          </a:stretch>
        </p:blipFill>
        <p:spPr>
          <a:xfrm>
            <a:off x="4702175" y="1913731"/>
            <a:ext cx="2857500" cy="2571750"/>
          </a:xfrm>
        </p:spPr>
      </p:pic>
      <p:sp>
        <p:nvSpPr>
          <p:cNvPr id="4" name="Text Placeholder 3"/>
          <p:cNvSpPr>
            <a:spLocks noGrp="1"/>
          </p:cNvSpPr>
          <p:nvPr>
            <p:ph type="body" sz="half" idx="2"/>
          </p:nvPr>
        </p:nvSpPr>
        <p:spPr/>
        <p:txBody>
          <a:bodyPr/>
          <a:lstStyle/>
          <a:p>
            <a:pPr>
              <a:buFont typeface="Arial" pitchFamily="34" charset="0"/>
              <a:buChar char="•"/>
            </a:pPr>
            <a:r>
              <a:rPr lang="en-US" sz="2400" dirty="0" smtClean="0">
                <a:solidFill>
                  <a:schemeClr val="tx2"/>
                </a:solidFill>
              </a:rPr>
              <a:t>The word </a:t>
            </a:r>
            <a:r>
              <a:rPr lang="en-US" sz="2400" i="1" dirty="0" smtClean="0">
                <a:solidFill>
                  <a:schemeClr val="tx2"/>
                </a:solidFill>
              </a:rPr>
              <a:t>religio</a:t>
            </a:r>
            <a:r>
              <a:rPr lang="en-US" sz="2400" dirty="0" smtClean="0">
                <a:solidFill>
                  <a:schemeClr val="tx2"/>
                </a:solidFill>
              </a:rPr>
              <a:t> initially meant an inner piety or desire to lead a Christ-like life</a:t>
            </a:r>
          </a:p>
          <a:p>
            <a:pPr>
              <a:buFont typeface="Arial" pitchFamily="34" charset="0"/>
              <a:buChar char="•"/>
            </a:pPr>
            <a:r>
              <a:rPr lang="en-US" sz="2400" dirty="0" smtClean="0">
                <a:solidFill>
                  <a:schemeClr val="tx2"/>
                </a:solidFill>
              </a:rPr>
              <a:t>Religion as a body of beliefs and practices appeared around the 17</a:t>
            </a:r>
            <a:r>
              <a:rPr lang="en-US" sz="2400" baseline="30000" dirty="0" smtClean="0">
                <a:solidFill>
                  <a:schemeClr val="tx2"/>
                </a:solidFill>
              </a:rPr>
              <a:t>th</a:t>
            </a:r>
            <a:r>
              <a:rPr lang="en-US" sz="2400" dirty="0" smtClean="0">
                <a:solidFill>
                  <a:schemeClr val="tx2"/>
                </a:solidFill>
              </a:rPr>
              <a:t> century, partially as a result of the Protestant Reformation</a:t>
            </a:r>
          </a:p>
          <a:p>
            <a:endParaRPr lang="en-US"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Definition of Religion</a:t>
            </a:r>
            <a:endParaRPr lang="en-US" dirty="0"/>
          </a:p>
        </p:txBody>
      </p:sp>
      <p:sp>
        <p:nvSpPr>
          <p:cNvPr id="3" name="Content Placeholder 2"/>
          <p:cNvSpPr>
            <a:spLocks noGrp="1"/>
          </p:cNvSpPr>
          <p:nvPr>
            <p:ph idx="4294967295"/>
          </p:nvPr>
        </p:nvSpPr>
        <p:spPr>
          <a:xfrm>
            <a:off x="457200" y="1600200"/>
            <a:ext cx="8229600" cy="4525963"/>
          </a:xfrm>
        </p:spPr>
        <p:txBody>
          <a:bodyPr>
            <a:normAutofit lnSpcReduction="10000"/>
          </a:bodyPr>
          <a:lstStyle/>
          <a:p>
            <a:r>
              <a:rPr lang="en-US" dirty="0" smtClean="0">
                <a:solidFill>
                  <a:schemeClr val="tx2"/>
                </a:solidFill>
              </a:rPr>
              <a:t>A strong belief in a </a:t>
            </a:r>
            <a:r>
              <a:rPr lang="en-US" dirty="0" smtClean="0">
                <a:solidFill>
                  <a:srgbClr val="FF0000"/>
                </a:solidFill>
              </a:rPr>
              <a:t>supernatural</a:t>
            </a:r>
            <a:r>
              <a:rPr lang="en-US" dirty="0" smtClean="0"/>
              <a:t> </a:t>
            </a:r>
            <a:r>
              <a:rPr lang="en-US" dirty="0" smtClean="0">
                <a:solidFill>
                  <a:schemeClr val="tx2"/>
                </a:solidFill>
              </a:rPr>
              <a:t>power or powers that control human destiny</a:t>
            </a:r>
          </a:p>
          <a:p>
            <a:r>
              <a:rPr lang="en-US" dirty="0" smtClean="0">
                <a:solidFill>
                  <a:schemeClr val="tx2"/>
                </a:solidFill>
              </a:rPr>
              <a:t>An</a:t>
            </a:r>
            <a:r>
              <a:rPr lang="en-US" dirty="0" smtClean="0"/>
              <a:t> </a:t>
            </a:r>
            <a:r>
              <a:rPr lang="en-US" dirty="0" smtClean="0">
                <a:solidFill>
                  <a:srgbClr val="FF0000"/>
                </a:solidFill>
              </a:rPr>
              <a:t>institution</a:t>
            </a:r>
            <a:r>
              <a:rPr lang="en-US" dirty="0" smtClean="0"/>
              <a:t> </a:t>
            </a:r>
            <a:r>
              <a:rPr lang="en-US" dirty="0" smtClean="0">
                <a:solidFill>
                  <a:schemeClr val="tx2"/>
                </a:solidFill>
              </a:rPr>
              <a:t>to express belief in a divine power</a:t>
            </a:r>
          </a:p>
          <a:p>
            <a:r>
              <a:rPr lang="en-US" dirty="0" smtClean="0">
                <a:solidFill>
                  <a:schemeClr val="tx2"/>
                </a:solidFill>
              </a:rPr>
              <a:t>A belief concerning the supernatural, sacred, or divine, and the</a:t>
            </a:r>
            <a:r>
              <a:rPr lang="en-US" dirty="0" smtClean="0"/>
              <a:t> </a:t>
            </a:r>
            <a:r>
              <a:rPr lang="en-US" dirty="0" smtClean="0">
                <a:solidFill>
                  <a:srgbClr val="FF0000"/>
                </a:solidFill>
              </a:rPr>
              <a:t>practices</a:t>
            </a:r>
            <a:r>
              <a:rPr lang="en-US" dirty="0" smtClean="0"/>
              <a:t> </a:t>
            </a:r>
            <a:r>
              <a:rPr lang="en-US" dirty="0" smtClean="0">
                <a:solidFill>
                  <a:schemeClr val="tx2"/>
                </a:solidFill>
              </a:rPr>
              <a:t>and institutions associated with such belief</a:t>
            </a:r>
          </a:p>
          <a:p>
            <a:r>
              <a:rPr lang="en-US" dirty="0" smtClean="0">
                <a:solidFill>
                  <a:schemeClr val="tx2"/>
                </a:solidFill>
              </a:rPr>
              <a:t>The sum total of </a:t>
            </a:r>
            <a:r>
              <a:rPr lang="en-US" dirty="0" smtClean="0">
                <a:solidFill>
                  <a:srgbClr val="FF0000"/>
                </a:solidFill>
              </a:rPr>
              <a:t>answers</a:t>
            </a:r>
            <a:r>
              <a:rPr lang="en-US" dirty="0" smtClean="0"/>
              <a:t> </a:t>
            </a:r>
            <a:r>
              <a:rPr lang="en-US" dirty="0" smtClean="0">
                <a:solidFill>
                  <a:schemeClr val="tx2"/>
                </a:solidFill>
              </a:rPr>
              <a:t>given to explain humankind’s </a:t>
            </a:r>
            <a:r>
              <a:rPr lang="en-US" dirty="0" smtClean="0">
                <a:solidFill>
                  <a:srgbClr val="FF0000"/>
                </a:solidFill>
              </a:rPr>
              <a:t>relationship with the universe</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4400" y="3733800"/>
            <a:ext cx="2895600" cy="553998"/>
          </a:xfrm>
          <a:prstGeom prst="rect">
            <a:avLst/>
          </a:prstGeom>
        </p:spPr>
        <p:txBody>
          <a:bodyPr wrap="square">
            <a:spAutoFit/>
          </a:bodyPr>
          <a:lstStyle/>
          <a:p>
            <a:r>
              <a:rPr lang="en-US" sz="1000" dirty="0" smtClean="0">
                <a:ea typeface="Calibri"/>
              </a:rPr>
              <a:t>Image source: </a:t>
            </a:r>
            <a:r>
              <a:rPr lang="en-US" sz="1000" dirty="0" smtClean="0"/>
              <a:t>http://www.tutorvista.com/content/physics/physics-iv/optics/interference-light.php (fair use)</a:t>
            </a:r>
            <a:endParaRPr lang="en-US" sz="1000" dirty="0"/>
          </a:p>
        </p:txBody>
      </p:sp>
      <p:sp>
        <p:nvSpPr>
          <p:cNvPr id="2" name="Title 1"/>
          <p:cNvSpPr>
            <a:spLocks noGrp="1"/>
          </p:cNvSpPr>
          <p:nvPr>
            <p:ph type="title"/>
          </p:nvPr>
        </p:nvSpPr>
        <p:spPr/>
        <p:txBody>
          <a:bodyPr>
            <a:normAutofit fontScale="90000"/>
          </a:bodyPr>
          <a:lstStyle/>
          <a:p>
            <a:r>
              <a:rPr lang="en-US" sz="2800" dirty="0" smtClean="0"/>
              <a:t>How Do We Know Things in Science?</a:t>
            </a:r>
            <a:endParaRPr lang="en-US" sz="2800" dirty="0"/>
          </a:p>
        </p:txBody>
      </p:sp>
      <p:sp>
        <p:nvSpPr>
          <p:cNvPr id="5" name="Text Placeholder 4"/>
          <p:cNvSpPr>
            <a:spLocks noGrp="1"/>
          </p:cNvSpPr>
          <p:nvPr>
            <p:ph type="body" sz="half" idx="2"/>
          </p:nvPr>
        </p:nvSpPr>
        <p:spPr/>
        <p:txBody>
          <a:bodyPr/>
          <a:lstStyle/>
          <a:p>
            <a:r>
              <a:rPr lang="en-US" sz="2000" dirty="0" smtClean="0">
                <a:solidFill>
                  <a:schemeClr val="tx2"/>
                </a:solidFill>
              </a:rPr>
              <a:t>Experiments seek to control all (or almost all) variables associated with a phenomenon</a:t>
            </a:r>
          </a:p>
          <a:p>
            <a:r>
              <a:rPr lang="en-US" sz="2000" dirty="0" smtClean="0">
                <a:solidFill>
                  <a:schemeClr val="tx2"/>
                </a:solidFill>
              </a:rPr>
              <a:t>Observation of phenomena that can’t be controlled (paleontology, cosmology, ethology) together with reason</a:t>
            </a:r>
          </a:p>
          <a:p>
            <a:r>
              <a:rPr lang="en-US" sz="2000" dirty="0" smtClean="0">
                <a:solidFill>
                  <a:schemeClr val="tx2"/>
                </a:solidFill>
              </a:rPr>
              <a:t>Evidence is reported in peer-reviewed journals available to all</a:t>
            </a:r>
          </a:p>
          <a:p>
            <a:r>
              <a:rPr lang="en-US" sz="2000" dirty="0" smtClean="0">
                <a:solidFill>
                  <a:schemeClr val="tx2"/>
                </a:solidFill>
              </a:rPr>
              <a:t>Best explanations are predictive</a:t>
            </a:r>
          </a:p>
          <a:p>
            <a:endParaRPr lang="en-US" dirty="0">
              <a:solidFill>
                <a:schemeClr val="tx2"/>
              </a:solidFill>
            </a:endParaRPr>
          </a:p>
        </p:txBody>
      </p:sp>
      <p:pic>
        <p:nvPicPr>
          <p:cNvPr id="6" name="Content Placeholder 5" descr="scientistandtubes.jpg"/>
          <p:cNvPicPr>
            <a:picLocks noGrp="1" noChangeAspect="1"/>
          </p:cNvPicPr>
          <p:nvPr>
            <p:ph idx="1"/>
          </p:nvPr>
        </p:nvPicPr>
        <p:blipFill>
          <a:blip r:embed="rId2" cstate="print"/>
          <a:stretch>
            <a:fillRect/>
          </a:stretch>
        </p:blipFill>
        <p:spPr>
          <a:xfrm>
            <a:off x="3575050" y="1895491"/>
            <a:ext cx="5111750" cy="260823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1600" y="3962400"/>
            <a:ext cx="3200400" cy="553998"/>
          </a:xfrm>
          <a:prstGeom prst="rect">
            <a:avLst/>
          </a:prstGeom>
        </p:spPr>
        <p:txBody>
          <a:bodyPr wrap="square">
            <a:spAutoFit/>
          </a:bodyPr>
          <a:lstStyle/>
          <a:p>
            <a:r>
              <a:rPr lang="en-US" sz="1000" dirty="0" smtClean="0">
                <a:ea typeface="Calibri"/>
              </a:rPr>
              <a:t>Image source: </a:t>
            </a:r>
            <a:r>
              <a:rPr lang="en-US" sz="1000" dirty="0" smtClean="0"/>
              <a:t>http://news.gts.edu/2012/05/deirdre-good-joins-interfaith-presentation-on-sacred-texts/sacred-texts/ (fair use)</a:t>
            </a:r>
            <a:endParaRPr lang="en-US" sz="1000" dirty="0"/>
          </a:p>
        </p:txBody>
      </p:sp>
      <p:sp>
        <p:nvSpPr>
          <p:cNvPr id="2" name="Title 1"/>
          <p:cNvSpPr>
            <a:spLocks noGrp="1"/>
          </p:cNvSpPr>
          <p:nvPr>
            <p:ph type="title"/>
          </p:nvPr>
        </p:nvSpPr>
        <p:spPr>
          <a:xfrm>
            <a:off x="457200" y="273050"/>
            <a:ext cx="3276600" cy="1162050"/>
          </a:xfrm>
        </p:spPr>
        <p:txBody>
          <a:bodyPr>
            <a:normAutofit fontScale="90000"/>
          </a:bodyPr>
          <a:lstStyle/>
          <a:p>
            <a:r>
              <a:rPr lang="en-US" sz="2800" dirty="0" smtClean="0"/>
              <a:t>How Do We Know Things in Religion?</a:t>
            </a:r>
            <a:endParaRPr lang="en-US" sz="2800" dirty="0"/>
          </a:p>
        </p:txBody>
      </p:sp>
      <p:pic>
        <p:nvPicPr>
          <p:cNvPr id="6" name="Content Placeholder 5" descr="sacred text.jpg"/>
          <p:cNvPicPr>
            <a:picLocks noGrp="1" noChangeAspect="1"/>
          </p:cNvPicPr>
          <p:nvPr>
            <p:ph idx="1"/>
          </p:nvPr>
        </p:nvPicPr>
        <p:blipFill>
          <a:blip r:embed="rId2" cstate="print"/>
          <a:stretch>
            <a:fillRect/>
          </a:stretch>
        </p:blipFill>
        <p:spPr>
          <a:xfrm>
            <a:off x="4953000" y="1295400"/>
            <a:ext cx="3660162" cy="4191000"/>
          </a:xfrm>
        </p:spPr>
      </p:pic>
      <p:sp>
        <p:nvSpPr>
          <p:cNvPr id="5" name="Text Placeholder 4"/>
          <p:cNvSpPr>
            <a:spLocks noGrp="1"/>
          </p:cNvSpPr>
          <p:nvPr>
            <p:ph type="body" sz="half" idx="2"/>
          </p:nvPr>
        </p:nvSpPr>
        <p:spPr>
          <a:xfrm>
            <a:off x="457200" y="1600200"/>
            <a:ext cx="4114800" cy="4691063"/>
          </a:xfrm>
        </p:spPr>
        <p:txBody>
          <a:bodyPr/>
          <a:lstStyle/>
          <a:p>
            <a:r>
              <a:rPr lang="en-US" sz="2400" dirty="0" smtClean="0">
                <a:solidFill>
                  <a:schemeClr val="tx2"/>
                </a:solidFill>
              </a:rPr>
              <a:t>Sacred texts are inspired by divine power</a:t>
            </a:r>
          </a:p>
          <a:p>
            <a:r>
              <a:rPr lang="en-US" sz="2400" dirty="0" smtClean="0">
                <a:solidFill>
                  <a:schemeClr val="tx2"/>
                </a:solidFill>
              </a:rPr>
              <a:t>Individual revelation through visions, dreams, prayer, events</a:t>
            </a:r>
          </a:p>
          <a:p>
            <a:r>
              <a:rPr lang="en-US" sz="2400" dirty="0" smtClean="0">
                <a:solidFill>
                  <a:schemeClr val="tx2"/>
                </a:solidFill>
              </a:rPr>
              <a:t>Reason about the nature of God and the relationship between God and humans</a:t>
            </a:r>
          </a:p>
          <a:p>
            <a:r>
              <a:rPr lang="en-US" sz="2400" dirty="0" smtClean="0">
                <a:solidFill>
                  <a:schemeClr val="tx2"/>
                </a:solidFill>
              </a:rPr>
              <a:t>Study of sacred texts and the conditions under which they were written</a:t>
            </a:r>
          </a:p>
          <a:p>
            <a:r>
              <a:rPr lang="en-US" sz="2400" dirty="0" smtClean="0">
                <a:solidFill>
                  <a:schemeClr val="tx2"/>
                </a:solidFill>
              </a:rPr>
              <a:t>Study of the natural world?</a:t>
            </a:r>
          </a:p>
          <a:p>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05400" y="3276600"/>
            <a:ext cx="2057400" cy="861774"/>
          </a:xfrm>
          <a:prstGeom prst="rect">
            <a:avLst/>
          </a:prstGeom>
        </p:spPr>
        <p:txBody>
          <a:bodyPr wrap="square">
            <a:spAutoFit/>
          </a:bodyPr>
          <a:lstStyle/>
          <a:p>
            <a:r>
              <a:rPr lang="en-US" sz="1000" dirty="0" smtClean="0">
                <a:ea typeface="Calibri"/>
              </a:rPr>
              <a:t>Image source: </a:t>
            </a:r>
            <a:r>
              <a:rPr lang="en-US" sz="1000" dirty="0" smtClean="0"/>
              <a:t>http://www.eurasiareview.com/25022011-religion-and-terrorism-a-socio-historical-reconsideration/ (fair use)</a:t>
            </a:r>
            <a:endParaRPr lang="en-US" sz="1000" dirty="0"/>
          </a:p>
        </p:txBody>
      </p:sp>
      <p:sp>
        <p:nvSpPr>
          <p:cNvPr id="2" name="Title 1"/>
          <p:cNvSpPr>
            <a:spLocks noGrp="1"/>
          </p:cNvSpPr>
          <p:nvPr>
            <p:ph type="title"/>
          </p:nvPr>
        </p:nvSpPr>
        <p:spPr/>
        <p:txBody>
          <a:bodyPr>
            <a:normAutofit/>
          </a:bodyPr>
          <a:lstStyle/>
          <a:p>
            <a:r>
              <a:rPr lang="en-US" sz="2800" dirty="0" smtClean="0"/>
              <a:t>Worldviews</a:t>
            </a:r>
            <a:endParaRPr lang="en-US" sz="2800" dirty="0"/>
          </a:p>
        </p:txBody>
      </p:sp>
      <p:pic>
        <p:nvPicPr>
          <p:cNvPr id="6" name="Content Placeholder 5" descr="religions.jpg"/>
          <p:cNvPicPr>
            <a:picLocks noGrp="1" noChangeAspect="1"/>
          </p:cNvPicPr>
          <p:nvPr>
            <p:ph idx="1"/>
          </p:nvPr>
        </p:nvPicPr>
        <p:blipFill>
          <a:blip r:embed="rId2" cstate="print"/>
          <a:stretch>
            <a:fillRect/>
          </a:stretch>
        </p:blipFill>
        <p:spPr>
          <a:xfrm>
            <a:off x="5002212" y="2185194"/>
            <a:ext cx="2257425" cy="2028825"/>
          </a:xfrm>
        </p:spPr>
      </p:pic>
      <p:sp>
        <p:nvSpPr>
          <p:cNvPr id="5" name="Text Placeholder 4"/>
          <p:cNvSpPr>
            <a:spLocks noGrp="1"/>
          </p:cNvSpPr>
          <p:nvPr>
            <p:ph type="body" sz="half" idx="2"/>
          </p:nvPr>
        </p:nvSpPr>
        <p:spPr/>
        <p:txBody>
          <a:bodyPr>
            <a:normAutofit fontScale="92500"/>
          </a:bodyPr>
          <a:lstStyle/>
          <a:p>
            <a:r>
              <a:rPr lang="en-US" sz="1800" dirty="0" smtClean="0">
                <a:solidFill>
                  <a:schemeClr val="tx2"/>
                </a:solidFill>
              </a:rPr>
              <a:t>We all have belief systems that influence how we answer the important questions of life</a:t>
            </a:r>
          </a:p>
          <a:p>
            <a:pPr lvl="1"/>
            <a:r>
              <a:rPr lang="en-US" sz="1800" dirty="0" smtClean="0">
                <a:solidFill>
                  <a:schemeClr val="tx2"/>
                </a:solidFill>
              </a:rPr>
              <a:t>Range of views within Christianity, Judaism, agnosticism, relativism, Buddhism, atheism, Islam</a:t>
            </a:r>
          </a:p>
          <a:p>
            <a:pPr lvl="1"/>
            <a:r>
              <a:rPr lang="en-US" sz="1800" dirty="0" smtClean="0">
                <a:solidFill>
                  <a:schemeClr val="tx2"/>
                </a:solidFill>
              </a:rPr>
              <a:t>Scientists also have worldviews (paradigms) that determine the questions they investigate</a:t>
            </a:r>
          </a:p>
          <a:p>
            <a:pPr lvl="1"/>
            <a:r>
              <a:rPr lang="en-US" sz="1800" dirty="0" smtClean="0">
                <a:solidFill>
                  <a:schemeClr val="tx2"/>
                </a:solidFill>
              </a:rPr>
              <a:t>Are there differences in worldviews between science and religion?</a:t>
            </a:r>
          </a:p>
          <a:p>
            <a:endParaRPr lang="en-US"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2855</Words>
  <Application>Microsoft Office PowerPoint</Application>
  <PresentationFormat>On-screen Show (4:3)</PresentationFormat>
  <Paragraphs>247</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Stream</vt:lpstr>
      <vt:lpstr>Big Questions in Science and Religion</vt:lpstr>
      <vt:lpstr>Relationships between Science and Religion</vt:lpstr>
      <vt:lpstr>What is Science?</vt:lpstr>
      <vt:lpstr>A Definition of Science</vt:lpstr>
      <vt:lpstr>What is Religion?</vt:lpstr>
      <vt:lpstr>A Definition of Religion</vt:lpstr>
      <vt:lpstr>How Do We Know Things in Science?</vt:lpstr>
      <vt:lpstr>How Do We Know Things in Religion?</vt:lpstr>
      <vt:lpstr>Worldviews</vt:lpstr>
      <vt:lpstr>Scientific and Christian Beliefs</vt:lpstr>
      <vt:lpstr>How Do Science and Religion Relate to Each Other?</vt:lpstr>
      <vt:lpstr>Conflict</vt:lpstr>
      <vt:lpstr>Conflict</vt:lpstr>
      <vt:lpstr>Conflict</vt:lpstr>
      <vt:lpstr>Conflict</vt:lpstr>
      <vt:lpstr>Conflict</vt:lpstr>
      <vt:lpstr>Independence</vt:lpstr>
      <vt:lpstr>Independence</vt:lpstr>
      <vt:lpstr>Independence</vt:lpstr>
      <vt:lpstr>Independence</vt:lpstr>
      <vt:lpstr>Dialogue</vt:lpstr>
      <vt:lpstr>Dialogue</vt:lpstr>
      <vt:lpstr>Dialogue</vt:lpstr>
      <vt:lpstr>Integration</vt:lpstr>
      <vt:lpstr>Integration</vt:lpstr>
      <vt:lpstr>Integration</vt:lpstr>
      <vt:lpstr>Other views of the relationship between science and religion</vt:lpstr>
      <vt:lpstr>Other views of the relationship between science and religion </vt:lpstr>
      <vt:lpstr>How Do We Evaluate Claims Made by Religion and Science?</vt:lpstr>
      <vt:lpstr>Fallacies Associated with Religion and Science</vt:lpstr>
      <vt:lpstr>Fallacies Associated with Religion and Science</vt:lpstr>
      <vt:lpstr>Fallacies Associated with Religion and Science</vt:lpstr>
      <vt:lpstr>Fallacies Associated with Religion and Science</vt:lpstr>
      <vt:lpstr>From St. Augustine. . .</vt:lpstr>
      <vt:lpstr>Conclusion</vt:lpstr>
      <vt:lpstr>Conclusion</vt:lpstr>
      <vt:lpstr>Questions</vt:lpstr>
      <vt:lpstr>Slide 38</vt:lpstr>
    </vt:vector>
  </TitlesOfParts>
  <Company>Samford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between Science and Religion</dc:title>
  <dc:creator>biology</dc:creator>
  <cp:lastModifiedBy>sfdonald</cp:lastModifiedBy>
  <cp:revision>126</cp:revision>
  <dcterms:created xsi:type="dcterms:W3CDTF">2012-07-15T17:11:57Z</dcterms:created>
  <dcterms:modified xsi:type="dcterms:W3CDTF">2013-02-08T23:18:28Z</dcterms:modified>
</cp:coreProperties>
</file>