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6" r:id="rId1"/>
  </p:sldMasterIdLst>
  <p:notesMasterIdLst>
    <p:notesMasterId r:id="rId86"/>
  </p:notesMasterIdLst>
  <p:sldIdLst>
    <p:sldId id="388" r:id="rId2"/>
    <p:sldId id="256" r:id="rId3"/>
    <p:sldId id="267" r:id="rId4"/>
    <p:sldId id="368" r:id="rId5"/>
    <p:sldId id="257" r:id="rId6"/>
    <p:sldId id="261" r:id="rId7"/>
    <p:sldId id="262" r:id="rId8"/>
    <p:sldId id="264" r:id="rId9"/>
    <p:sldId id="263" r:id="rId10"/>
    <p:sldId id="265" r:id="rId11"/>
    <p:sldId id="347" r:id="rId12"/>
    <p:sldId id="360" r:id="rId13"/>
    <p:sldId id="362" r:id="rId14"/>
    <p:sldId id="364" r:id="rId15"/>
    <p:sldId id="355" r:id="rId16"/>
    <p:sldId id="365" r:id="rId17"/>
    <p:sldId id="375" r:id="rId18"/>
    <p:sldId id="349" r:id="rId19"/>
    <p:sldId id="374" r:id="rId20"/>
    <p:sldId id="357" r:id="rId21"/>
    <p:sldId id="359" r:id="rId22"/>
    <p:sldId id="348" r:id="rId23"/>
    <p:sldId id="386" r:id="rId24"/>
    <p:sldId id="316" r:id="rId25"/>
    <p:sldId id="317" r:id="rId26"/>
    <p:sldId id="377" r:id="rId27"/>
    <p:sldId id="378" r:id="rId28"/>
    <p:sldId id="332" r:id="rId29"/>
    <p:sldId id="379" r:id="rId30"/>
    <p:sldId id="302" r:id="rId31"/>
    <p:sldId id="299" r:id="rId32"/>
    <p:sldId id="276" r:id="rId33"/>
    <p:sldId id="301" r:id="rId34"/>
    <p:sldId id="277" r:id="rId35"/>
    <p:sldId id="300" r:id="rId36"/>
    <p:sldId id="371" r:id="rId37"/>
    <p:sldId id="369" r:id="rId38"/>
    <p:sldId id="370" r:id="rId39"/>
    <p:sldId id="366" r:id="rId40"/>
    <p:sldId id="278" r:id="rId41"/>
    <p:sldId id="279" r:id="rId42"/>
    <p:sldId id="280" r:id="rId43"/>
    <p:sldId id="281" r:id="rId44"/>
    <p:sldId id="282" r:id="rId45"/>
    <p:sldId id="283" r:id="rId46"/>
    <p:sldId id="320" r:id="rId47"/>
    <p:sldId id="321" r:id="rId48"/>
    <p:sldId id="285" r:id="rId49"/>
    <p:sldId id="322" r:id="rId50"/>
    <p:sldId id="298" r:id="rId51"/>
    <p:sldId id="325" r:id="rId52"/>
    <p:sldId id="381" r:id="rId53"/>
    <p:sldId id="327" r:id="rId54"/>
    <p:sldId id="328" r:id="rId55"/>
    <p:sldId id="326" r:id="rId56"/>
    <p:sldId id="382" r:id="rId57"/>
    <p:sldId id="286" r:id="rId58"/>
    <p:sldId id="287" r:id="rId59"/>
    <p:sldId id="330" r:id="rId60"/>
    <p:sldId id="331" r:id="rId61"/>
    <p:sldId id="288" r:id="rId62"/>
    <p:sldId id="289" r:id="rId63"/>
    <p:sldId id="380" r:id="rId64"/>
    <p:sldId id="305" r:id="rId65"/>
    <p:sldId id="306" r:id="rId66"/>
    <p:sldId id="307" r:id="rId67"/>
    <p:sldId id="308" r:id="rId68"/>
    <p:sldId id="334" r:id="rId69"/>
    <p:sldId id="333" r:id="rId70"/>
    <p:sldId id="311" r:id="rId71"/>
    <p:sldId id="336" r:id="rId72"/>
    <p:sldId id="338" r:id="rId73"/>
    <p:sldId id="340" r:id="rId74"/>
    <p:sldId id="342" r:id="rId75"/>
    <p:sldId id="343" r:id="rId76"/>
    <p:sldId id="383" r:id="rId77"/>
    <p:sldId id="345" r:id="rId78"/>
    <p:sldId id="384" r:id="rId79"/>
    <p:sldId id="385" r:id="rId80"/>
    <p:sldId id="310" r:id="rId81"/>
    <p:sldId id="312" r:id="rId82"/>
    <p:sldId id="314" r:id="rId83"/>
    <p:sldId id="313" r:id="rId84"/>
    <p:sldId id="389"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680" y="-96"/>
      </p:cViewPr>
      <p:guideLst>
        <p:guide orient="horz" pos="2160"/>
        <p:guide pos="2880"/>
      </p:guideLst>
    </p:cSldViewPr>
  </p:slideViewPr>
  <p:notesTextViewPr>
    <p:cViewPr>
      <p:scale>
        <a:sx n="1" d="1"/>
        <a:sy n="1" d="1"/>
      </p:scale>
      <p:origin x="0" y="0"/>
    </p:cViewPr>
  </p:notesTextViewPr>
  <p:notesViewPr>
    <p:cSldViewPr>
      <p:cViewPr varScale="1">
        <p:scale>
          <a:sx n="70" d="100"/>
          <a:sy n="70" d="100"/>
        </p:scale>
        <p:origin x="-3246"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56FC10-66E4-4B13-AF38-E1654CF304D8}" type="datetimeFigureOut">
              <a:rPr lang="en-US" smtClean="0"/>
              <a:pPr/>
              <a:t>3/8/2013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F91D4E-731C-4469-8064-4CDC773DBCE3}" type="slidenum">
              <a:rPr lang="en-US" smtClean="0"/>
              <a:pPr/>
              <a:t>‹#›</a:t>
            </a:fld>
            <a:endParaRPr lang="en-US"/>
          </a:p>
        </p:txBody>
      </p:sp>
    </p:spTree>
    <p:extLst>
      <p:ext uri="{BB962C8B-B14F-4D97-AF65-F5344CB8AC3E}">
        <p14:creationId xmlns:p14="http://schemas.microsoft.com/office/powerpoint/2010/main" xmlns="" val="1080527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F91D4E-731C-4469-8064-4CDC773DBCE3}"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xmlns="" val="2770118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ED22BF-CE28-454A-968A-2D0645691884}"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xmlns="" val="837571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lnSpc>
                    <a:spcPct val="90000"/>
                  </a:lnSpc>
                  <a:spcBef>
                    <a:spcPct val="20000"/>
                  </a:spcBef>
                  <a:spcAft>
                    <a:spcPct val="0"/>
                  </a:spcAft>
                  <a:defRPr/>
                </a:pPr>
                <a:endParaRPr lang="en-US">
                  <a:solidFill>
                    <a:srgbClr val="FFFFFF"/>
                  </a:solidFill>
                  <a:latin typeface="Garamond" pitchFamily="18" charset="0"/>
                  <a:cs typeface="Arial"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lnSpc>
                    <a:spcPct val="90000"/>
                  </a:lnSpc>
                  <a:spcBef>
                    <a:spcPct val="20000"/>
                  </a:spcBef>
                  <a:spcAft>
                    <a:spcPct val="0"/>
                  </a:spcAft>
                  <a:defRPr/>
                </a:pPr>
                <a:endParaRPr lang="en-US">
                  <a:solidFill>
                    <a:srgbClr val="FFFFFF"/>
                  </a:solidFill>
                  <a:latin typeface="Garamond" pitchFamily="18" charset="0"/>
                  <a:cs typeface="Arial"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lnSpc>
                    <a:spcPct val="90000"/>
                  </a:lnSpc>
                  <a:spcBef>
                    <a:spcPct val="20000"/>
                  </a:spcBef>
                  <a:spcAft>
                    <a:spcPct val="0"/>
                  </a:spcAft>
                  <a:defRPr/>
                </a:pPr>
                <a:endParaRPr lang="en-US">
                  <a:solidFill>
                    <a:srgbClr val="FFFFFF"/>
                  </a:solidFill>
                  <a:latin typeface="Garamond" pitchFamily="18" charset="0"/>
                  <a:cs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cs typeface="Arial"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lnSpc>
                    <a:spcPct val="90000"/>
                  </a:lnSpc>
                  <a:spcBef>
                    <a:spcPct val="20000"/>
                  </a:spcBef>
                  <a:spcAft>
                    <a:spcPct val="0"/>
                  </a:spcAft>
                  <a:defRPr/>
                </a:pPr>
                <a:endParaRPr lang="en-US">
                  <a:solidFill>
                    <a:srgbClr val="FFFFFF"/>
                  </a:solidFill>
                  <a:latin typeface="Garamond" pitchFamily="18" charset="0"/>
                  <a:cs typeface="Arial"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lnSpc>
                  <a:spcPct val="90000"/>
                </a:lnSpc>
                <a:spcBef>
                  <a:spcPct val="20000"/>
                </a:spcBef>
                <a:spcAft>
                  <a:spcPct val="0"/>
                </a:spcAft>
                <a:defRPr/>
              </a:pPr>
              <a:endParaRPr lang="en-US">
                <a:solidFill>
                  <a:srgbClr val="FFFFFF"/>
                </a:solidFill>
                <a:latin typeface="Garamond" pitchFamily="18" charset="0"/>
                <a:cs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cs typeface="Arial" charset="0"/>
              </a:endParaRPr>
            </a:p>
          </p:txBody>
        </p:sp>
      </p:grpSp>
      <p:sp>
        <p:nvSpPr>
          <p:cNvPr id="26932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6932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99E40AD-B6AE-4E37-B845-11451D14417D}" type="slidenum">
              <a:rPr lang="en-US"/>
              <a:pPr>
                <a:defRPr/>
              </a:pPr>
              <a:t>‹#›</a:t>
            </a:fld>
            <a:endParaRPr lang="en-US"/>
          </a:p>
        </p:txBody>
      </p:sp>
    </p:spTree>
    <p:extLst>
      <p:ext uri="{BB962C8B-B14F-4D97-AF65-F5344CB8AC3E}">
        <p14:creationId xmlns:p14="http://schemas.microsoft.com/office/powerpoint/2010/main" xmlns="" val="357033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5DF8943-CF01-4BD7-B0B5-3B80F0CC9446}"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3449892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B0FADD1-6571-4F02-80A5-61CDCACAAC9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2179280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0B1728F-6CD4-40CE-A321-C29799EFE2F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4132173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1075025D-0578-4469-9C99-340CF1C30863}"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2417761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0DE0A73-A03F-43A9-A4A9-2C991BA6DB7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547516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AF3524E-521A-4151-94FE-62E577086BB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1854871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F8AB22C-C154-4AC0-92F0-72A2CE3E499E}"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1343306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A0CBCAF-C9A1-4122-9589-24AF9D369BB3}"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1686150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5F1A56F-0DA4-4C74-9B08-999F51DFEB7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588060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ECCBBD00-CA8C-4E3B-931D-21B4F8FD2CB2}"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135896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879A36B-FA83-4594-A0A6-4838F3145D0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2887383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15C0E41-F70D-487E-9BB7-15759C9E987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xmlns="" val="1042513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lnSpc>
                <a:spcPct val="90000"/>
              </a:lnSpc>
              <a:spcBef>
                <a:spcPct val="20000"/>
              </a:spcBef>
              <a:defRPr sz="1200">
                <a:solidFill>
                  <a:srgbClr val="FFFFFF"/>
                </a:solidFill>
                <a:latin typeface="Arial" charset="0"/>
                <a:cs typeface="+mn-cs"/>
              </a:defRPr>
            </a:lvl1pPr>
          </a:lstStyle>
          <a:p>
            <a:pPr fontAlgn="base">
              <a:spcAft>
                <a:spcPct val="0"/>
              </a:spcAft>
              <a:defRPr/>
            </a:pPr>
            <a:endParaRPr lang="en-US"/>
          </a:p>
        </p:txBody>
      </p:sp>
      <p:sp>
        <p:nvSpPr>
          <p:cNvPr id="26829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lnSpc>
                <a:spcPct val="90000"/>
              </a:lnSpc>
              <a:spcBef>
                <a:spcPct val="20000"/>
              </a:spcBef>
              <a:defRPr sz="1200">
                <a:solidFill>
                  <a:srgbClr val="FFFFFF"/>
                </a:solidFill>
                <a:latin typeface="Arial" charset="0"/>
                <a:cs typeface="+mn-cs"/>
              </a:defRPr>
            </a:lvl1pPr>
          </a:lstStyle>
          <a:p>
            <a:pPr fontAlgn="base">
              <a:spcAft>
                <a:spcPct val="0"/>
              </a:spcAft>
              <a:defRPr/>
            </a:pPr>
            <a:fld id="{C789D7C2-08A8-4F8F-961C-1EDF0BF60E4B}" type="slidenum">
              <a:rPr lang="en-US"/>
              <a:pPr fontAlgn="base">
                <a:spcAft>
                  <a:spcPct val="0"/>
                </a:spcAft>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26829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base">
                  <a:lnSpc>
                    <a:spcPct val="90000"/>
                  </a:lnSpc>
                  <a:spcBef>
                    <a:spcPct val="20000"/>
                  </a:spcBef>
                  <a:spcAft>
                    <a:spcPct val="0"/>
                  </a:spcAft>
                  <a:defRPr/>
                </a:pPr>
                <a:endParaRPr lang="en-US">
                  <a:solidFill>
                    <a:srgbClr val="FFFFFF"/>
                  </a:solidFill>
                  <a:latin typeface="Garamond" pitchFamily="18" charset="0"/>
                  <a:cs typeface="Arial" charset="0"/>
                </a:endParaRPr>
              </a:p>
            </p:txBody>
          </p:sp>
          <p:sp>
            <p:nvSpPr>
              <p:cNvPr id="26829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base">
                  <a:lnSpc>
                    <a:spcPct val="90000"/>
                  </a:lnSpc>
                  <a:spcBef>
                    <a:spcPct val="20000"/>
                  </a:spcBef>
                  <a:spcAft>
                    <a:spcPct val="0"/>
                  </a:spcAft>
                  <a:defRPr/>
                </a:pPr>
                <a:endParaRPr lang="en-US">
                  <a:solidFill>
                    <a:srgbClr val="FFFFFF"/>
                  </a:solidFill>
                  <a:latin typeface="Garamond" pitchFamily="18" charset="0"/>
                  <a:cs typeface="Arial" charset="0"/>
                </a:endParaRPr>
              </a:p>
            </p:txBody>
          </p:sp>
          <p:sp>
            <p:nvSpPr>
              <p:cNvPr id="26829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base">
                  <a:lnSpc>
                    <a:spcPct val="90000"/>
                  </a:lnSpc>
                  <a:spcBef>
                    <a:spcPct val="20000"/>
                  </a:spcBef>
                  <a:spcAft>
                    <a:spcPct val="0"/>
                  </a:spcAft>
                  <a:defRPr/>
                </a:pPr>
                <a:endParaRPr lang="en-US">
                  <a:solidFill>
                    <a:srgbClr val="FFFFFF"/>
                  </a:solidFill>
                  <a:latin typeface="Garamond" pitchFamily="18" charset="0"/>
                  <a:cs typeface="Arial"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cs typeface="Arial" charset="0"/>
                </a:endParaRPr>
              </a:p>
            </p:txBody>
          </p:sp>
          <p:sp>
            <p:nvSpPr>
              <p:cNvPr id="26829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base">
                  <a:lnSpc>
                    <a:spcPct val="90000"/>
                  </a:lnSpc>
                  <a:spcBef>
                    <a:spcPct val="20000"/>
                  </a:spcBef>
                  <a:spcAft>
                    <a:spcPct val="0"/>
                  </a:spcAft>
                  <a:defRPr/>
                </a:pPr>
                <a:endParaRPr lang="en-US">
                  <a:solidFill>
                    <a:srgbClr val="FFFFFF"/>
                  </a:solidFill>
                  <a:latin typeface="Garamond" pitchFamily="18" charset="0"/>
                  <a:cs typeface="Arial" charset="0"/>
                </a:endParaRPr>
              </a:p>
            </p:txBody>
          </p:sp>
        </p:grpSp>
        <p:sp>
          <p:nvSpPr>
            <p:cNvPr id="26829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base">
                <a:lnSpc>
                  <a:spcPct val="90000"/>
                </a:lnSpc>
                <a:spcBef>
                  <a:spcPct val="20000"/>
                </a:spcBef>
                <a:spcAft>
                  <a:spcPct val="0"/>
                </a:spcAft>
                <a:defRPr/>
              </a:pPr>
              <a:endParaRPr lang="en-US">
                <a:solidFill>
                  <a:srgbClr val="FFFFFF"/>
                </a:solidFill>
                <a:latin typeface="Garamond" pitchFamily="18" charset="0"/>
                <a:cs typeface="Arial"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mtClean="0">
                <a:solidFill>
                  <a:srgbClr val="FFFFFF"/>
                </a:solidFill>
                <a:cs typeface="Arial" charset="0"/>
              </a:endParaRPr>
            </a:p>
          </p:txBody>
        </p:sp>
      </p:grpSp>
      <p:sp>
        <p:nvSpPr>
          <p:cNvPr id="26830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830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lnSpc>
                <a:spcPct val="90000"/>
              </a:lnSpc>
              <a:spcBef>
                <a:spcPct val="20000"/>
              </a:spcBef>
              <a:defRPr sz="1200">
                <a:solidFill>
                  <a:srgbClr val="FFFFFF"/>
                </a:solidFill>
                <a:latin typeface="Arial" charset="0"/>
                <a:cs typeface="+mn-cs"/>
              </a:defRPr>
            </a:lvl1pPr>
          </a:lstStyle>
          <a:p>
            <a:pPr fontAlgn="base">
              <a:spcAft>
                <a:spcPct val="0"/>
              </a:spcAft>
              <a:defRPr/>
            </a:pPr>
            <a:endParaRPr lang="en-US"/>
          </a:p>
        </p:txBody>
      </p:sp>
      <p:sp>
        <p:nvSpPr>
          <p:cNvPr id="26830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3788627041"/>
      </p:ext>
    </p:extLst>
  </p:cSld>
  <p:clrMap bg1="dk2" tx1="lt1" bg2="dk1"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upload.wikimedia.org/wikipedia/commons/6/6f/CMB_Timeline300_no_WMAP.jp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hyperlink" Target="//upload.wikimedia.org/wikipedia/commons/f/f5/Cascade_Locks_and_Falls.jpg" TargetMode="Externa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upload.wikimedia.org/wikipedia/commons/1/18/Charles_Darwin_by_G._Richmond.png"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upload.wikimedia.org/wikipedia/commons/0/0c/Baby_rabbit.JPG"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upload.wikimedia.org/wikipedia/commons/8/82/Stomach_colon_rectum_diagram.svg"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upload.wikimedia.org/wikipedia/commons/d/d2/Broglie_Big.jpg"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commons.wikimedia.org/wiki/File:Two-Slit_Experiment_Electrons.svg"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hyperlink" Target="http://4.bp.blogspot.com/_0kxTncs58PM/TVIqxa6mZFI/AAAAAAAAAAc/HzXtF1EHr6M/s1600/geocentric.gif" TargetMode="External"/><Relationship Id="rId1" Type="http://schemas.openxmlformats.org/officeDocument/2006/relationships/slideLayout" Target="../slideLayouts/slideLayout2.xml"/><Relationship Id="rId4" Type="http://schemas.openxmlformats.org/officeDocument/2006/relationships/image" Target="../media/image51.gif"/></Relationships>
</file>

<file path=ppt/slides/_rels/slide72.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openclipart.org/people/liftarn/liftarn_Adult_and_child.svg"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304800" y="1371600"/>
            <a:ext cx="8458200" cy="1920875"/>
          </a:xfrm>
        </p:spPr>
        <p:txBody>
          <a:bodyPr/>
          <a:lstStyle/>
          <a:p>
            <a:pPr>
              <a:defRPr/>
            </a:pPr>
            <a:r>
              <a:rPr lang="en-US" dirty="0" smtClean="0"/>
              <a:t>Big Questions</a:t>
            </a:r>
            <a:br>
              <a:rPr lang="en-US" dirty="0" smtClean="0"/>
            </a:br>
            <a:r>
              <a:rPr lang="en-US" dirty="0" smtClean="0"/>
              <a:t>in</a:t>
            </a:r>
            <a:br>
              <a:rPr lang="en-US" dirty="0" smtClean="0"/>
            </a:br>
            <a:r>
              <a:rPr lang="en-US" dirty="0" smtClean="0"/>
              <a:t>Science and Religion</a:t>
            </a:r>
            <a:endParaRPr lang="en-US" dirty="0"/>
          </a:p>
        </p:txBody>
      </p:sp>
      <p:sp>
        <p:nvSpPr>
          <p:cNvPr id="3" name="Subtitle 2"/>
          <p:cNvSpPr>
            <a:spLocks noGrp="1"/>
          </p:cNvSpPr>
          <p:nvPr>
            <p:ph type="subTitle" sz="quarter" idx="1"/>
          </p:nvPr>
        </p:nvSpPr>
        <p:spPr>
          <a:xfrm>
            <a:off x="762000" y="4038600"/>
            <a:ext cx="7696200" cy="1752600"/>
          </a:xfrm>
        </p:spPr>
        <p:txBody>
          <a:bodyPr/>
          <a:lstStyle/>
          <a:p>
            <a:pPr>
              <a:defRPr/>
            </a:pPr>
            <a:r>
              <a:rPr lang="en-US" dirty="0" smtClean="0">
                <a:solidFill>
                  <a:schemeClr val="tx2"/>
                </a:solidFill>
              </a:rPr>
              <a:t>Samford University</a:t>
            </a:r>
          </a:p>
          <a:p>
            <a:pPr>
              <a:defRPr/>
            </a:pPr>
            <a:r>
              <a:rPr lang="en-US" dirty="0" smtClean="0">
                <a:solidFill>
                  <a:schemeClr val="tx2"/>
                </a:solidFill>
              </a:rPr>
              <a:t>Center for Science and Religion</a:t>
            </a:r>
            <a:endParaRPr lang="en-US" dirty="0">
              <a:solidFill>
                <a:schemeClr val="tx2"/>
              </a:solidFill>
            </a:endParaRPr>
          </a:p>
        </p:txBody>
      </p:sp>
      <p:pic>
        <p:nvPicPr>
          <p:cNvPr id="4100" name="Picture 4" descr="C:\Steve\Science and Religion\Center\logo.jpg"/>
          <p:cNvPicPr>
            <a:picLocks noChangeAspect="1" noChangeArrowheads="1"/>
          </p:cNvPicPr>
          <p:nvPr/>
        </p:nvPicPr>
        <p:blipFill>
          <a:blip r:embed="rId2" cstate="print"/>
          <a:srcRect/>
          <a:stretch>
            <a:fillRect/>
          </a:stretch>
        </p:blipFill>
        <p:spPr bwMode="auto">
          <a:xfrm>
            <a:off x="3505200" y="5334000"/>
            <a:ext cx="1905000" cy="109681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Divine Message of our origins</a:t>
            </a:r>
            <a:endParaRPr lang="en-US" dirty="0"/>
          </a:p>
        </p:txBody>
      </p:sp>
      <p:sp>
        <p:nvSpPr>
          <p:cNvPr id="3" name="Content Placeholder 2"/>
          <p:cNvSpPr>
            <a:spLocks noGrp="1"/>
          </p:cNvSpPr>
          <p:nvPr>
            <p:ph idx="1"/>
          </p:nvPr>
        </p:nvSpPr>
        <p:spPr/>
        <p:txBody>
          <a:bodyPr/>
          <a:lstStyle/>
          <a:p>
            <a:r>
              <a:rPr lang="en-US" sz="3200" dirty="0" smtClean="0"/>
              <a:t>1. Universe created by a God who is intelligent and perfectly good.</a:t>
            </a:r>
          </a:p>
          <a:p>
            <a:r>
              <a:rPr lang="en-US" sz="3200" dirty="0" smtClean="0"/>
              <a:t>2.  Creation came about by speaking, not a divine brawl, and had a definite beginning.</a:t>
            </a:r>
          </a:p>
          <a:p>
            <a:r>
              <a:rPr lang="en-US" sz="3200" dirty="0" smtClean="0"/>
              <a:t>3.  Sun, moon and stars were created, are not divine.</a:t>
            </a:r>
          </a:p>
          <a:p>
            <a:r>
              <a:rPr lang="en-US" sz="3200" dirty="0" smtClean="0"/>
              <a:t>4.  The world is good, a reflection of its creator.</a:t>
            </a:r>
          </a:p>
          <a:p>
            <a:endParaRPr lang="en-US" dirty="0"/>
          </a:p>
        </p:txBody>
      </p:sp>
    </p:spTree>
    <p:extLst>
      <p:ext uri="{BB962C8B-B14F-4D97-AF65-F5344CB8AC3E}">
        <p14:creationId xmlns:p14="http://schemas.microsoft.com/office/powerpoint/2010/main" xmlns="" val="1487309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did we come from?</a:t>
            </a:r>
            <a:endParaRPr lang="en-US" dirty="0"/>
          </a:p>
        </p:txBody>
      </p:sp>
      <p:sp>
        <p:nvSpPr>
          <p:cNvPr id="3" name="Content Placeholder 2"/>
          <p:cNvSpPr>
            <a:spLocks noGrp="1"/>
          </p:cNvSpPr>
          <p:nvPr>
            <p:ph idx="1"/>
          </p:nvPr>
        </p:nvSpPr>
        <p:spPr/>
        <p:txBody>
          <a:bodyPr>
            <a:normAutofit/>
          </a:bodyPr>
          <a:lstStyle/>
          <a:p>
            <a:r>
              <a:rPr lang="en-US" sz="4000" dirty="0" smtClean="0"/>
              <a:t>We can consider change two ways:</a:t>
            </a:r>
          </a:p>
          <a:p>
            <a:pPr lvl="1"/>
            <a:r>
              <a:rPr lang="en-US" sz="4000" dirty="0" smtClean="0"/>
              <a:t>Cosmology   </a:t>
            </a:r>
          </a:p>
          <a:p>
            <a:pPr marL="1252728" lvl="4" indent="0">
              <a:buNone/>
            </a:pPr>
            <a:r>
              <a:rPr lang="en-US" sz="3600" dirty="0" smtClean="0"/>
              <a:t>	</a:t>
            </a:r>
            <a:r>
              <a:rPr lang="en-US" sz="3200" dirty="0" smtClean="0"/>
              <a:t>(Beginnings of Universe)</a:t>
            </a:r>
          </a:p>
          <a:p>
            <a:pPr lvl="1"/>
            <a:r>
              <a:rPr lang="en-US" sz="4000" dirty="0" smtClean="0"/>
              <a:t>Evolution	  </a:t>
            </a:r>
          </a:p>
          <a:p>
            <a:pPr marL="1737360" lvl="6" indent="0">
              <a:buNone/>
            </a:pPr>
            <a:r>
              <a:rPr lang="en-US" sz="3200" dirty="0" smtClean="0"/>
              <a:t>  (Beginnings of Life on Earth)</a:t>
            </a:r>
            <a:endParaRPr lang="en-US" sz="3200" dirty="0"/>
          </a:p>
        </p:txBody>
      </p:sp>
    </p:spTree>
    <p:extLst>
      <p:ext uri="{BB962C8B-B14F-4D97-AF65-F5344CB8AC3E}">
        <p14:creationId xmlns:p14="http://schemas.microsoft.com/office/powerpoint/2010/main" xmlns="" val="1468418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Cosmology</a:t>
            </a:r>
            <a:endParaRPr lang="en-US" dirty="0"/>
          </a:p>
        </p:txBody>
      </p:sp>
      <p:sp>
        <p:nvSpPr>
          <p:cNvPr id="3" name="Content Placeholder 2"/>
          <p:cNvSpPr>
            <a:spLocks noGrp="1"/>
          </p:cNvSpPr>
          <p:nvPr>
            <p:ph idx="1"/>
          </p:nvPr>
        </p:nvSpPr>
        <p:spPr/>
        <p:txBody>
          <a:bodyPr/>
          <a:lstStyle/>
          <a:p>
            <a:r>
              <a:rPr lang="en-US" dirty="0" smtClean="0"/>
              <a:t>The scientific description of the origin and change of the universe is Cosmology.</a:t>
            </a:r>
          </a:p>
          <a:p>
            <a:endParaRPr lang="en-US" dirty="0"/>
          </a:p>
          <a:p>
            <a:r>
              <a:rPr lang="en-US" dirty="0" smtClean="0"/>
              <a:t>Cosmology consists of two parts</a:t>
            </a:r>
          </a:p>
          <a:p>
            <a:pPr lvl="1"/>
            <a:r>
              <a:rPr lang="en-US" dirty="0" smtClean="0"/>
              <a:t>Big Bang and formation of material</a:t>
            </a:r>
          </a:p>
          <a:p>
            <a:pPr lvl="1"/>
            <a:r>
              <a:rPr lang="en-US" dirty="0" smtClean="0"/>
              <a:t>Continued expansion of the universe </a:t>
            </a:r>
            <a:endParaRPr lang="en-US" dirty="0"/>
          </a:p>
        </p:txBody>
      </p:sp>
    </p:spTree>
    <p:extLst>
      <p:ext uri="{BB962C8B-B14F-4D97-AF65-F5344CB8AC3E}">
        <p14:creationId xmlns:p14="http://schemas.microsoft.com/office/powerpoint/2010/main" xmlns="" val="2615506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38400" y="3962400"/>
            <a:ext cx="4191000" cy="215444"/>
          </a:xfrm>
          <a:prstGeom prst="rect">
            <a:avLst/>
          </a:prstGeom>
        </p:spPr>
        <p:txBody>
          <a:bodyPr wrap="square">
            <a:spAutoFit/>
          </a:bodyPr>
          <a:lstStyle/>
          <a:p>
            <a:r>
              <a:rPr lang="en-US" sz="800" dirty="0" smtClean="0"/>
              <a:t>Public Domain Image: http</a:t>
            </a:r>
            <a:r>
              <a:rPr lang="en-US" sz="800" dirty="0" smtClean="0"/>
              <a:t>://</a:t>
            </a:r>
            <a:r>
              <a:rPr lang="en-US" sz="800" dirty="0" smtClean="0"/>
              <a:t>en.wikipedia.org/wiki/File:CMB_Timeline300_no_WMAP.jpg</a:t>
            </a:r>
            <a:endParaRPr lang="en-US" sz="800" dirty="0"/>
          </a:p>
        </p:txBody>
      </p:sp>
      <p:sp>
        <p:nvSpPr>
          <p:cNvPr id="2" name="Title 1"/>
          <p:cNvSpPr>
            <a:spLocks noGrp="1"/>
          </p:cNvSpPr>
          <p:nvPr>
            <p:ph type="title"/>
          </p:nvPr>
        </p:nvSpPr>
        <p:spPr/>
        <p:txBody>
          <a:bodyPr/>
          <a:lstStyle/>
          <a:p>
            <a:r>
              <a:rPr lang="en-US" dirty="0" smtClean="0"/>
              <a:t>Big Bang</a:t>
            </a:r>
            <a:endParaRPr lang="en-US" dirty="0"/>
          </a:p>
        </p:txBody>
      </p:sp>
      <p:sp>
        <p:nvSpPr>
          <p:cNvPr id="3" name="Content Placeholder 2"/>
          <p:cNvSpPr>
            <a:spLocks noGrp="1"/>
          </p:cNvSpPr>
          <p:nvPr>
            <p:ph idx="1"/>
          </p:nvPr>
        </p:nvSpPr>
        <p:spPr>
          <a:xfrm>
            <a:off x="533400" y="2209800"/>
            <a:ext cx="8229600" cy="4525963"/>
          </a:xfrm>
        </p:spPr>
        <p:txBody>
          <a:bodyPr/>
          <a:lstStyle/>
          <a:p>
            <a:endParaRPr lang="en-US" sz="2400" dirty="0" smtClean="0"/>
          </a:p>
          <a:p>
            <a:endParaRPr lang="en-US" sz="2400" dirty="0"/>
          </a:p>
          <a:p>
            <a:endParaRPr lang="en-US" sz="2400" dirty="0" smtClean="0"/>
          </a:p>
          <a:p>
            <a:endParaRPr lang="en-US" sz="2400" dirty="0" smtClean="0"/>
          </a:p>
          <a:p>
            <a:endParaRPr lang="en-US" sz="2400" dirty="0"/>
          </a:p>
          <a:p>
            <a:endParaRPr lang="en-US" sz="2400" dirty="0" smtClean="0"/>
          </a:p>
          <a:p>
            <a:r>
              <a:rPr lang="en-US" sz="2400" dirty="0" smtClean="0"/>
              <a:t>10</a:t>
            </a:r>
            <a:r>
              <a:rPr lang="en-US" sz="2400" baseline="30000" dirty="0" smtClean="0"/>
              <a:t>-37</a:t>
            </a:r>
            <a:r>
              <a:rPr lang="en-US" sz="2400" dirty="0" smtClean="0"/>
              <a:t> sec.  Elementary particles</a:t>
            </a:r>
          </a:p>
          <a:p>
            <a:r>
              <a:rPr lang="en-US" sz="2400" dirty="0" smtClean="0"/>
              <a:t>10</a:t>
            </a:r>
            <a:r>
              <a:rPr lang="en-US" sz="2400" baseline="30000" dirty="0" smtClean="0"/>
              <a:t> -6</a:t>
            </a:r>
            <a:r>
              <a:rPr lang="en-US" sz="2400" dirty="0" smtClean="0"/>
              <a:t> sec.  Protons and neutrons</a:t>
            </a:r>
          </a:p>
          <a:p>
            <a:r>
              <a:rPr lang="en-US" sz="2400" dirty="0" smtClean="0">
                <a:solidFill>
                  <a:srgbClr val="EAEAEA"/>
                </a:solidFill>
              </a:rPr>
              <a:t>379,000 years.  Hydrogen and Helium</a:t>
            </a:r>
          </a:p>
          <a:p>
            <a:pPr marL="1371600" lvl="3" indent="0">
              <a:buNone/>
            </a:pPr>
            <a:r>
              <a:rPr lang="en-US" sz="2400" dirty="0" smtClean="0">
                <a:solidFill>
                  <a:srgbClr val="EAEAEA"/>
                </a:solidFill>
              </a:rPr>
              <a:t>Temperature 1 billion degrees Kelvin</a:t>
            </a:r>
          </a:p>
          <a:p>
            <a:pPr marL="114300" indent="0">
              <a:buNone/>
            </a:pPr>
            <a:endParaRPr lang="en-US" sz="2400" dirty="0">
              <a:solidFill>
                <a:srgbClr val="EAEAEA"/>
              </a:solidFill>
            </a:endParaRPr>
          </a:p>
        </p:txBody>
      </p:sp>
      <p:pic>
        <p:nvPicPr>
          <p:cNvPr id="71682" name="Picture 2" descr="File:CMB Timeline300 no WMAP.jpg">
            <a:hlinkClick r:id="rId2"/>
          </p:cNvPr>
          <p:cNvPicPr>
            <a:picLocks noChangeAspect="1" noChangeArrowheads="1"/>
          </p:cNvPicPr>
          <p:nvPr/>
        </p:nvPicPr>
        <p:blipFill>
          <a:blip r:embed="rId3" cstate="print"/>
          <a:srcRect/>
          <a:stretch>
            <a:fillRect/>
          </a:stretch>
        </p:blipFill>
        <p:spPr bwMode="auto">
          <a:xfrm>
            <a:off x="1828800" y="1295400"/>
            <a:ext cx="5486399" cy="3566160"/>
          </a:xfrm>
          <a:prstGeom prst="rect">
            <a:avLst/>
          </a:prstGeom>
          <a:noFill/>
        </p:spPr>
      </p:pic>
    </p:spTree>
    <p:extLst>
      <p:ext uri="{BB962C8B-B14F-4D97-AF65-F5344CB8AC3E}">
        <p14:creationId xmlns:p14="http://schemas.microsoft.com/office/powerpoint/2010/main" xmlns="" val="1388163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934200" y="2438400"/>
            <a:ext cx="2057400" cy="338554"/>
          </a:xfrm>
          <a:prstGeom prst="rect">
            <a:avLst/>
          </a:prstGeom>
          <a:noFill/>
        </p:spPr>
        <p:txBody>
          <a:bodyPr wrap="square" rtlCol="0">
            <a:spAutoFit/>
          </a:bodyPr>
          <a:lstStyle/>
          <a:p>
            <a:r>
              <a:rPr lang="en-US" sz="800" dirty="0" smtClean="0"/>
              <a:t>Image courtesy of Samford University Center for Science and Religion</a:t>
            </a:r>
            <a:endParaRPr lang="en-US" sz="800" dirty="0"/>
          </a:p>
        </p:txBody>
      </p:sp>
      <p:sp>
        <p:nvSpPr>
          <p:cNvPr id="13" name="TextBox 12"/>
          <p:cNvSpPr txBox="1"/>
          <p:nvPr/>
        </p:nvSpPr>
        <p:spPr>
          <a:xfrm>
            <a:off x="6858000" y="5334000"/>
            <a:ext cx="2057400" cy="338554"/>
          </a:xfrm>
          <a:prstGeom prst="rect">
            <a:avLst/>
          </a:prstGeom>
          <a:noFill/>
        </p:spPr>
        <p:txBody>
          <a:bodyPr wrap="square" rtlCol="0">
            <a:spAutoFit/>
          </a:bodyPr>
          <a:lstStyle/>
          <a:p>
            <a:r>
              <a:rPr lang="en-US" sz="800" dirty="0" smtClean="0"/>
              <a:t>Image courtesy of Samford University Center for Science and Religion</a:t>
            </a:r>
            <a:endParaRPr lang="en-US" sz="800" dirty="0"/>
          </a:p>
        </p:txBody>
      </p:sp>
      <p:sp>
        <p:nvSpPr>
          <p:cNvPr id="2" name="Title 1"/>
          <p:cNvSpPr>
            <a:spLocks noGrp="1"/>
          </p:cNvSpPr>
          <p:nvPr>
            <p:ph type="title"/>
          </p:nvPr>
        </p:nvSpPr>
        <p:spPr/>
        <p:txBody>
          <a:bodyPr/>
          <a:lstStyle/>
          <a:p>
            <a:r>
              <a:rPr lang="en-US" dirty="0" smtClean="0"/>
              <a:t>Big Bang</a:t>
            </a:r>
            <a:endParaRPr lang="en-US" dirty="0"/>
          </a:p>
        </p:txBody>
      </p:sp>
      <p:sp>
        <p:nvSpPr>
          <p:cNvPr id="3" name="Content Placeholder 2"/>
          <p:cNvSpPr>
            <a:spLocks noGrp="1"/>
          </p:cNvSpPr>
          <p:nvPr>
            <p:ph idx="1"/>
          </p:nvPr>
        </p:nvSpPr>
        <p:spPr/>
        <p:txBody>
          <a:bodyPr/>
          <a:lstStyle/>
          <a:p>
            <a:r>
              <a:rPr lang="en-US" dirty="0" smtClean="0"/>
              <a:t>“Long Time” 		Gas Clouds</a:t>
            </a:r>
          </a:p>
          <a:p>
            <a:r>
              <a:rPr lang="en-US" dirty="0" smtClean="0"/>
              <a:t>90 Million Yrs.</a:t>
            </a:r>
            <a:r>
              <a:rPr lang="en-US" dirty="0"/>
              <a:t>	</a:t>
            </a:r>
            <a:r>
              <a:rPr lang="en-US" dirty="0" smtClean="0"/>
              <a:t>Stars</a:t>
            </a:r>
          </a:p>
          <a:p>
            <a:pPr marL="0" indent="0">
              <a:buNone/>
            </a:pPr>
            <a:endParaRPr lang="en-US" dirty="0" smtClean="0"/>
          </a:p>
          <a:p>
            <a:pPr marL="0" indent="0">
              <a:buNone/>
            </a:pPr>
            <a:r>
              <a:rPr lang="en-US" dirty="0" smtClean="0"/>
              <a:t>Fusion of </a:t>
            </a:r>
            <a:r>
              <a:rPr lang="en-US" dirty="0"/>
              <a:t>light elements produces energy</a:t>
            </a:r>
          </a:p>
          <a:p>
            <a:endParaRPr lang="en-US" dirty="0" smtClean="0"/>
          </a:p>
          <a:p>
            <a:r>
              <a:rPr lang="en-US" dirty="0" smtClean="0"/>
              <a:t>Fusion Hydrogen </a:t>
            </a:r>
            <a:r>
              <a:rPr lang="en-US" dirty="0" smtClean="0">
                <a:sym typeface="Wingdings" pitchFamily="2" charset="2"/>
              </a:rPr>
              <a:t></a:t>
            </a:r>
            <a:r>
              <a:rPr lang="en-US" dirty="0" smtClean="0"/>
              <a:t> Helium;   </a:t>
            </a:r>
          </a:p>
          <a:p>
            <a:endParaRPr lang="en-US" dirty="0" smtClean="0"/>
          </a:p>
          <a:p>
            <a:endParaRPr lang="en-US" dirty="0"/>
          </a:p>
          <a:p>
            <a:endParaRPr lang="en-US" dirty="0"/>
          </a:p>
        </p:txBody>
      </p:sp>
      <p:pic>
        <p:nvPicPr>
          <p:cNvPr id="70661" name="Picture 5"/>
          <p:cNvPicPr>
            <a:picLocks noChangeAspect="1" noChangeArrowheads="1"/>
          </p:cNvPicPr>
          <p:nvPr/>
        </p:nvPicPr>
        <p:blipFill>
          <a:blip r:embed="rId2" cstate="print"/>
          <a:srcRect/>
          <a:stretch>
            <a:fillRect/>
          </a:stretch>
        </p:blipFill>
        <p:spPr bwMode="auto">
          <a:xfrm>
            <a:off x="6689103" y="914400"/>
            <a:ext cx="2454897" cy="2381250"/>
          </a:xfrm>
          <a:prstGeom prst="rect">
            <a:avLst/>
          </a:prstGeom>
          <a:noFill/>
          <a:ln w="9525">
            <a:noFill/>
            <a:miter lim="800000"/>
            <a:headEnd/>
            <a:tailEnd/>
          </a:ln>
        </p:spPr>
      </p:pic>
      <p:pic>
        <p:nvPicPr>
          <p:cNvPr id="70662" name="Picture 6"/>
          <p:cNvPicPr>
            <a:picLocks noChangeAspect="1" noChangeArrowheads="1"/>
          </p:cNvPicPr>
          <p:nvPr/>
        </p:nvPicPr>
        <p:blipFill>
          <a:blip r:embed="rId3" cstate="print"/>
          <a:srcRect/>
          <a:stretch>
            <a:fillRect/>
          </a:stretch>
        </p:blipFill>
        <p:spPr bwMode="auto">
          <a:xfrm>
            <a:off x="6781800" y="4191000"/>
            <a:ext cx="2362200" cy="2362200"/>
          </a:xfrm>
          <a:prstGeom prst="rect">
            <a:avLst/>
          </a:prstGeom>
          <a:noFill/>
          <a:ln w="9525">
            <a:noFill/>
            <a:miter lim="800000"/>
            <a:headEnd/>
            <a:tailEnd/>
          </a:ln>
        </p:spPr>
      </p:pic>
    </p:spTree>
    <p:extLst>
      <p:ext uri="{BB962C8B-B14F-4D97-AF65-F5344CB8AC3E}">
        <p14:creationId xmlns:p14="http://schemas.microsoft.com/office/powerpoint/2010/main" xmlns="" val="3312951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Bang</a:t>
            </a:r>
            <a:endParaRPr lang="en-US" dirty="0"/>
          </a:p>
        </p:txBody>
      </p:sp>
      <p:sp>
        <p:nvSpPr>
          <p:cNvPr id="3" name="Content Placeholder 2"/>
          <p:cNvSpPr>
            <a:spLocks noGrp="1"/>
          </p:cNvSpPr>
          <p:nvPr>
            <p:ph idx="1"/>
          </p:nvPr>
        </p:nvSpPr>
        <p:spPr/>
        <p:txBody>
          <a:bodyPr/>
          <a:lstStyle/>
          <a:p>
            <a:r>
              <a:rPr lang="en-US" b="1" dirty="0" smtClean="0">
                <a:sym typeface="Wingdings" pitchFamily="2" charset="2"/>
              </a:rPr>
              <a:t>Production of heavy elements requires energy</a:t>
            </a:r>
          </a:p>
          <a:p>
            <a:pPr lvl="1"/>
            <a:r>
              <a:rPr lang="en-US" dirty="0" smtClean="0">
                <a:sym typeface="Wingdings" pitchFamily="2" charset="2"/>
              </a:rPr>
              <a:t>Gravity causes clumping of H and He  stars </a:t>
            </a:r>
          </a:p>
          <a:p>
            <a:pPr lvl="1"/>
            <a:r>
              <a:rPr lang="en-US" dirty="0" smtClean="0">
                <a:sym typeface="Wingdings" pitchFamily="2" charset="2"/>
              </a:rPr>
              <a:t>Core of stars change from H  He Carbon</a:t>
            </a:r>
          </a:p>
          <a:p>
            <a:pPr lvl="2"/>
            <a:r>
              <a:rPr lang="en-US" dirty="0" smtClean="0">
                <a:sym typeface="Wingdings" pitchFamily="2" charset="2"/>
              </a:rPr>
              <a:t>Becomes much hotter</a:t>
            </a:r>
          </a:p>
          <a:p>
            <a:pPr lvl="1"/>
            <a:endParaRPr lang="en-US" dirty="0" smtClean="0">
              <a:sym typeface="Wingdings" pitchFamily="2" charset="2"/>
            </a:endParaRPr>
          </a:p>
          <a:p>
            <a:pPr lvl="1"/>
            <a:r>
              <a:rPr lang="en-US" dirty="0" smtClean="0">
                <a:sym typeface="Wingdings" pitchFamily="2" charset="2"/>
              </a:rPr>
              <a:t>Neutrons extruded from core and captured by elements which gain one atomic number for each neutron</a:t>
            </a:r>
          </a:p>
          <a:p>
            <a:pPr marL="393192" lvl="1" indent="0">
              <a:buNone/>
            </a:pPr>
            <a:endParaRPr lang="en-US" dirty="0"/>
          </a:p>
        </p:txBody>
      </p:sp>
    </p:spTree>
    <p:extLst>
      <p:ext uri="{BB962C8B-B14F-4D97-AF65-F5344CB8AC3E}">
        <p14:creationId xmlns:p14="http://schemas.microsoft.com/office/powerpoint/2010/main" xmlns="" val="12604859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676400" y="5181600"/>
            <a:ext cx="2057400" cy="338554"/>
          </a:xfrm>
          <a:prstGeom prst="rect">
            <a:avLst/>
          </a:prstGeom>
          <a:noFill/>
        </p:spPr>
        <p:txBody>
          <a:bodyPr wrap="square" rtlCol="0">
            <a:spAutoFit/>
          </a:bodyPr>
          <a:lstStyle/>
          <a:p>
            <a:r>
              <a:rPr lang="en-US" sz="800" dirty="0" smtClean="0"/>
              <a:t>Image courtesy of Samford University Center for Science and Religion</a:t>
            </a:r>
            <a:endParaRPr lang="en-US" sz="800" dirty="0"/>
          </a:p>
        </p:txBody>
      </p:sp>
      <p:sp>
        <p:nvSpPr>
          <p:cNvPr id="9" name="TextBox 8"/>
          <p:cNvSpPr txBox="1"/>
          <p:nvPr/>
        </p:nvSpPr>
        <p:spPr>
          <a:xfrm>
            <a:off x="5791200" y="5105400"/>
            <a:ext cx="2057400" cy="338554"/>
          </a:xfrm>
          <a:prstGeom prst="rect">
            <a:avLst/>
          </a:prstGeom>
          <a:noFill/>
        </p:spPr>
        <p:txBody>
          <a:bodyPr wrap="square" rtlCol="0">
            <a:spAutoFit/>
          </a:bodyPr>
          <a:lstStyle/>
          <a:p>
            <a:r>
              <a:rPr lang="en-US" sz="800" dirty="0" smtClean="0"/>
              <a:t>Image courtesy of Samford University Center for Science and Religion</a:t>
            </a:r>
            <a:endParaRPr lang="en-US" sz="800" dirty="0"/>
          </a:p>
        </p:txBody>
      </p:sp>
      <p:pic>
        <p:nvPicPr>
          <p:cNvPr id="68609" name="Picture 1"/>
          <p:cNvPicPr>
            <a:picLocks noChangeAspect="1" noChangeArrowheads="1"/>
          </p:cNvPicPr>
          <p:nvPr/>
        </p:nvPicPr>
        <p:blipFill>
          <a:blip r:embed="rId2" cstate="print"/>
          <a:srcRect/>
          <a:stretch>
            <a:fillRect/>
          </a:stretch>
        </p:blipFill>
        <p:spPr bwMode="auto">
          <a:xfrm>
            <a:off x="5562600" y="3886200"/>
            <a:ext cx="2362200" cy="2365476"/>
          </a:xfrm>
          <a:prstGeom prst="rect">
            <a:avLst/>
          </a:prstGeom>
          <a:noFill/>
          <a:ln w="9525">
            <a:noFill/>
            <a:miter lim="800000"/>
            <a:headEnd/>
            <a:tailEnd/>
          </a:ln>
        </p:spPr>
      </p:pic>
      <p:sp>
        <p:nvSpPr>
          <p:cNvPr id="3" name="Content Placeholder 2"/>
          <p:cNvSpPr>
            <a:spLocks noGrp="1"/>
          </p:cNvSpPr>
          <p:nvPr>
            <p:ph idx="1"/>
          </p:nvPr>
        </p:nvSpPr>
        <p:spPr/>
        <p:txBody>
          <a:bodyPr/>
          <a:lstStyle/>
          <a:p>
            <a:r>
              <a:rPr lang="en-US" dirty="0"/>
              <a:t>Formation of the carbon atomic nucleus requires a nearly simultaneous triple collision of alpha particles (helium nuclei) within the core of </a:t>
            </a:r>
            <a:r>
              <a:rPr lang="en-US" dirty="0" smtClean="0"/>
              <a:t>a </a:t>
            </a:r>
            <a:r>
              <a:rPr lang="en-US" dirty="0"/>
              <a:t>giant or supergiant </a:t>
            </a:r>
            <a:r>
              <a:rPr lang="en-US" dirty="0" smtClean="0"/>
              <a:t>star</a:t>
            </a:r>
          </a:p>
          <a:p>
            <a:endParaRPr lang="en-US" dirty="0"/>
          </a:p>
          <a:p>
            <a:pPr marL="3200400" lvl="7" indent="0">
              <a:buNone/>
            </a:pPr>
            <a:r>
              <a:rPr lang="en-US" dirty="0" smtClean="0">
                <a:sym typeface="Wingdings" pitchFamily="2" charset="2"/>
              </a:rPr>
              <a:t>           </a:t>
            </a:r>
            <a:endParaRPr lang="en-US" dirty="0"/>
          </a:p>
        </p:txBody>
      </p:sp>
      <p:pic>
        <p:nvPicPr>
          <p:cNvPr id="11" name="Picture 6"/>
          <p:cNvPicPr>
            <a:picLocks noChangeAspect="1" noChangeArrowheads="1"/>
          </p:cNvPicPr>
          <p:nvPr/>
        </p:nvPicPr>
        <p:blipFill>
          <a:blip r:embed="rId3" cstate="print"/>
          <a:srcRect/>
          <a:stretch>
            <a:fillRect/>
          </a:stretch>
        </p:blipFill>
        <p:spPr bwMode="auto">
          <a:xfrm>
            <a:off x="1524000" y="3886200"/>
            <a:ext cx="2362200" cy="2362200"/>
          </a:xfrm>
          <a:prstGeom prst="rect">
            <a:avLst/>
          </a:prstGeom>
          <a:noFill/>
          <a:ln w="9525">
            <a:noFill/>
            <a:miter lim="800000"/>
            <a:headEnd/>
            <a:tailEnd/>
          </a:ln>
        </p:spPr>
      </p:pic>
    </p:spTree>
    <p:extLst>
      <p:ext uri="{BB962C8B-B14F-4D97-AF65-F5344CB8AC3E}">
        <p14:creationId xmlns:p14="http://schemas.microsoft.com/office/powerpoint/2010/main" xmlns="" val="3516591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we get the Idea of the Big Bang?</a:t>
            </a:r>
            <a:endParaRPr lang="en-US" dirty="0"/>
          </a:p>
        </p:txBody>
      </p:sp>
      <p:sp>
        <p:nvSpPr>
          <p:cNvPr id="3" name="Content Placeholder 2"/>
          <p:cNvSpPr>
            <a:spLocks noGrp="1"/>
          </p:cNvSpPr>
          <p:nvPr>
            <p:ph idx="1"/>
          </p:nvPr>
        </p:nvSpPr>
        <p:spPr/>
        <p:txBody>
          <a:bodyPr/>
          <a:lstStyle/>
          <a:p>
            <a:pPr marL="228600" lvl="0" indent="-182880" eaLnBrk="1" fontAlgn="auto" hangingPunct="1">
              <a:lnSpc>
                <a:spcPct val="170000"/>
              </a:lnSpc>
              <a:spcAft>
                <a:spcPts val="0"/>
              </a:spcAft>
              <a:buClr>
                <a:srgbClr val="FF8600"/>
              </a:buClr>
              <a:buSzTx/>
              <a:buFont typeface="Wingdings" charset="2"/>
              <a:buChar char="§"/>
            </a:pPr>
            <a:r>
              <a:rPr lang="en-US" sz="2000" kern="1200" dirty="0">
                <a:solidFill>
                  <a:prstClr val="white"/>
                </a:solidFill>
                <a:effectLst/>
              </a:rPr>
              <a:t>1914   V.M. Slipher:  Studied 25 galaxies moving away</a:t>
            </a:r>
          </a:p>
          <a:p>
            <a:pPr marL="228600" lvl="0" indent="-182880" eaLnBrk="1" fontAlgn="auto" hangingPunct="1">
              <a:lnSpc>
                <a:spcPct val="170000"/>
              </a:lnSpc>
              <a:spcAft>
                <a:spcPts val="0"/>
              </a:spcAft>
              <a:buClr>
                <a:srgbClr val="FF8600"/>
              </a:buClr>
              <a:buSzTx/>
              <a:buFont typeface="Wingdings" charset="2"/>
              <a:buChar char="§"/>
            </a:pPr>
            <a:r>
              <a:rPr lang="en-US" sz="2000" kern="1200" dirty="0">
                <a:solidFill>
                  <a:prstClr val="white"/>
                </a:solidFill>
                <a:effectLst/>
              </a:rPr>
              <a:t>1925   Added 20 more-suggested was true of all galaxies</a:t>
            </a:r>
          </a:p>
          <a:p>
            <a:pPr marL="228600" lvl="0" indent="-182880" eaLnBrk="1" fontAlgn="auto" hangingPunct="1">
              <a:lnSpc>
                <a:spcPct val="170000"/>
              </a:lnSpc>
              <a:spcAft>
                <a:spcPts val="0"/>
              </a:spcAft>
              <a:buClr>
                <a:srgbClr val="FF8600"/>
              </a:buClr>
              <a:buSzTx/>
              <a:buFont typeface="Wingdings" charset="2"/>
              <a:buChar char="§"/>
            </a:pPr>
            <a:r>
              <a:rPr lang="en-US" sz="2000" kern="1200" dirty="0">
                <a:solidFill>
                  <a:prstClr val="white"/>
                </a:solidFill>
                <a:effectLst/>
              </a:rPr>
              <a:t>1929  Hubble and Humanson:  100” telescope</a:t>
            </a:r>
          </a:p>
          <a:p>
            <a:pPr marL="228600" lvl="0" indent="-182880" eaLnBrk="1" fontAlgn="auto" hangingPunct="1">
              <a:lnSpc>
                <a:spcPct val="170000"/>
              </a:lnSpc>
              <a:spcAft>
                <a:spcPts val="0"/>
              </a:spcAft>
              <a:buClr>
                <a:srgbClr val="FF8600"/>
              </a:buClr>
              <a:buSzTx/>
              <a:buFont typeface="Wingdings" charset="2"/>
              <a:buChar char="§"/>
            </a:pPr>
            <a:r>
              <a:rPr lang="en-US" sz="2000" kern="1200" dirty="0">
                <a:solidFill>
                  <a:prstClr val="white"/>
                </a:solidFill>
                <a:effectLst/>
              </a:rPr>
              <a:t>Galaxies were much further away than suspected</a:t>
            </a:r>
          </a:p>
          <a:p>
            <a:pPr marL="228600" lvl="0" indent="-182880" eaLnBrk="1" fontAlgn="auto" hangingPunct="1">
              <a:lnSpc>
                <a:spcPct val="170000"/>
              </a:lnSpc>
              <a:spcAft>
                <a:spcPts val="0"/>
              </a:spcAft>
              <a:buClr>
                <a:srgbClr val="FF8600"/>
              </a:buClr>
              <a:buSzTx/>
              <a:buFont typeface="Wingdings" charset="2"/>
              <a:buChar char="§"/>
            </a:pPr>
            <a:r>
              <a:rPr lang="en-US" sz="2000" kern="1200" dirty="0">
                <a:solidFill>
                  <a:prstClr val="white"/>
                </a:solidFill>
                <a:effectLst/>
              </a:rPr>
              <a:t>Millions of light years away</a:t>
            </a:r>
          </a:p>
          <a:p>
            <a:pPr marL="228600" lvl="0" indent="-182880" eaLnBrk="1" fontAlgn="auto" hangingPunct="1">
              <a:lnSpc>
                <a:spcPct val="170000"/>
              </a:lnSpc>
              <a:spcAft>
                <a:spcPts val="0"/>
              </a:spcAft>
              <a:buClr>
                <a:srgbClr val="FF8600"/>
              </a:buClr>
              <a:buSzTx/>
              <a:buFont typeface="Wingdings" charset="2"/>
              <a:buChar char="§"/>
            </a:pPr>
            <a:r>
              <a:rPr lang="en-US" sz="2000" kern="1200" dirty="0">
                <a:solidFill>
                  <a:prstClr val="white"/>
                </a:solidFill>
                <a:effectLst/>
              </a:rPr>
              <a:t>Galaxies were moving away at very rapid speeds</a:t>
            </a:r>
          </a:p>
          <a:p>
            <a:pPr marL="228600" lvl="0" indent="-182880" eaLnBrk="1" fontAlgn="auto" hangingPunct="1">
              <a:lnSpc>
                <a:spcPct val="170000"/>
              </a:lnSpc>
              <a:spcAft>
                <a:spcPts val="0"/>
              </a:spcAft>
              <a:buClr>
                <a:srgbClr val="FF8600"/>
              </a:buClr>
              <a:buSzTx/>
              <a:buFont typeface="Wingdings" charset="2"/>
              <a:buChar char="§"/>
            </a:pPr>
            <a:r>
              <a:rPr lang="en-US" sz="2000" kern="1200" dirty="0">
                <a:solidFill>
                  <a:prstClr val="white"/>
                </a:solidFill>
                <a:effectLst/>
              </a:rPr>
              <a:t>Further away, the faster they were moving away</a:t>
            </a:r>
          </a:p>
          <a:p>
            <a:pPr marL="228600" lvl="0" indent="-182880" eaLnBrk="1" fontAlgn="auto" hangingPunct="1">
              <a:lnSpc>
                <a:spcPct val="170000"/>
              </a:lnSpc>
              <a:spcAft>
                <a:spcPts val="0"/>
              </a:spcAft>
              <a:buClr>
                <a:srgbClr val="FF8600"/>
              </a:buClr>
              <a:buSzTx/>
              <a:buFont typeface="Wingdings" charset="2"/>
              <a:buChar char="§"/>
            </a:pPr>
            <a:r>
              <a:rPr lang="en-US" sz="2800" b="1" kern="1200" dirty="0">
                <a:solidFill>
                  <a:prstClr val="white"/>
                </a:solidFill>
                <a:effectLst/>
              </a:rPr>
              <a:t>Observations, but no explanations.</a:t>
            </a:r>
          </a:p>
          <a:p>
            <a:endParaRPr lang="en-US" dirty="0"/>
          </a:p>
        </p:txBody>
      </p:sp>
    </p:spTree>
    <p:extLst>
      <p:ext uri="{BB962C8B-B14F-4D97-AF65-F5344CB8AC3E}">
        <p14:creationId xmlns:p14="http://schemas.microsoft.com/office/powerpoint/2010/main" xmlns="" val="1026902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Georges Lemaitre  1927</a:t>
            </a:r>
            <a:endParaRPr lang="en-US" dirty="0"/>
          </a:p>
        </p:txBody>
      </p:sp>
      <p:sp>
        <p:nvSpPr>
          <p:cNvPr id="3" name="Content Placeholder 2"/>
          <p:cNvSpPr>
            <a:spLocks noGrp="1"/>
          </p:cNvSpPr>
          <p:nvPr>
            <p:ph idx="1"/>
          </p:nvPr>
        </p:nvSpPr>
        <p:spPr/>
        <p:txBody>
          <a:bodyPr/>
          <a:lstStyle/>
          <a:p>
            <a:r>
              <a:rPr lang="en-US" dirty="0" smtClean="0"/>
              <a:t>Solved Einstein’s equations of general relativity show an enlarging universe.</a:t>
            </a:r>
          </a:p>
          <a:p>
            <a:pPr lvl="1"/>
            <a:r>
              <a:rPr lang="en-US" dirty="0" smtClean="0"/>
              <a:t>Contrary to what Einstein believed</a:t>
            </a:r>
          </a:p>
          <a:p>
            <a:pPr lvl="1"/>
            <a:endParaRPr lang="en-US" dirty="0" smtClean="0"/>
          </a:p>
          <a:p>
            <a:r>
              <a:rPr lang="en-US" dirty="0" smtClean="0"/>
              <a:t>Suggested the universe must have originally be concentrated in an incredibly dense “atomic atom” that exploded to produce the universe we see.</a:t>
            </a:r>
            <a:endParaRPr lang="en-US" dirty="0"/>
          </a:p>
        </p:txBody>
      </p:sp>
    </p:spTree>
    <p:extLst>
      <p:ext uri="{BB962C8B-B14F-4D97-AF65-F5344CB8AC3E}">
        <p14:creationId xmlns:p14="http://schemas.microsoft.com/office/powerpoint/2010/main" xmlns="" val="9602732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33800" y="2819400"/>
            <a:ext cx="1295400" cy="1077218"/>
          </a:xfrm>
          <a:prstGeom prst="rect">
            <a:avLst/>
          </a:prstGeom>
          <a:noFill/>
        </p:spPr>
        <p:txBody>
          <a:bodyPr wrap="square" rtlCol="0">
            <a:spAutoFit/>
          </a:bodyPr>
          <a:lstStyle/>
          <a:p>
            <a:r>
              <a:rPr lang="en-US" sz="800" dirty="0" smtClean="0"/>
              <a:t>Balloon </a:t>
            </a:r>
            <a:r>
              <a:rPr lang="en-US" sz="800" dirty="0" smtClean="0"/>
              <a:t>image source: http://</a:t>
            </a:r>
            <a:r>
              <a:rPr lang="en-US" sz="800" dirty="0" smtClean="0"/>
              <a:t>openclipart.org/detail/74221/balloon-by-jgm104 (public domain image) - Modified image courtesy of Samford University Center for Science and Religion</a:t>
            </a:r>
            <a:endParaRPr lang="en-US" sz="800" dirty="0"/>
          </a:p>
        </p:txBody>
      </p:sp>
      <p:pic>
        <p:nvPicPr>
          <p:cNvPr id="65537" name="Picture 1"/>
          <p:cNvPicPr>
            <a:picLocks noChangeAspect="1" noChangeArrowheads="1"/>
          </p:cNvPicPr>
          <p:nvPr/>
        </p:nvPicPr>
        <p:blipFill>
          <a:blip r:embed="rId2" cstate="print"/>
          <a:srcRect/>
          <a:stretch>
            <a:fillRect/>
          </a:stretch>
        </p:blipFill>
        <p:spPr bwMode="auto">
          <a:xfrm>
            <a:off x="2133600" y="1447800"/>
            <a:ext cx="4695825" cy="3619500"/>
          </a:xfrm>
          <a:prstGeom prst="rect">
            <a:avLst/>
          </a:prstGeom>
          <a:noFill/>
          <a:ln w="9525">
            <a:noFill/>
            <a:miter lim="800000"/>
            <a:headEnd/>
            <a:tailEnd/>
          </a:ln>
        </p:spPr>
      </p:pic>
      <p:sp>
        <p:nvSpPr>
          <p:cNvPr id="5" name="TextBox 4"/>
          <p:cNvSpPr txBox="1"/>
          <p:nvPr/>
        </p:nvSpPr>
        <p:spPr>
          <a:xfrm>
            <a:off x="1828800" y="5334000"/>
            <a:ext cx="5486400" cy="646331"/>
          </a:xfrm>
          <a:prstGeom prst="rect">
            <a:avLst/>
          </a:prstGeom>
          <a:noFill/>
        </p:spPr>
        <p:txBody>
          <a:bodyPr wrap="square" rtlCol="0">
            <a:spAutoFit/>
          </a:bodyPr>
          <a:lstStyle/>
          <a:p>
            <a:r>
              <a:rPr lang="en-US" dirty="0" smtClean="0"/>
              <a:t>Balloon illustration: Dots represent galaxies and balloon expansion represents expanding universe</a:t>
            </a:r>
            <a:endParaRPr lang="en-US" dirty="0"/>
          </a:p>
        </p:txBody>
      </p:sp>
    </p:spTree>
    <p:extLst>
      <p:ext uri="{BB962C8B-B14F-4D97-AF65-F5344CB8AC3E}">
        <p14:creationId xmlns:p14="http://schemas.microsoft.com/office/powerpoint/2010/main" xmlns="" val="2938305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09800"/>
            <a:ext cx="8229600" cy="1143000"/>
          </a:xfrm>
        </p:spPr>
        <p:txBody>
          <a:bodyPr/>
          <a:lstStyle/>
          <a:p>
            <a:r>
              <a:rPr lang="en-US" sz="4800" dirty="0" smtClean="0"/>
              <a:t>Where did we come from? </a:t>
            </a:r>
            <a:endParaRPr lang="en-US" sz="4800" dirty="0"/>
          </a:p>
        </p:txBody>
      </p:sp>
      <p:sp>
        <p:nvSpPr>
          <p:cNvPr id="6" name="Rectangle 7"/>
          <p:cNvSpPr>
            <a:spLocks noChangeArrowheads="1"/>
          </p:cNvSpPr>
          <p:nvPr/>
        </p:nvSpPr>
        <p:spPr bwMode="auto">
          <a:xfrm>
            <a:off x="1828800" y="6396038"/>
            <a:ext cx="5715000" cy="461962"/>
          </a:xfrm>
          <a:prstGeom prst="rect">
            <a:avLst/>
          </a:prstGeom>
          <a:noFill/>
          <a:ln w="9525">
            <a:noFill/>
            <a:miter lim="800000"/>
            <a:headEnd/>
            <a:tailEnd/>
          </a:ln>
        </p:spPr>
        <p:txBody>
          <a:bodyPr>
            <a:spAutoFit/>
          </a:bodyPr>
          <a:lstStyle/>
          <a:p>
            <a:pPr algn="ctr"/>
            <a:r>
              <a:rPr lang="en-US" sz="1200" i="1" dirty="0">
                <a:solidFill>
                  <a:schemeClr val="tx2"/>
                </a:solidFill>
              </a:rPr>
              <a:t>Big Questions in Science and Religion</a:t>
            </a:r>
          </a:p>
          <a:p>
            <a:pPr algn="ctr"/>
            <a:r>
              <a:rPr lang="en-US" sz="1200" dirty="0">
                <a:solidFill>
                  <a:schemeClr val="tx2"/>
                </a:solidFill>
              </a:rPr>
              <a:t>Samford University Center for Science and Religion</a:t>
            </a:r>
          </a:p>
        </p:txBody>
      </p:sp>
    </p:spTree>
    <p:extLst>
      <p:ext uri="{BB962C8B-B14F-4D97-AF65-F5344CB8AC3E}">
        <p14:creationId xmlns:p14="http://schemas.microsoft.com/office/powerpoint/2010/main" xmlns="" val="16625710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normAutofit fontScale="90000"/>
          </a:bodyPr>
          <a:lstStyle/>
          <a:p>
            <a:r>
              <a:rPr lang="en-US" dirty="0" smtClean="0"/>
              <a:t>  </a:t>
            </a:r>
            <a:r>
              <a:rPr lang="en-US" sz="4000" dirty="0" smtClean="0"/>
              <a:t>This idea was rejected by many scientists.  </a:t>
            </a:r>
            <a:endParaRPr lang="en-US" sz="4000" dirty="0"/>
          </a:p>
        </p:txBody>
      </p:sp>
      <p:sp>
        <p:nvSpPr>
          <p:cNvPr id="3" name="Content Placeholder 2"/>
          <p:cNvSpPr>
            <a:spLocks noGrp="1"/>
          </p:cNvSpPr>
          <p:nvPr>
            <p:ph idx="1"/>
          </p:nvPr>
        </p:nvSpPr>
        <p:spPr/>
        <p:txBody>
          <a:bodyPr>
            <a:normAutofit fontScale="92500" lnSpcReduction="20000"/>
          </a:bodyPr>
          <a:lstStyle/>
          <a:p>
            <a:r>
              <a:rPr lang="en-US" dirty="0" smtClean="0"/>
              <a:t>de Sitter:  “One cannot take these predictions      	seriously.”</a:t>
            </a:r>
          </a:p>
          <a:p>
            <a:r>
              <a:rPr lang="en-US" dirty="0" smtClean="0"/>
              <a:t>Eddington:  “The notion of a beginning that started 	with a bang . . . leaves me cold.”</a:t>
            </a:r>
          </a:p>
          <a:p>
            <a:r>
              <a:rPr lang="en-US" dirty="0" smtClean="0"/>
              <a:t>Nernst:  “To deny the infinite duration of time would betray the foundations of science.”</a:t>
            </a:r>
          </a:p>
          <a:p>
            <a:r>
              <a:rPr lang="en-US" dirty="0" smtClean="0"/>
              <a:t>1960:  2/3 of American astronomers believed the universe had no beginning.</a:t>
            </a:r>
          </a:p>
          <a:p>
            <a:endParaRPr lang="en-US" dirty="0"/>
          </a:p>
          <a:p>
            <a:r>
              <a:rPr lang="en-US" sz="3600" dirty="0" smtClean="0"/>
              <a:t>It looked too much like religion!!</a:t>
            </a:r>
            <a:endParaRPr lang="en-US" sz="3600" dirty="0"/>
          </a:p>
        </p:txBody>
      </p:sp>
    </p:spTree>
    <p:extLst>
      <p:ext uri="{BB962C8B-B14F-4D97-AF65-F5344CB8AC3E}">
        <p14:creationId xmlns:p14="http://schemas.microsoft.com/office/powerpoint/2010/main" xmlns="" val="28738821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There are certain parallels between science descriptions and Genesis.</a:t>
            </a:r>
            <a:endParaRPr lang="en-US" dirty="0"/>
          </a:p>
        </p:txBody>
      </p:sp>
      <p:sp>
        <p:nvSpPr>
          <p:cNvPr id="3" name="Content Placeholder 2"/>
          <p:cNvSpPr>
            <a:spLocks noGrp="1"/>
          </p:cNvSpPr>
          <p:nvPr>
            <p:ph idx="1"/>
          </p:nvPr>
        </p:nvSpPr>
        <p:spPr/>
        <p:txBody>
          <a:bodyPr>
            <a:normAutofit fontScale="92500"/>
          </a:bodyPr>
          <a:lstStyle/>
          <a:p>
            <a:endParaRPr lang="en-US" sz="4000" dirty="0" smtClean="0"/>
          </a:p>
          <a:p>
            <a:r>
              <a:rPr lang="en-US" sz="4000" dirty="0" smtClean="0"/>
              <a:t>Big Bang Theory</a:t>
            </a:r>
            <a:endParaRPr lang="en-US" dirty="0" smtClean="0"/>
          </a:p>
          <a:p>
            <a:pPr lvl="1"/>
            <a:r>
              <a:rPr lang="en-US" sz="3800" dirty="0" smtClean="0"/>
              <a:t>Light existed from the beginning</a:t>
            </a:r>
          </a:p>
          <a:p>
            <a:pPr lvl="1"/>
            <a:r>
              <a:rPr lang="en-US" sz="3800" dirty="0" smtClean="0"/>
              <a:t>Stars developed much, much later</a:t>
            </a:r>
          </a:p>
          <a:p>
            <a:pPr lvl="1"/>
            <a:endParaRPr lang="en-US" sz="3800" dirty="0"/>
          </a:p>
          <a:p>
            <a:pPr lvl="1"/>
            <a:r>
              <a:rPr lang="en-US" sz="3800" dirty="0" smtClean="0"/>
              <a:t>We can’t expect this parallelism for everything.</a:t>
            </a:r>
            <a:endParaRPr lang="en-US" sz="3800" dirty="0"/>
          </a:p>
        </p:txBody>
      </p:sp>
    </p:spTree>
    <p:extLst>
      <p:ext uri="{BB962C8B-B14F-4D97-AF65-F5344CB8AC3E}">
        <p14:creationId xmlns:p14="http://schemas.microsoft.com/office/powerpoint/2010/main" xmlns="" val="2720272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dirty="0" smtClean="0"/>
              <a:t> Present Idea </a:t>
            </a:r>
            <a:endParaRPr lang="en-US" dirty="0"/>
          </a:p>
        </p:txBody>
      </p:sp>
      <p:sp>
        <p:nvSpPr>
          <p:cNvPr id="3" name="Content Placeholder 2"/>
          <p:cNvSpPr>
            <a:spLocks noGrp="1"/>
          </p:cNvSpPr>
          <p:nvPr>
            <p:ph idx="1"/>
          </p:nvPr>
        </p:nvSpPr>
        <p:spPr>
          <a:xfrm>
            <a:off x="304800" y="1219200"/>
            <a:ext cx="8229600" cy="4525963"/>
          </a:xfrm>
        </p:spPr>
        <p:txBody>
          <a:bodyPr/>
          <a:lstStyle/>
          <a:p>
            <a:r>
              <a:rPr lang="en-US" dirty="0" smtClean="0"/>
              <a:t>The early universe was filled with intense radiation.</a:t>
            </a:r>
          </a:p>
          <a:p>
            <a:r>
              <a:rPr lang="en-US" dirty="0" smtClean="0"/>
              <a:t>As it cooled the radiation shifted to longer and longer waves.</a:t>
            </a:r>
          </a:p>
          <a:p>
            <a:r>
              <a:rPr lang="en-US" dirty="0" smtClean="0"/>
              <a:t>1965 Penzias and Wilson (Bell Labs) discovered the residual of this radiation – the whisper of the big bang.</a:t>
            </a:r>
          </a:p>
          <a:p>
            <a:r>
              <a:rPr lang="en-US" dirty="0" smtClean="0"/>
              <a:t>Other confirming evidence has convinced nearly all scientists the story is correct.</a:t>
            </a:r>
            <a:endParaRPr lang="en-US" dirty="0"/>
          </a:p>
        </p:txBody>
      </p:sp>
    </p:spTree>
    <p:extLst>
      <p:ext uri="{BB962C8B-B14F-4D97-AF65-F5344CB8AC3E}">
        <p14:creationId xmlns:p14="http://schemas.microsoft.com/office/powerpoint/2010/main" xmlns="" val="21768550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5400" dirty="0" smtClean="0"/>
              <a:t>What about evolution?</a:t>
            </a:r>
            <a:endParaRPr lang="en-US" sz="5400" dirty="0"/>
          </a:p>
        </p:txBody>
      </p:sp>
    </p:spTree>
    <p:extLst>
      <p:ext uri="{BB962C8B-B14F-4D97-AF65-F5344CB8AC3E}">
        <p14:creationId xmlns:p14="http://schemas.microsoft.com/office/powerpoint/2010/main" xmlns="" val="453402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 of Catholic Church</a:t>
            </a:r>
            <a:endParaRPr lang="en-US" dirty="0"/>
          </a:p>
        </p:txBody>
      </p:sp>
      <p:sp>
        <p:nvSpPr>
          <p:cNvPr id="3" name="Content Placeholder 2"/>
          <p:cNvSpPr>
            <a:spLocks noGrp="1"/>
          </p:cNvSpPr>
          <p:nvPr>
            <p:ph idx="1"/>
          </p:nvPr>
        </p:nvSpPr>
        <p:spPr/>
        <p:txBody>
          <a:bodyPr>
            <a:noAutofit/>
          </a:bodyPr>
          <a:lstStyle/>
          <a:p>
            <a:r>
              <a:rPr lang="en-US" dirty="0" smtClean="0"/>
              <a:t>Development was under guidance of God</a:t>
            </a:r>
          </a:p>
          <a:p>
            <a:pPr lvl="1"/>
            <a:r>
              <a:rPr lang="en-US" dirty="0" smtClean="0"/>
              <a:t>Ultimate creation must be ascribed to him.</a:t>
            </a:r>
          </a:p>
          <a:p>
            <a:r>
              <a:rPr lang="en-US" sz="2800" dirty="0" smtClean="0"/>
              <a:t>The human body may have been specially created or developed.</a:t>
            </a:r>
          </a:p>
          <a:p>
            <a:r>
              <a:rPr lang="en-US" sz="2800" dirty="0" smtClean="0"/>
              <a:t>Human soul is specially created and did not evolve.</a:t>
            </a:r>
          </a:p>
          <a:p>
            <a:pPr>
              <a:lnSpc>
                <a:spcPct val="160000"/>
              </a:lnSpc>
            </a:pPr>
            <a:r>
              <a:rPr lang="en-US" sz="2800" dirty="0" smtClean="0"/>
              <a:t>Atheistic evolution is not permitted.</a:t>
            </a:r>
            <a:endParaRPr lang="en-US" sz="2800" dirty="0"/>
          </a:p>
        </p:txBody>
      </p:sp>
    </p:spTree>
    <p:extLst>
      <p:ext uri="{BB962C8B-B14F-4D97-AF65-F5344CB8AC3E}">
        <p14:creationId xmlns:p14="http://schemas.microsoft.com/office/powerpoint/2010/main" xmlns="" val="17697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Position of Catholic Church</a:t>
            </a:r>
          </a:p>
        </p:txBody>
      </p:sp>
      <p:sp>
        <p:nvSpPr>
          <p:cNvPr id="3" name="Content Placeholder 2"/>
          <p:cNvSpPr>
            <a:spLocks noGrp="1"/>
          </p:cNvSpPr>
          <p:nvPr>
            <p:ph idx="1"/>
          </p:nvPr>
        </p:nvSpPr>
        <p:spPr/>
        <p:txBody>
          <a:bodyPr/>
          <a:lstStyle/>
          <a:p>
            <a:r>
              <a:rPr lang="en-US" dirty="0" smtClean="0"/>
              <a:t>Genesis 1 may be history or a non-chronological topical reading.</a:t>
            </a:r>
          </a:p>
          <a:p>
            <a:r>
              <a:rPr lang="en-US" dirty="0" smtClean="0"/>
              <a:t>However, Genesis 1 records God’s work.</a:t>
            </a:r>
          </a:p>
          <a:p>
            <a:endParaRPr lang="en-US" dirty="0" smtClean="0"/>
          </a:p>
          <a:p>
            <a:r>
              <a:rPr lang="en-US" dirty="0" smtClean="0"/>
              <a:t>It is impermissible to dismiss Adam and Eve and fall.</a:t>
            </a:r>
          </a:p>
          <a:p>
            <a:pPr lvl="1"/>
            <a:r>
              <a:rPr lang="en-US" dirty="0" smtClean="0"/>
              <a:t>It may be figurative language, but it affirms a primeval event that really took place.</a:t>
            </a:r>
            <a:endParaRPr lang="en-US" dirty="0"/>
          </a:p>
        </p:txBody>
      </p:sp>
    </p:spTree>
    <p:extLst>
      <p:ext uri="{BB962C8B-B14F-4D97-AF65-F5344CB8AC3E}">
        <p14:creationId xmlns:p14="http://schemas.microsoft.com/office/powerpoint/2010/main" xmlns="" val="314194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r>
              <a:rPr lang="en-US" dirty="0" smtClean="0"/>
              <a:t>	Position of Evangelicals</a:t>
            </a:r>
            <a:endParaRPr lang="en-US" dirty="0"/>
          </a:p>
        </p:txBody>
      </p:sp>
      <p:sp>
        <p:nvSpPr>
          <p:cNvPr id="3" name="Content Placeholder 2"/>
          <p:cNvSpPr>
            <a:spLocks noGrp="1"/>
          </p:cNvSpPr>
          <p:nvPr>
            <p:ph idx="1"/>
          </p:nvPr>
        </p:nvSpPr>
        <p:spPr>
          <a:xfrm>
            <a:off x="457200" y="1295400"/>
            <a:ext cx="8229600" cy="4525963"/>
          </a:xfrm>
        </p:spPr>
        <p:txBody>
          <a:bodyPr/>
          <a:lstStyle/>
          <a:p>
            <a:pPr marL="0" indent="0">
              <a:buNone/>
            </a:pPr>
            <a:r>
              <a:rPr lang="en-US" sz="3600" dirty="0" smtClean="0"/>
              <a:t> </a:t>
            </a:r>
          </a:p>
          <a:p>
            <a:r>
              <a:rPr lang="en-US" sz="3600" dirty="0" smtClean="0"/>
              <a:t>  </a:t>
            </a:r>
            <a:r>
              <a:rPr lang="en-US" sz="3600" dirty="0"/>
              <a:t>“If you do not believe Genesis 1,2 literally you have no basis for believing in Jesus Christ</a:t>
            </a:r>
            <a:r>
              <a:rPr lang="en-US" sz="3600" dirty="0" smtClean="0"/>
              <a:t>.” </a:t>
            </a:r>
            <a:r>
              <a:rPr lang="en-US" sz="2000" dirty="0" smtClean="0"/>
              <a:t>Baptist Today, 2007</a:t>
            </a:r>
          </a:p>
          <a:p>
            <a:pPr marL="0" indent="0">
              <a:buNone/>
            </a:pPr>
            <a:endParaRPr lang="en-US" dirty="0" smtClean="0"/>
          </a:p>
          <a:p>
            <a:r>
              <a:rPr lang="en-US" sz="3600" dirty="0"/>
              <a:t>“Young Earth” Creationists </a:t>
            </a:r>
          </a:p>
          <a:p>
            <a:endParaRPr lang="en-US" dirty="0"/>
          </a:p>
        </p:txBody>
      </p:sp>
    </p:spTree>
    <p:extLst>
      <p:ext uri="{BB962C8B-B14F-4D97-AF65-F5344CB8AC3E}">
        <p14:creationId xmlns:p14="http://schemas.microsoft.com/office/powerpoint/2010/main" xmlns="" val="13282899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 . But what is meant by “literally”</a:t>
            </a:r>
            <a:endParaRPr lang="en-US" dirty="0"/>
          </a:p>
        </p:txBody>
      </p:sp>
      <p:sp>
        <p:nvSpPr>
          <p:cNvPr id="3" name="Content Placeholder 2"/>
          <p:cNvSpPr>
            <a:spLocks noGrp="1"/>
          </p:cNvSpPr>
          <p:nvPr>
            <p:ph idx="1"/>
          </p:nvPr>
        </p:nvSpPr>
        <p:spPr/>
        <p:txBody>
          <a:bodyPr/>
          <a:lstStyle/>
          <a:p>
            <a:r>
              <a:rPr lang="en-US" dirty="0" smtClean="0"/>
              <a:t>The Hebrew language is underspecified compared to English.  There are many translations of the word most Bibles show as “day.”  But it is equally literal to read it “year,” “eon” or even “a very long time” </a:t>
            </a:r>
          </a:p>
          <a:p>
            <a:r>
              <a:rPr lang="en-US" dirty="0" smtClean="0"/>
              <a:t>What most people mean by “literally” is using the English word in “my” Bible exactly as it is used today and reading it back into history.</a:t>
            </a:r>
            <a:endParaRPr lang="en-US" dirty="0"/>
          </a:p>
        </p:txBody>
      </p:sp>
    </p:spTree>
    <p:extLst>
      <p:ext uri="{BB962C8B-B14F-4D97-AF65-F5344CB8AC3E}">
        <p14:creationId xmlns:p14="http://schemas.microsoft.com/office/powerpoint/2010/main" xmlns="" val="2901292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52600" y="3505200"/>
            <a:ext cx="5867400" cy="215444"/>
          </a:xfrm>
          <a:prstGeom prst="rect">
            <a:avLst/>
          </a:prstGeom>
        </p:spPr>
        <p:txBody>
          <a:bodyPr wrap="square">
            <a:spAutoFit/>
          </a:bodyPr>
          <a:lstStyle/>
          <a:p>
            <a:r>
              <a:rPr lang="en-US" sz="800" dirty="0" smtClean="0"/>
              <a:t>Source: http</a:t>
            </a:r>
            <a:r>
              <a:rPr lang="en-US" sz="800" dirty="0" smtClean="0"/>
              <a:t>://</a:t>
            </a:r>
            <a:r>
              <a:rPr lang="en-US" sz="800" dirty="0" smtClean="0"/>
              <a:t>www.pewforum.org/Science-and-Bioethics/Religious-Differences-on-the-Question-of-Evolution.aspx (fair use)</a:t>
            </a:r>
            <a:endParaRPr lang="en-US" sz="800" dirty="0"/>
          </a:p>
        </p:txBody>
      </p:sp>
      <p:pic>
        <p:nvPicPr>
          <p:cNvPr id="55298" name="Picture 2" descr="Evolution"/>
          <p:cNvPicPr>
            <a:picLocks noChangeAspect="1" noChangeArrowheads="1"/>
          </p:cNvPicPr>
          <p:nvPr/>
        </p:nvPicPr>
        <p:blipFill>
          <a:blip r:embed="rId2" cstate="print"/>
          <a:srcRect/>
          <a:stretch>
            <a:fillRect/>
          </a:stretch>
        </p:blipFill>
        <p:spPr bwMode="auto">
          <a:xfrm>
            <a:off x="1371600" y="990600"/>
            <a:ext cx="6605967" cy="4648200"/>
          </a:xfrm>
          <a:prstGeom prst="rect">
            <a:avLst/>
          </a:prstGeom>
          <a:noFill/>
        </p:spPr>
      </p:pic>
      <p:sp>
        <p:nvSpPr>
          <p:cNvPr id="7" name="Rectangle 6"/>
          <p:cNvSpPr/>
          <p:nvPr/>
        </p:nvSpPr>
        <p:spPr>
          <a:xfrm>
            <a:off x="609600" y="5715000"/>
            <a:ext cx="8153400" cy="276999"/>
          </a:xfrm>
          <a:prstGeom prst="rect">
            <a:avLst/>
          </a:prstGeom>
        </p:spPr>
        <p:txBody>
          <a:bodyPr wrap="square">
            <a:spAutoFit/>
          </a:bodyPr>
          <a:lstStyle/>
          <a:p>
            <a:r>
              <a:rPr lang="en-US" sz="1200" dirty="0" smtClean="0"/>
              <a:t>Source: http</a:t>
            </a:r>
            <a:r>
              <a:rPr lang="en-US" sz="1200" dirty="0" smtClean="0"/>
              <a:t>://</a:t>
            </a:r>
            <a:r>
              <a:rPr lang="en-US" sz="1200" dirty="0" smtClean="0"/>
              <a:t>www.pewforum.org/Science-and-Bioethics/Religious-Differences-on-the-Question-of-Evolution.aspx</a:t>
            </a:r>
            <a:endParaRPr lang="en-US" sz="1200" dirty="0"/>
          </a:p>
        </p:txBody>
      </p:sp>
    </p:spTree>
    <p:extLst>
      <p:ext uri="{BB962C8B-B14F-4D97-AF65-F5344CB8AC3E}">
        <p14:creationId xmlns:p14="http://schemas.microsoft.com/office/powerpoint/2010/main" xmlns="" val="7925073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52800" y="3276600"/>
            <a:ext cx="2362200" cy="584775"/>
          </a:xfrm>
          <a:prstGeom prst="rect">
            <a:avLst/>
          </a:prstGeom>
        </p:spPr>
        <p:txBody>
          <a:bodyPr wrap="square">
            <a:spAutoFit/>
          </a:bodyPr>
          <a:lstStyle/>
          <a:p>
            <a:r>
              <a:rPr lang="en-US" sz="800" dirty="0" smtClean="0"/>
              <a:t>Source: </a:t>
            </a:r>
            <a:r>
              <a:rPr lang="en-US" sz="800" i="1" dirty="0" smtClean="0"/>
              <a:t>Science</a:t>
            </a:r>
            <a:r>
              <a:rPr lang="en-US" sz="800" dirty="0" smtClean="0"/>
              <a:t> </a:t>
            </a:r>
            <a:r>
              <a:rPr lang="en-US" sz="800" dirty="0" smtClean="0"/>
              <a:t>11 August 2006, </a:t>
            </a:r>
            <a:r>
              <a:rPr lang="en-US" sz="800" dirty="0" smtClean="0"/>
              <a:t>Volume 313, pp. 765-766. Jon Miller, </a:t>
            </a:r>
            <a:r>
              <a:rPr lang="en-US" sz="800" dirty="0" smtClean="0"/>
              <a:t>Eugenie </a:t>
            </a:r>
            <a:r>
              <a:rPr lang="en-US" sz="800" dirty="0" smtClean="0"/>
              <a:t>Scott, </a:t>
            </a:r>
            <a:r>
              <a:rPr lang="en-US" sz="800" dirty="0" smtClean="0"/>
              <a:t>Shinji </a:t>
            </a:r>
            <a:r>
              <a:rPr lang="en-US" sz="800" dirty="0" smtClean="0"/>
              <a:t>Okamoto (fair use)</a:t>
            </a:r>
            <a:r>
              <a:rPr lang="en-US" sz="800" dirty="0" smtClean="0"/>
              <a:t/>
            </a:r>
            <a:br>
              <a:rPr lang="en-US" sz="800" dirty="0" smtClean="0"/>
            </a:br>
            <a:endParaRPr lang="en-US" sz="800" dirty="0"/>
          </a:p>
        </p:txBody>
      </p:sp>
      <p:pic>
        <p:nvPicPr>
          <p:cNvPr id="54274" name="Picture 2" descr="public acceptance graph"/>
          <p:cNvPicPr>
            <a:picLocks noChangeAspect="1" noChangeArrowheads="1"/>
          </p:cNvPicPr>
          <p:nvPr/>
        </p:nvPicPr>
        <p:blipFill>
          <a:blip r:embed="rId2" cstate="print"/>
          <a:srcRect/>
          <a:stretch>
            <a:fillRect/>
          </a:stretch>
        </p:blipFill>
        <p:spPr bwMode="auto">
          <a:xfrm>
            <a:off x="2438400" y="152400"/>
            <a:ext cx="4200525" cy="6600825"/>
          </a:xfrm>
          <a:prstGeom prst="rect">
            <a:avLst/>
          </a:prstGeom>
          <a:noFill/>
        </p:spPr>
      </p:pic>
      <p:sp>
        <p:nvSpPr>
          <p:cNvPr id="5" name="Rectangle 4"/>
          <p:cNvSpPr/>
          <p:nvPr/>
        </p:nvSpPr>
        <p:spPr>
          <a:xfrm>
            <a:off x="6705600" y="5715000"/>
            <a:ext cx="2438400" cy="1015663"/>
          </a:xfrm>
          <a:prstGeom prst="rect">
            <a:avLst/>
          </a:prstGeom>
        </p:spPr>
        <p:txBody>
          <a:bodyPr wrap="square">
            <a:spAutoFit/>
          </a:bodyPr>
          <a:lstStyle/>
          <a:p>
            <a:r>
              <a:rPr lang="en-US" sz="1200" dirty="0" smtClean="0"/>
              <a:t>Source: </a:t>
            </a:r>
            <a:r>
              <a:rPr lang="en-US" sz="1200" i="1" dirty="0" smtClean="0"/>
              <a:t>Science</a:t>
            </a:r>
            <a:r>
              <a:rPr lang="en-US" sz="1200" dirty="0" smtClean="0"/>
              <a:t> </a:t>
            </a:r>
            <a:r>
              <a:rPr lang="en-US" sz="1200" dirty="0" smtClean="0"/>
              <a:t>11 August 2006, </a:t>
            </a:r>
            <a:r>
              <a:rPr lang="en-US" sz="1200" dirty="0" smtClean="0"/>
              <a:t>Volume 313, pp. 765-766. Jon Miller, </a:t>
            </a:r>
            <a:r>
              <a:rPr lang="en-US" sz="1200" dirty="0" smtClean="0"/>
              <a:t>Eugenie </a:t>
            </a:r>
            <a:r>
              <a:rPr lang="en-US" sz="1200" dirty="0" smtClean="0"/>
              <a:t>Scott, </a:t>
            </a:r>
            <a:r>
              <a:rPr lang="en-US" sz="1200" dirty="0" smtClean="0"/>
              <a:t>Shinji </a:t>
            </a:r>
            <a:r>
              <a:rPr lang="en-US" sz="1200" dirty="0" smtClean="0"/>
              <a:t>Okamoto </a:t>
            </a:r>
            <a:r>
              <a:rPr lang="en-US" sz="1200" dirty="0" smtClean="0"/>
              <a:t/>
            </a:r>
            <a:br>
              <a:rPr lang="en-US" sz="1200" dirty="0" smtClean="0"/>
            </a:br>
            <a:endParaRPr lang="en-US" sz="1200" dirty="0"/>
          </a:p>
        </p:txBody>
      </p:sp>
    </p:spTree>
    <p:extLst>
      <p:ext uri="{BB962C8B-B14F-4D97-AF65-F5344CB8AC3E}">
        <p14:creationId xmlns:p14="http://schemas.microsoft.com/office/powerpoint/2010/main" xmlns="" val="3892123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0" y="4953000"/>
            <a:ext cx="4572000" cy="215444"/>
          </a:xfrm>
          <a:prstGeom prst="rect">
            <a:avLst/>
          </a:prstGeom>
        </p:spPr>
        <p:txBody>
          <a:bodyPr>
            <a:spAutoFit/>
          </a:bodyPr>
          <a:lstStyle/>
          <a:p>
            <a:r>
              <a:rPr lang="en-US" sz="800" dirty="0" smtClean="0">
                <a:ea typeface="Calibri"/>
                <a:cs typeface="Times New Roman"/>
              </a:rPr>
              <a:t>http://sciencebasedlife.files.wordpress.com/2011/09/religion-vs-science.jpg (fair use)</a:t>
            </a:r>
            <a:endParaRPr lang="en-US" sz="800" dirty="0"/>
          </a:p>
        </p:txBody>
      </p:sp>
      <p:sp>
        <p:nvSpPr>
          <p:cNvPr id="2" name="Title 1"/>
          <p:cNvSpPr>
            <a:spLocks noGrp="1"/>
          </p:cNvSpPr>
          <p:nvPr>
            <p:ph type="title"/>
          </p:nvPr>
        </p:nvSpPr>
        <p:spPr/>
        <p:txBody>
          <a:bodyPr>
            <a:normAutofit fontScale="90000"/>
          </a:bodyPr>
          <a:lstStyle/>
          <a:p>
            <a:r>
              <a:rPr lang="en-US" dirty="0" smtClean="0"/>
              <a:t>Relation of Science and Religion</a:t>
            </a:r>
            <a:endParaRPr lang="en-US" dirty="0"/>
          </a:p>
        </p:txBody>
      </p:sp>
      <p:sp>
        <p:nvSpPr>
          <p:cNvPr id="3" name="Content Placeholder 2"/>
          <p:cNvSpPr>
            <a:spLocks noGrp="1"/>
          </p:cNvSpPr>
          <p:nvPr>
            <p:ph idx="1"/>
          </p:nvPr>
        </p:nvSpPr>
        <p:spPr/>
        <p:txBody>
          <a:bodyPr/>
          <a:lstStyle/>
          <a:p>
            <a:r>
              <a:rPr lang="en-US" dirty="0" smtClean="0"/>
              <a:t>Generally thought to be locked in conflict</a:t>
            </a:r>
          </a:p>
          <a:p>
            <a:endParaRPr lang="en-US" dirty="0" smtClean="0"/>
          </a:p>
          <a:p>
            <a:r>
              <a:rPr lang="en-US" dirty="0" smtClean="0"/>
              <a:t>Can you be a Christian and a scientist?</a:t>
            </a:r>
          </a:p>
          <a:p>
            <a:r>
              <a:rPr lang="en-US" dirty="0" smtClean="0"/>
              <a:t>Can you be a scientist and be a Christian?</a:t>
            </a:r>
          </a:p>
          <a:p>
            <a:endParaRPr lang="en-US" dirty="0"/>
          </a:p>
        </p:txBody>
      </p:sp>
      <p:pic>
        <p:nvPicPr>
          <p:cNvPr id="1029"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4114800"/>
            <a:ext cx="5715000" cy="190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020211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77000" y="1066800"/>
            <a:ext cx="2176249" cy="3276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62200" y="277091"/>
            <a:ext cx="3886200" cy="3086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93324" y="4653727"/>
            <a:ext cx="4267199" cy="20518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00100" y="3581400"/>
            <a:ext cx="2499570" cy="312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0" y="762000"/>
            <a:ext cx="2211055" cy="1200329"/>
          </a:xfrm>
          <a:prstGeom prst="rect">
            <a:avLst/>
          </a:prstGeom>
          <a:noFill/>
        </p:spPr>
        <p:txBody>
          <a:bodyPr wrap="none" rtlCol="0">
            <a:spAutoFit/>
          </a:bodyPr>
          <a:lstStyle/>
          <a:p>
            <a:r>
              <a:rPr lang="en-US" sz="3600" dirty="0" smtClean="0">
                <a:solidFill>
                  <a:schemeClr val="accent5">
                    <a:lumMod val="20000"/>
                    <a:lumOff val="80000"/>
                  </a:schemeClr>
                </a:solidFill>
              </a:rPr>
              <a:t>Changes </a:t>
            </a:r>
          </a:p>
          <a:p>
            <a:r>
              <a:rPr lang="en-US" sz="3600" dirty="0" smtClean="0">
                <a:solidFill>
                  <a:schemeClr val="accent5">
                    <a:lumMod val="20000"/>
                    <a:lumOff val="80000"/>
                  </a:schemeClr>
                </a:solidFill>
              </a:rPr>
              <a:t>over Time</a:t>
            </a:r>
            <a:endParaRPr lang="en-US" sz="3600" dirty="0">
              <a:solidFill>
                <a:schemeClr val="accent5">
                  <a:lumMod val="20000"/>
                  <a:lumOff val="80000"/>
                </a:schemeClr>
              </a:solidFill>
            </a:endParaRPr>
          </a:p>
        </p:txBody>
      </p:sp>
      <p:sp>
        <p:nvSpPr>
          <p:cNvPr id="7" name="TextBox 6"/>
          <p:cNvSpPr txBox="1"/>
          <p:nvPr/>
        </p:nvSpPr>
        <p:spPr>
          <a:xfrm>
            <a:off x="3581400" y="3352800"/>
            <a:ext cx="1625766" cy="215444"/>
          </a:xfrm>
          <a:prstGeom prst="rect">
            <a:avLst/>
          </a:prstGeom>
          <a:noFill/>
        </p:spPr>
        <p:txBody>
          <a:bodyPr wrap="none" rtlCol="0">
            <a:spAutoFit/>
          </a:bodyPr>
          <a:lstStyle/>
          <a:p>
            <a:r>
              <a:rPr lang="en-US" sz="800" dirty="0" smtClean="0"/>
              <a:t>Photo courtesy of Wilton Bunch</a:t>
            </a:r>
            <a:endParaRPr lang="en-US" sz="800" dirty="0"/>
          </a:p>
        </p:txBody>
      </p:sp>
      <p:sp>
        <p:nvSpPr>
          <p:cNvPr id="8" name="TextBox 7"/>
          <p:cNvSpPr txBox="1"/>
          <p:nvPr/>
        </p:nvSpPr>
        <p:spPr>
          <a:xfrm>
            <a:off x="1295400" y="6642556"/>
            <a:ext cx="1625766" cy="215444"/>
          </a:xfrm>
          <a:prstGeom prst="rect">
            <a:avLst/>
          </a:prstGeom>
          <a:noFill/>
        </p:spPr>
        <p:txBody>
          <a:bodyPr wrap="none" rtlCol="0">
            <a:spAutoFit/>
          </a:bodyPr>
          <a:lstStyle/>
          <a:p>
            <a:r>
              <a:rPr lang="en-US" sz="800" dirty="0" smtClean="0"/>
              <a:t>Photo courtesy of Wilton Bunch</a:t>
            </a:r>
            <a:endParaRPr lang="en-US" sz="800" dirty="0"/>
          </a:p>
        </p:txBody>
      </p:sp>
      <p:sp>
        <p:nvSpPr>
          <p:cNvPr id="9" name="TextBox 8"/>
          <p:cNvSpPr txBox="1"/>
          <p:nvPr/>
        </p:nvSpPr>
        <p:spPr>
          <a:xfrm>
            <a:off x="6172200" y="6642556"/>
            <a:ext cx="1625766" cy="215444"/>
          </a:xfrm>
          <a:prstGeom prst="rect">
            <a:avLst/>
          </a:prstGeom>
          <a:noFill/>
        </p:spPr>
        <p:txBody>
          <a:bodyPr wrap="none" rtlCol="0">
            <a:spAutoFit/>
          </a:bodyPr>
          <a:lstStyle/>
          <a:p>
            <a:r>
              <a:rPr lang="en-US" sz="800" dirty="0" smtClean="0"/>
              <a:t>Photo courtesy of Wilton Bunch</a:t>
            </a:r>
            <a:endParaRPr lang="en-US" sz="800" dirty="0"/>
          </a:p>
        </p:txBody>
      </p:sp>
      <p:sp>
        <p:nvSpPr>
          <p:cNvPr id="10" name="TextBox 9"/>
          <p:cNvSpPr txBox="1"/>
          <p:nvPr/>
        </p:nvSpPr>
        <p:spPr>
          <a:xfrm>
            <a:off x="6858000" y="4343400"/>
            <a:ext cx="1625766" cy="215444"/>
          </a:xfrm>
          <a:prstGeom prst="rect">
            <a:avLst/>
          </a:prstGeom>
          <a:noFill/>
        </p:spPr>
        <p:txBody>
          <a:bodyPr wrap="none" rtlCol="0">
            <a:spAutoFit/>
          </a:bodyPr>
          <a:lstStyle/>
          <a:p>
            <a:r>
              <a:rPr lang="en-US" sz="800" dirty="0" smtClean="0"/>
              <a:t>Photo courtesy of Wilton Bunch</a:t>
            </a:r>
            <a:endParaRPr lang="en-US" sz="800" dirty="0"/>
          </a:p>
        </p:txBody>
      </p:sp>
    </p:spTree>
    <p:extLst>
      <p:ext uri="{BB962C8B-B14F-4D97-AF65-F5344CB8AC3E}">
        <p14:creationId xmlns:p14="http://schemas.microsoft.com/office/powerpoint/2010/main" xmlns="" val="1004884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We have constant change, we just don’t recognize it.</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38457" y="2286000"/>
            <a:ext cx="4371211" cy="34811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2252354"/>
            <a:ext cx="4261928" cy="3538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1600200" y="5791200"/>
            <a:ext cx="1625766" cy="215444"/>
          </a:xfrm>
          <a:prstGeom prst="rect">
            <a:avLst/>
          </a:prstGeom>
          <a:noFill/>
        </p:spPr>
        <p:txBody>
          <a:bodyPr wrap="none" rtlCol="0">
            <a:spAutoFit/>
          </a:bodyPr>
          <a:lstStyle/>
          <a:p>
            <a:r>
              <a:rPr lang="en-US" sz="800" dirty="0" smtClean="0"/>
              <a:t>Photo courtesy of Wilton Bunch</a:t>
            </a:r>
            <a:endParaRPr lang="en-US" sz="800" dirty="0"/>
          </a:p>
        </p:txBody>
      </p:sp>
      <p:sp>
        <p:nvSpPr>
          <p:cNvPr id="6" name="TextBox 5"/>
          <p:cNvSpPr txBox="1"/>
          <p:nvPr/>
        </p:nvSpPr>
        <p:spPr>
          <a:xfrm>
            <a:off x="6400800" y="5791200"/>
            <a:ext cx="1625766" cy="215444"/>
          </a:xfrm>
          <a:prstGeom prst="rect">
            <a:avLst/>
          </a:prstGeom>
          <a:noFill/>
        </p:spPr>
        <p:txBody>
          <a:bodyPr wrap="none" rtlCol="0">
            <a:spAutoFit/>
          </a:bodyPr>
          <a:lstStyle/>
          <a:p>
            <a:r>
              <a:rPr lang="en-US" sz="800" dirty="0" smtClean="0"/>
              <a:t>Photo courtesy of Wilton Bunch</a:t>
            </a:r>
            <a:endParaRPr lang="en-US" sz="800" dirty="0"/>
          </a:p>
        </p:txBody>
      </p:sp>
    </p:spTree>
    <p:extLst>
      <p:ext uri="{BB962C8B-B14F-4D97-AF65-F5344CB8AC3E}">
        <p14:creationId xmlns:p14="http://schemas.microsoft.com/office/powerpoint/2010/main" xmlns="" val="34521346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2236" y="461517"/>
            <a:ext cx="3638550" cy="23948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15690" y="3352800"/>
            <a:ext cx="4572000" cy="304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4267200" y="1752600"/>
            <a:ext cx="410690" cy="369332"/>
          </a:xfrm>
          <a:prstGeom prst="rect">
            <a:avLst/>
          </a:prstGeom>
          <a:noFill/>
        </p:spPr>
        <p:txBody>
          <a:bodyPr wrap="none" rtlCol="0">
            <a:spAutoFit/>
          </a:bodyPr>
          <a:lstStyle/>
          <a:p>
            <a:r>
              <a:rPr lang="en-US" dirty="0" smtClean="0">
                <a:sym typeface="Wingdings" pitchFamily="2" charset="2"/>
              </a:rPr>
              <a:t></a:t>
            </a:r>
            <a:endParaRPr lang="en-US" dirty="0"/>
          </a:p>
        </p:txBody>
      </p:sp>
      <p:sp>
        <p:nvSpPr>
          <p:cNvPr id="6" name="TextBox 5"/>
          <p:cNvSpPr txBox="1"/>
          <p:nvPr/>
        </p:nvSpPr>
        <p:spPr>
          <a:xfrm>
            <a:off x="1066800" y="4724400"/>
            <a:ext cx="410690" cy="369332"/>
          </a:xfrm>
          <a:prstGeom prst="rect">
            <a:avLst/>
          </a:prstGeom>
          <a:noFill/>
        </p:spPr>
        <p:txBody>
          <a:bodyPr wrap="none" rtlCol="0">
            <a:spAutoFit/>
          </a:bodyPr>
          <a:lstStyle/>
          <a:p>
            <a:r>
              <a:rPr lang="en-US" dirty="0" smtClean="0">
                <a:sym typeface="Wingdings" pitchFamily="2" charset="2"/>
              </a:rPr>
              <a:t></a:t>
            </a:r>
            <a:endParaRPr lang="en-US" dirty="0"/>
          </a:p>
        </p:txBody>
      </p:sp>
      <p:sp>
        <p:nvSpPr>
          <p:cNvPr id="2" name="AutoShape 2" descr="http://vulcan.wr.usgs.gov/Imgs/Jpg/MSH/Images/MSH80_st_helens_spirit_lake_before_may_18_198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0375" y="441804"/>
            <a:ext cx="3544415" cy="2360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1524000" y="2819400"/>
            <a:ext cx="1625766" cy="215444"/>
          </a:xfrm>
          <a:prstGeom prst="rect">
            <a:avLst/>
          </a:prstGeom>
          <a:noFill/>
        </p:spPr>
        <p:txBody>
          <a:bodyPr wrap="none" rtlCol="0">
            <a:spAutoFit/>
          </a:bodyPr>
          <a:lstStyle/>
          <a:p>
            <a:r>
              <a:rPr lang="en-US" sz="800" dirty="0" smtClean="0"/>
              <a:t>Photo courtesy of Wilton Bunch</a:t>
            </a:r>
            <a:endParaRPr lang="en-US" sz="800" dirty="0"/>
          </a:p>
        </p:txBody>
      </p:sp>
      <p:sp>
        <p:nvSpPr>
          <p:cNvPr id="9" name="TextBox 8"/>
          <p:cNvSpPr txBox="1"/>
          <p:nvPr/>
        </p:nvSpPr>
        <p:spPr>
          <a:xfrm>
            <a:off x="3810000" y="6400800"/>
            <a:ext cx="1625766" cy="215444"/>
          </a:xfrm>
          <a:prstGeom prst="rect">
            <a:avLst/>
          </a:prstGeom>
          <a:noFill/>
        </p:spPr>
        <p:txBody>
          <a:bodyPr wrap="none" rtlCol="0">
            <a:spAutoFit/>
          </a:bodyPr>
          <a:lstStyle/>
          <a:p>
            <a:r>
              <a:rPr lang="en-US" sz="800" dirty="0" smtClean="0"/>
              <a:t>Photo courtesy of Wilton Bunch</a:t>
            </a:r>
            <a:endParaRPr lang="en-US" sz="800" dirty="0"/>
          </a:p>
        </p:txBody>
      </p:sp>
      <p:sp>
        <p:nvSpPr>
          <p:cNvPr id="10" name="Rectangle 9"/>
          <p:cNvSpPr/>
          <p:nvPr/>
        </p:nvSpPr>
        <p:spPr>
          <a:xfrm>
            <a:off x="5562600" y="2895600"/>
            <a:ext cx="2362200" cy="215444"/>
          </a:xfrm>
          <a:prstGeom prst="rect">
            <a:avLst/>
          </a:prstGeom>
        </p:spPr>
        <p:txBody>
          <a:bodyPr wrap="square">
            <a:spAutoFit/>
          </a:bodyPr>
          <a:lstStyle/>
          <a:p>
            <a:r>
              <a:rPr lang="en-US" sz="800" dirty="0" smtClean="0"/>
              <a:t>Photo by George Bear, used with permission</a:t>
            </a:r>
            <a:endParaRPr lang="en-US" sz="800" dirty="0"/>
          </a:p>
        </p:txBody>
      </p:sp>
    </p:spTree>
    <p:extLst>
      <p:ext uri="{BB962C8B-B14F-4D97-AF65-F5344CB8AC3E}">
        <p14:creationId xmlns:p14="http://schemas.microsoft.com/office/powerpoint/2010/main" xmlns="" val="15233740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81600" y="4191000"/>
            <a:ext cx="3429000" cy="338554"/>
          </a:xfrm>
          <a:prstGeom prst="rect">
            <a:avLst/>
          </a:prstGeom>
        </p:spPr>
        <p:txBody>
          <a:bodyPr wrap="square">
            <a:spAutoFit/>
          </a:bodyPr>
          <a:lstStyle/>
          <a:p>
            <a:r>
              <a:rPr lang="en-US" sz="800" dirty="0" smtClean="0"/>
              <a:t>Public Domain Image: http</a:t>
            </a:r>
            <a:r>
              <a:rPr lang="en-US" sz="800" dirty="0" smtClean="0"/>
              <a:t>://commons.wikimedia.org/wiki/File:Cascade_Locks_and_Falls.jpg</a:t>
            </a:r>
            <a:endParaRPr lang="en-US" sz="8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2265363"/>
            <a:ext cx="3889798" cy="259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4267200" y="3581400"/>
            <a:ext cx="410690" cy="369332"/>
          </a:xfrm>
          <a:prstGeom prst="rect">
            <a:avLst/>
          </a:prstGeom>
          <a:noFill/>
        </p:spPr>
        <p:txBody>
          <a:bodyPr wrap="none" rtlCol="0">
            <a:spAutoFit/>
          </a:bodyPr>
          <a:lstStyle/>
          <a:p>
            <a:r>
              <a:rPr lang="en-US" dirty="0" smtClean="0">
                <a:sym typeface="Wingdings" pitchFamily="2" charset="2"/>
              </a:rPr>
              <a:t></a:t>
            </a:r>
            <a:endParaRPr lang="en-US" dirty="0"/>
          </a:p>
        </p:txBody>
      </p:sp>
      <p:sp>
        <p:nvSpPr>
          <p:cNvPr id="5" name="Rectangle 4"/>
          <p:cNvSpPr/>
          <p:nvPr/>
        </p:nvSpPr>
        <p:spPr>
          <a:xfrm>
            <a:off x="228600" y="4876800"/>
            <a:ext cx="4114800" cy="215444"/>
          </a:xfrm>
          <a:prstGeom prst="rect">
            <a:avLst/>
          </a:prstGeom>
        </p:spPr>
        <p:txBody>
          <a:bodyPr wrap="square">
            <a:spAutoFit/>
          </a:bodyPr>
          <a:lstStyle/>
          <a:p>
            <a:r>
              <a:rPr lang="en-US" sz="800" dirty="0" smtClean="0"/>
              <a:t>Photo by Wilton Bunch of mural at Bridge of the Gods Museum, Cascade Locks, OR</a:t>
            </a:r>
            <a:endParaRPr lang="en-US" sz="800" dirty="0"/>
          </a:p>
        </p:txBody>
      </p:sp>
      <p:pic>
        <p:nvPicPr>
          <p:cNvPr id="50178" name="Picture 2" descr="File:Cascade Locks and Falls.jpg">
            <a:hlinkClick r:id="rId3"/>
          </p:cNvPr>
          <p:cNvPicPr>
            <a:picLocks noChangeAspect="1" noChangeArrowheads="1"/>
          </p:cNvPicPr>
          <p:nvPr/>
        </p:nvPicPr>
        <p:blipFill>
          <a:blip r:embed="rId4" cstate="print"/>
          <a:srcRect/>
          <a:stretch>
            <a:fillRect/>
          </a:stretch>
        </p:blipFill>
        <p:spPr bwMode="auto">
          <a:xfrm>
            <a:off x="4723330" y="1905000"/>
            <a:ext cx="4344469" cy="3269819"/>
          </a:xfrm>
          <a:prstGeom prst="rect">
            <a:avLst/>
          </a:prstGeom>
          <a:noFill/>
        </p:spPr>
      </p:pic>
    </p:spTree>
    <p:extLst>
      <p:ext uri="{BB962C8B-B14F-4D97-AF65-F5344CB8AC3E}">
        <p14:creationId xmlns:p14="http://schemas.microsoft.com/office/powerpoint/2010/main" xmlns="" val="14132330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895600" y="2209800"/>
            <a:ext cx="3352800" cy="461665"/>
          </a:xfrm>
          <a:prstGeom prst="rect">
            <a:avLst/>
          </a:prstGeom>
        </p:spPr>
        <p:txBody>
          <a:bodyPr wrap="square">
            <a:spAutoFit/>
          </a:bodyPr>
          <a:lstStyle/>
          <a:p>
            <a:r>
              <a:rPr lang="en-US" sz="800" dirty="0" smtClean="0"/>
              <a:t>Public Domain Image: http</a:t>
            </a:r>
            <a:r>
              <a:rPr lang="en-US" sz="800" dirty="0" smtClean="0"/>
              <a:t>://vulcan.wr.usgs.gov/Volcanoes/ColumbiaPlateau/summary_columbia_plateau.html</a:t>
            </a:r>
            <a:endParaRPr lang="en-US" sz="800"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4905210"/>
            <a:ext cx="2514600" cy="19527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5400" y="4892040"/>
            <a:ext cx="3276600" cy="19659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114800" y="5638800"/>
            <a:ext cx="410690" cy="369332"/>
          </a:xfrm>
          <a:prstGeom prst="rect">
            <a:avLst/>
          </a:prstGeom>
          <a:noFill/>
        </p:spPr>
        <p:txBody>
          <a:bodyPr wrap="none" rtlCol="0">
            <a:spAutoFit/>
          </a:bodyPr>
          <a:lstStyle/>
          <a:p>
            <a:r>
              <a:rPr lang="en-US" dirty="0" smtClean="0">
                <a:sym typeface="Wingdings" pitchFamily="2" charset="2"/>
              </a:rPr>
              <a:t></a:t>
            </a:r>
            <a:endParaRPr lang="en-US" dirty="0"/>
          </a:p>
        </p:txBody>
      </p:sp>
      <p:sp>
        <p:nvSpPr>
          <p:cNvPr id="6" name="TextBox 5"/>
          <p:cNvSpPr txBox="1"/>
          <p:nvPr/>
        </p:nvSpPr>
        <p:spPr>
          <a:xfrm>
            <a:off x="6934200" y="1143000"/>
            <a:ext cx="1765868" cy="707886"/>
          </a:xfrm>
          <a:prstGeom prst="rect">
            <a:avLst/>
          </a:prstGeom>
          <a:noFill/>
        </p:spPr>
        <p:txBody>
          <a:bodyPr wrap="none" rtlCol="0">
            <a:spAutoFit/>
          </a:bodyPr>
          <a:lstStyle/>
          <a:p>
            <a:r>
              <a:rPr lang="en-US" sz="2000" dirty="0" smtClean="0"/>
              <a:t>Change due to</a:t>
            </a:r>
          </a:p>
          <a:p>
            <a:r>
              <a:rPr lang="en-US" sz="2000" dirty="0" smtClean="0"/>
              <a:t>Water</a:t>
            </a:r>
            <a:endParaRPr lang="en-US" sz="2000" dirty="0"/>
          </a:p>
        </p:txBody>
      </p:sp>
      <p:sp>
        <p:nvSpPr>
          <p:cNvPr id="7" name="TextBox 6"/>
          <p:cNvSpPr txBox="1"/>
          <p:nvPr/>
        </p:nvSpPr>
        <p:spPr>
          <a:xfrm>
            <a:off x="304800" y="4648200"/>
            <a:ext cx="1625766" cy="215444"/>
          </a:xfrm>
          <a:prstGeom prst="rect">
            <a:avLst/>
          </a:prstGeom>
          <a:noFill/>
        </p:spPr>
        <p:txBody>
          <a:bodyPr wrap="none" rtlCol="0">
            <a:spAutoFit/>
          </a:bodyPr>
          <a:lstStyle/>
          <a:p>
            <a:r>
              <a:rPr lang="en-US" sz="800" dirty="0" smtClean="0"/>
              <a:t>Photo courtesy of Wilton Bunch</a:t>
            </a:r>
            <a:endParaRPr lang="en-US" sz="800" dirty="0"/>
          </a:p>
        </p:txBody>
      </p:sp>
      <p:sp>
        <p:nvSpPr>
          <p:cNvPr id="8" name="TextBox 7"/>
          <p:cNvSpPr txBox="1"/>
          <p:nvPr/>
        </p:nvSpPr>
        <p:spPr>
          <a:xfrm>
            <a:off x="7315200" y="4648200"/>
            <a:ext cx="1625766" cy="215444"/>
          </a:xfrm>
          <a:prstGeom prst="rect">
            <a:avLst/>
          </a:prstGeom>
          <a:noFill/>
        </p:spPr>
        <p:txBody>
          <a:bodyPr wrap="none" rtlCol="0">
            <a:spAutoFit/>
          </a:bodyPr>
          <a:lstStyle/>
          <a:p>
            <a:r>
              <a:rPr lang="en-US" sz="800" dirty="0" smtClean="0"/>
              <a:t>Photo courtesy of Wilton Bunch</a:t>
            </a:r>
            <a:endParaRPr lang="en-US" sz="800" dirty="0"/>
          </a:p>
        </p:txBody>
      </p:sp>
      <p:pic>
        <p:nvPicPr>
          <p:cNvPr id="49156" name="Picture 4" descr="Map, Missoula Floods"/>
          <p:cNvPicPr>
            <a:picLocks noChangeAspect="1" noChangeArrowheads="1"/>
          </p:cNvPicPr>
          <p:nvPr/>
        </p:nvPicPr>
        <p:blipFill>
          <a:blip r:embed="rId4" cstate="print"/>
          <a:srcRect/>
          <a:stretch>
            <a:fillRect/>
          </a:stretch>
        </p:blipFill>
        <p:spPr bwMode="auto">
          <a:xfrm>
            <a:off x="2209800" y="152400"/>
            <a:ext cx="4589417" cy="4724400"/>
          </a:xfrm>
          <a:prstGeom prst="rect">
            <a:avLst/>
          </a:prstGeom>
          <a:noFill/>
        </p:spPr>
      </p:pic>
    </p:spTree>
    <p:extLst>
      <p:ext uri="{BB962C8B-B14F-4D97-AF65-F5344CB8AC3E}">
        <p14:creationId xmlns:p14="http://schemas.microsoft.com/office/powerpoint/2010/main" xmlns="" val="2418623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Constant Change</a:t>
            </a:r>
            <a:endParaRPr lang="en-US" dirty="0"/>
          </a:p>
        </p:txBody>
      </p:sp>
      <p:sp>
        <p:nvSpPr>
          <p:cNvPr id="3" name="Content Placeholder 2"/>
          <p:cNvSpPr>
            <a:spLocks noGrp="1"/>
          </p:cNvSpPr>
          <p:nvPr>
            <p:ph idx="1"/>
          </p:nvPr>
        </p:nvSpPr>
        <p:spPr/>
        <p:txBody>
          <a:bodyPr>
            <a:normAutofit/>
          </a:bodyPr>
          <a:lstStyle/>
          <a:p>
            <a:endParaRPr lang="en-US" sz="3200" dirty="0" smtClean="0"/>
          </a:p>
          <a:p>
            <a:pPr>
              <a:lnSpc>
                <a:spcPct val="150000"/>
              </a:lnSpc>
            </a:pPr>
            <a:r>
              <a:rPr lang="en-US" sz="3200" dirty="0" smtClean="0"/>
              <a:t>If something as solid as the crust of the earth can change so dramatically, why should we be surprised that things as fragile as plants and animals also change?</a:t>
            </a:r>
            <a:endParaRPr lang="en-US" sz="3200" dirty="0"/>
          </a:p>
        </p:txBody>
      </p:sp>
    </p:spTree>
    <p:extLst>
      <p:ext uri="{BB962C8B-B14F-4D97-AF65-F5344CB8AC3E}">
        <p14:creationId xmlns:p14="http://schemas.microsoft.com/office/powerpoint/2010/main" xmlns="" val="10729283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r>
              <a:rPr lang="en-US" sz="3600" dirty="0" smtClean="0"/>
              <a:t>From (at least) late 4</a:t>
            </a:r>
            <a:r>
              <a:rPr lang="en-US" sz="3600" baseline="30000" dirty="0" smtClean="0"/>
              <a:t>th</a:t>
            </a:r>
            <a:r>
              <a:rPr lang="en-US" sz="3600" dirty="0" smtClean="0"/>
              <a:t> century to early 21</a:t>
            </a:r>
            <a:r>
              <a:rPr lang="en-US" sz="3600" baseline="30000" dirty="0" smtClean="0"/>
              <a:t>st</a:t>
            </a:r>
            <a:r>
              <a:rPr lang="en-US" sz="3600" dirty="0" smtClean="0"/>
              <a:t> century theologians have answered that question:</a:t>
            </a:r>
          </a:p>
          <a:p>
            <a:endParaRPr lang="en-US" sz="3600" dirty="0"/>
          </a:p>
          <a:p>
            <a:r>
              <a:rPr lang="en-US" sz="3600" dirty="0" smtClean="0"/>
              <a:t> We should not be amazed by change nor impeded in our study of what God has given us.</a:t>
            </a:r>
            <a:endParaRPr lang="en-US" sz="3600" dirty="0"/>
          </a:p>
        </p:txBody>
      </p:sp>
    </p:spTree>
    <p:extLst>
      <p:ext uri="{BB962C8B-B14F-4D97-AF65-F5344CB8AC3E}">
        <p14:creationId xmlns:p14="http://schemas.microsoft.com/office/powerpoint/2010/main" xmlns="" val="39447650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 Augustine on Creation</a:t>
            </a:r>
            <a:endParaRPr lang="en-US" dirty="0"/>
          </a:p>
        </p:txBody>
      </p:sp>
      <p:sp>
        <p:nvSpPr>
          <p:cNvPr id="3" name="Content Placeholder 2"/>
          <p:cNvSpPr>
            <a:spLocks noGrp="1"/>
          </p:cNvSpPr>
          <p:nvPr>
            <p:ph idx="1"/>
          </p:nvPr>
        </p:nvSpPr>
        <p:spPr/>
        <p:txBody>
          <a:bodyPr>
            <a:noAutofit/>
          </a:bodyPr>
          <a:lstStyle/>
          <a:p>
            <a:r>
              <a:rPr lang="en-US" sz="2400" dirty="0"/>
              <a:t>Usually, even a non-Christian knows something about the earth, and this knowledge he holds to as being certain from reason and experience</a:t>
            </a:r>
            <a:r>
              <a:rPr lang="en-US" sz="2400" dirty="0" smtClean="0"/>
              <a:t>. . .  </a:t>
            </a:r>
            <a:r>
              <a:rPr lang="en-US" sz="2400" dirty="0"/>
              <a:t>Now, it is a disgraceful and dangerous thing for an infidel to hear a Christian, presumably giving the meaning of Holy Scripture, talking non-sense on these topics; and we should take all means to prevent such an embarrassing situation. The shame is not so much that an ignorant individual is derided, but that people outside the household of the faith think our sacred writers held such opinions, and, to the great loss of those for whose salvation we toil, the writers of our Scripture are criticized and rejected as unlearned men.</a:t>
            </a:r>
          </a:p>
        </p:txBody>
      </p:sp>
    </p:spTree>
    <p:extLst>
      <p:ext uri="{BB962C8B-B14F-4D97-AF65-F5344CB8AC3E}">
        <p14:creationId xmlns:p14="http://schemas.microsoft.com/office/powerpoint/2010/main" xmlns="" val="13041666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dirty="0" smtClean="0"/>
              <a:t>Augustine (more)</a:t>
            </a:r>
            <a:endParaRPr lang="en-US" dirty="0"/>
          </a:p>
        </p:txBody>
      </p:sp>
      <p:sp>
        <p:nvSpPr>
          <p:cNvPr id="3" name="Content Placeholder 2"/>
          <p:cNvSpPr>
            <a:spLocks noGrp="1"/>
          </p:cNvSpPr>
          <p:nvPr>
            <p:ph idx="1"/>
          </p:nvPr>
        </p:nvSpPr>
        <p:spPr>
          <a:xfrm>
            <a:off x="533400" y="762000"/>
            <a:ext cx="8229600" cy="4906963"/>
          </a:xfrm>
        </p:spPr>
        <p:txBody>
          <a:bodyPr>
            <a:noAutofit/>
          </a:bodyPr>
          <a:lstStyle/>
          <a:p>
            <a:r>
              <a:rPr lang="en-US" sz="2400" dirty="0"/>
              <a:t>If [infidels] find a Christian mistaken in a field which they themselves know well and hear him maintaining his foolish opinions about our books, how are they going to believe those books in matters concerning the resurrection of the dead, the hope of eternal life, and the kingdom of heaven, when they think </a:t>
            </a:r>
            <a:r>
              <a:rPr lang="en-US" sz="2400" dirty="0" smtClean="0"/>
              <a:t>the </a:t>
            </a:r>
            <a:r>
              <a:rPr lang="en-US" sz="2400" dirty="0"/>
              <a:t>pages are full of falsehoods on facts which they themselves have learnt from experience and the light of reason?  Reckless and incompetent expounders of holy Scripture bring untold trouble and sorrow on their wiser brethren when they are caught in one of their mischievous false opinions and . . . try to call upon Holy Scripture for proof; although “they understand neither what they say nor the things about which they make assertion</a:t>
            </a:r>
            <a:r>
              <a:rPr lang="en-US" sz="2400" dirty="0" smtClean="0"/>
              <a:t>.”       				 (</a:t>
            </a:r>
            <a:r>
              <a:rPr lang="en-US" sz="1400" dirty="0" smtClean="0"/>
              <a:t>Slightly shortened</a:t>
            </a:r>
            <a:r>
              <a:rPr lang="en-US" sz="2400" dirty="0" smtClean="0"/>
              <a:t>.)</a:t>
            </a:r>
            <a:endParaRPr lang="en-US" sz="2000" dirty="0"/>
          </a:p>
        </p:txBody>
      </p:sp>
    </p:spTree>
    <p:extLst>
      <p:ext uri="{BB962C8B-B14F-4D97-AF65-F5344CB8AC3E}">
        <p14:creationId xmlns:p14="http://schemas.microsoft.com/office/powerpoint/2010/main" xmlns="" val="2597211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smtClean="0"/>
              <a:t>“For believers to be studying created things is to be studying the works of Christ. . . . Loyalty to the reality of Christ the Redeemer does not require disloyalty to the reality of Christ as Creator”</a:t>
            </a:r>
          </a:p>
          <a:p>
            <a:endParaRPr lang="en-US" sz="2400" dirty="0" smtClean="0"/>
          </a:p>
          <a:p>
            <a:r>
              <a:rPr lang="en-US" sz="2400" dirty="0" smtClean="0"/>
              <a:t>“The same Christ who saves sinners is the same Christ who beckons his followers to serious use of their minds for the serious explorations of the world.”</a:t>
            </a:r>
          </a:p>
          <a:p>
            <a:endParaRPr lang="en-US" dirty="0" smtClean="0"/>
          </a:p>
          <a:p>
            <a:r>
              <a:rPr lang="en-US" sz="1600" dirty="0" smtClean="0"/>
              <a:t>Mark A. Noll, </a:t>
            </a:r>
            <a:r>
              <a:rPr lang="en-US" sz="1600" i="1" dirty="0" smtClean="0"/>
              <a:t>Jesus Christ and the Life of the Mind</a:t>
            </a:r>
            <a:r>
              <a:rPr lang="en-US" sz="1600" dirty="0" smtClean="0"/>
              <a:t>, (Grand Rapids, MI, Eerdmanns Publishing, 2011) p. 25, 41</a:t>
            </a:r>
            <a:endParaRPr lang="en-US" sz="1600" dirty="0"/>
          </a:p>
        </p:txBody>
      </p:sp>
    </p:spTree>
    <p:extLst>
      <p:ext uri="{BB962C8B-B14F-4D97-AF65-F5344CB8AC3E}">
        <p14:creationId xmlns:p14="http://schemas.microsoft.com/office/powerpoint/2010/main" xmlns="" val="3453102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86800" cy="1143000"/>
          </a:xfrm>
        </p:spPr>
        <p:txBody>
          <a:bodyPr>
            <a:normAutofit fontScale="90000"/>
          </a:bodyPr>
          <a:lstStyle/>
          <a:p>
            <a:r>
              <a:rPr lang="en-US" sz="2800" dirty="0" smtClean="0"/>
              <a:t>Johns Hopkins celebration of the Twenty-fifth Anniversary of the Founding, (Baltimore 1903) </a:t>
            </a:r>
            <a:r>
              <a:rPr lang="en-US" sz="2800" dirty="0" smtClean="0"/>
              <a:t>pp. </a:t>
            </a:r>
            <a:r>
              <a:rPr lang="en-US" sz="2800" dirty="0" smtClean="0"/>
              <a:t>15-16</a:t>
            </a:r>
            <a:endParaRPr lang="en-US" sz="2800" dirty="0"/>
          </a:p>
        </p:txBody>
      </p:sp>
      <p:sp>
        <p:nvSpPr>
          <p:cNvPr id="3" name="Content Placeholder 2"/>
          <p:cNvSpPr>
            <a:spLocks noGrp="1"/>
          </p:cNvSpPr>
          <p:nvPr>
            <p:ph idx="1"/>
          </p:nvPr>
        </p:nvSpPr>
        <p:spPr/>
        <p:txBody>
          <a:bodyPr>
            <a:normAutofit lnSpcReduction="10000"/>
          </a:bodyPr>
          <a:lstStyle/>
          <a:p>
            <a:r>
              <a:rPr lang="en-US" sz="2400" dirty="0" smtClean="0"/>
              <a:t>“Science is recognized as the handmaid of religion.  Evolution is regarded by many theologians as confirming the strictest doctrines of predestination.  The propositions which were so objectionable thirty years ago are now received with as little alarm as the propositions of Euclid.  There are mathematicians who do not regard the Euclidean geometry as the best mode of presenting certain mathematical truths, and there are also naturalists who will not accept the doctrines of Darwin, without limitations or modification, but nobody thinks of fighting over the utterances of either.”</a:t>
            </a:r>
          </a:p>
          <a:p>
            <a:r>
              <a:rPr lang="en-US" sz="3600" b="1" dirty="0" smtClean="0"/>
              <a:t>How times have changed!!</a:t>
            </a:r>
            <a:endParaRPr lang="en-US" sz="3600" b="1" dirty="0"/>
          </a:p>
        </p:txBody>
      </p:sp>
    </p:spTree>
    <p:extLst>
      <p:ext uri="{BB962C8B-B14F-4D97-AF65-F5344CB8AC3E}">
        <p14:creationId xmlns:p14="http://schemas.microsoft.com/office/powerpoint/2010/main" xmlns="" val="371168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Biology</a:t>
            </a:r>
            <a:endParaRPr lang="en-US" dirty="0"/>
          </a:p>
        </p:txBody>
      </p:sp>
      <p:sp>
        <p:nvSpPr>
          <p:cNvPr id="3" name="Content Placeholder 2"/>
          <p:cNvSpPr>
            <a:spLocks noGrp="1"/>
          </p:cNvSpPr>
          <p:nvPr>
            <p:ph idx="1"/>
          </p:nvPr>
        </p:nvSpPr>
        <p:spPr/>
        <p:txBody>
          <a:bodyPr/>
          <a:lstStyle/>
          <a:p>
            <a:r>
              <a:rPr lang="en-US" dirty="0" smtClean="0"/>
              <a:t>The scientific description of the changes in plants, birds, and animals is evolution.</a:t>
            </a:r>
          </a:p>
          <a:p>
            <a:endParaRPr lang="en-US" dirty="0"/>
          </a:p>
          <a:p>
            <a:r>
              <a:rPr lang="en-US" dirty="0" smtClean="0"/>
              <a:t>Evolution consists of two parts:</a:t>
            </a:r>
          </a:p>
          <a:p>
            <a:pPr lvl="1"/>
            <a:r>
              <a:rPr lang="en-US" dirty="0" smtClean="0"/>
              <a:t>1.  Spontaneous small changes, generally due to environment.</a:t>
            </a:r>
          </a:p>
          <a:p>
            <a:pPr lvl="1"/>
            <a:r>
              <a:rPr lang="en-US" dirty="0" smtClean="0"/>
              <a:t>2   Natural Selection</a:t>
            </a:r>
            <a:endParaRPr lang="en-US" dirty="0"/>
          </a:p>
        </p:txBody>
      </p:sp>
    </p:spTree>
    <p:extLst>
      <p:ext uri="{BB962C8B-B14F-4D97-AF65-F5344CB8AC3E}">
        <p14:creationId xmlns:p14="http://schemas.microsoft.com/office/powerpoint/2010/main" xmlns="" val="4257655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66800" y="4495800"/>
            <a:ext cx="2286000" cy="461665"/>
          </a:xfrm>
          <a:prstGeom prst="rect">
            <a:avLst/>
          </a:prstGeom>
        </p:spPr>
        <p:txBody>
          <a:bodyPr wrap="square">
            <a:spAutoFit/>
          </a:bodyPr>
          <a:lstStyle/>
          <a:p>
            <a:r>
              <a:rPr lang="en-US" sz="800" dirty="0" smtClean="0"/>
              <a:t>Public Domain Image: http</a:t>
            </a:r>
            <a:r>
              <a:rPr lang="en-US" sz="800" dirty="0" smtClean="0"/>
              <a:t>://en.wikipedia.org/wiki/File:Charles_Darwin_by_G._Richmond.png</a:t>
            </a:r>
            <a:endParaRPr lang="en-US" sz="800" dirty="0"/>
          </a:p>
        </p:txBody>
      </p:sp>
      <p:sp>
        <p:nvSpPr>
          <p:cNvPr id="2" name="Title 1"/>
          <p:cNvSpPr>
            <a:spLocks noGrp="1"/>
          </p:cNvSpPr>
          <p:nvPr>
            <p:ph type="title" idx="4294967295"/>
          </p:nvPr>
        </p:nvSpPr>
        <p:spPr>
          <a:xfrm>
            <a:off x="0" y="704850"/>
            <a:ext cx="8229600" cy="1143000"/>
          </a:xfrm>
        </p:spPr>
        <p:txBody>
          <a:bodyPr>
            <a:normAutofit/>
          </a:bodyPr>
          <a:lstStyle/>
          <a:p>
            <a:r>
              <a:rPr lang="en-US" dirty="0" smtClean="0"/>
              <a:t>		Charles Darwin </a:t>
            </a:r>
            <a:r>
              <a:rPr lang="en-US" sz="2700" dirty="0" smtClean="0"/>
              <a:t>(1809-1892)</a:t>
            </a:r>
            <a:endParaRPr lang="en-US" sz="2700" dirty="0"/>
          </a:p>
        </p:txBody>
      </p:sp>
      <p:sp>
        <p:nvSpPr>
          <p:cNvPr id="4" name="TextBox 3"/>
          <p:cNvSpPr txBox="1"/>
          <p:nvPr/>
        </p:nvSpPr>
        <p:spPr>
          <a:xfrm>
            <a:off x="4038600" y="2286000"/>
            <a:ext cx="4690708" cy="3539430"/>
          </a:xfrm>
          <a:prstGeom prst="rect">
            <a:avLst/>
          </a:prstGeom>
          <a:noFill/>
        </p:spPr>
        <p:txBody>
          <a:bodyPr wrap="none" rtlCol="0">
            <a:spAutoFit/>
          </a:bodyPr>
          <a:lstStyle/>
          <a:p>
            <a:r>
              <a:rPr lang="en-US" sz="3200" dirty="0" smtClean="0">
                <a:latin typeface="+mj-lt"/>
              </a:rPr>
              <a:t>HMS Beagle 1826-1831</a:t>
            </a:r>
          </a:p>
          <a:p>
            <a:endParaRPr lang="en-US" sz="3200" dirty="0">
              <a:latin typeface="+mj-lt"/>
            </a:endParaRPr>
          </a:p>
          <a:p>
            <a:r>
              <a:rPr lang="en-US" sz="3200" dirty="0" smtClean="0">
                <a:latin typeface="+mj-lt"/>
              </a:rPr>
              <a:t>Published Origin of Species</a:t>
            </a:r>
          </a:p>
          <a:p>
            <a:r>
              <a:rPr lang="en-US" sz="3200" dirty="0">
                <a:latin typeface="+mj-lt"/>
              </a:rPr>
              <a:t> </a:t>
            </a:r>
            <a:r>
              <a:rPr lang="en-US" sz="3200" dirty="0" smtClean="0">
                <a:latin typeface="+mj-lt"/>
              </a:rPr>
              <a:t>      in 1859 </a:t>
            </a:r>
          </a:p>
          <a:p>
            <a:endParaRPr lang="en-US" sz="3200" dirty="0" smtClean="0">
              <a:latin typeface="+mj-lt"/>
            </a:endParaRPr>
          </a:p>
          <a:p>
            <a:r>
              <a:rPr lang="en-US" sz="3200" dirty="0" smtClean="0">
                <a:latin typeface="+mj-lt"/>
              </a:rPr>
              <a:t>Ideas of Evolution were</a:t>
            </a:r>
          </a:p>
          <a:p>
            <a:r>
              <a:rPr lang="en-US" sz="3200" dirty="0" smtClean="0">
                <a:latin typeface="+mj-lt"/>
              </a:rPr>
              <a:t>Common 100 years before.</a:t>
            </a:r>
            <a:endParaRPr lang="en-US" sz="3200" dirty="0">
              <a:latin typeface="+mj-lt"/>
            </a:endParaRPr>
          </a:p>
        </p:txBody>
      </p:sp>
      <p:pic>
        <p:nvPicPr>
          <p:cNvPr id="41986" name="Picture 2" descr="File:Charles Darwin by G. Richmond.png">
            <a:hlinkClick r:id="rId2"/>
          </p:cNvPr>
          <p:cNvPicPr>
            <a:picLocks noChangeAspect="1" noChangeArrowheads="1"/>
          </p:cNvPicPr>
          <p:nvPr/>
        </p:nvPicPr>
        <p:blipFill>
          <a:blip r:embed="rId3" cstate="print"/>
          <a:srcRect/>
          <a:stretch>
            <a:fillRect/>
          </a:stretch>
        </p:blipFill>
        <p:spPr bwMode="auto">
          <a:xfrm>
            <a:off x="381000" y="1676400"/>
            <a:ext cx="3505200" cy="4686641"/>
          </a:xfrm>
          <a:prstGeom prst="rect">
            <a:avLst/>
          </a:prstGeom>
          <a:noFill/>
        </p:spPr>
      </p:pic>
    </p:spTree>
    <p:extLst>
      <p:ext uri="{BB962C8B-B14F-4D97-AF65-F5344CB8AC3E}">
        <p14:creationId xmlns:p14="http://schemas.microsoft.com/office/powerpoint/2010/main" xmlns="" val="9777045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   What is in </a:t>
            </a:r>
            <a:r>
              <a:rPr lang="en-US" sz="4000" i="1" dirty="0" smtClean="0"/>
              <a:t>The Origin of the Species</a:t>
            </a:r>
            <a:r>
              <a:rPr lang="en-US" sz="4000" dirty="0" smtClean="0"/>
              <a:t>?</a:t>
            </a:r>
            <a:endParaRPr lang="en-US" sz="4000" dirty="0"/>
          </a:p>
        </p:txBody>
      </p:sp>
      <p:sp>
        <p:nvSpPr>
          <p:cNvPr id="3" name="Content Placeholder 2"/>
          <p:cNvSpPr>
            <a:spLocks noGrp="1"/>
          </p:cNvSpPr>
          <p:nvPr>
            <p:ph idx="1"/>
          </p:nvPr>
        </p:nvSpPr>
        <p:spPr/>
        <p:txBody>
          <a:bodyPr/>
          <a:lstStyle/>
          <a:p>
            <a:r>
              <a:rPr lang="en-US" sz="2800" dirty="0" smtClean="0"/>
              <a:t>Affirms nature’s plasticity:  role of breeders</a:t>
            </a:r>
          </a:p>
          <a:p>
            <a:r>
              <a:rPr lang="en-US" sz="2800" dirty="0" smtClean="0"/>
              <a:t>Reiterates the struggle for existence  (Malthus)</a:t>
            </a:r>
          </a:p>
          <a:p>
            <a:r>
              <a:rPr lang="en-US" sz="2800" dirty="0" smtClean="0"/>
              <a:t>Infinitesimally small variations</a:t>
            </a:r>
          </a:p>
          <a:p>
            <a:r>
              <a:rPr lang="en-US" sz="2800" dirty="0" smtClean="0"/>
              <a:t>Selection</a:t>
            </a:r>
          </a:p>
          <a:p>
            <a:pPr lvl="1"/>
            <a:r>
              <a:rPr lang="en-US" sz="2400" dirty="0" smtClean="0"/>
              <a:t>Sexual selection</a:t>
            </a:r>
          </a:p>
          <a:p>
            <a:pPr lvl="1"/>
            <a:r>
              <a:rPr lang="en-US" sz="2400" dirty="0" smtClean="0"/>
              <a:t>Role of isolation </a:t>
            </a:r>
          </a:p>
          <a:p>
            <a:pPr lvl="1"/>
            <a:r>
              <a:rPr lang="en-US" sz="2400" dirty="0" smtClean="0"/>
              <a:t>Natural--due to environment</a:t>
            </a:r>
          </a:p>
          <a:p>
            <a:r>
              <a:rPr lang="en-US" sz="2800" dirty="0" smtClean="0"/>
              <a:t>Does not accept complete randomness</a:t>
            </a:r>
          </a:p>
          <a:p>
            <a:r>
              <a:rPr lang="en-US" sz="2800" dirty="0" smtClean="0"/>
              <a:t>No statement of the origin of humans</a:t>
            </a:r>
            <a:endParaRPr lang="en-US" sz="2800" dirty="0"/>
          </a:p>
        </p:txBody>
      </p:sp>
    </p:spTree>
    <p:extLst>
      <p:ext uri="{BB962C8B-B14F-4D97-AF65-F5344CB8AC3E}">
        <p14:creationId xmlns:p14="http://schemas.microsoft.com/office/powerpoint/2010/main" xmlns="" val="3468494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Objections or Testable Hypotheses</a:t>
            </a:r>
            <a:endParaRPr lang="en-US" dirty="0"/>
          </a:p>
        </p:txBody>
      </p:sp>
      <p:sp>
        <p:nvSpPr>
          <p:cNvPr id="3" name="Content Placeholder 2"/>
          <p:cNvSpPr>
            <a:spLocks noGrp="1"/>
          </p:cNvSpPr>
          <p:nvPr>
            <p:ph idx="1"/>
          </p:nvPr>
        </p:nvSpPr>
        <p:spPr/>
        <p:txBody>
          <a:bodyPr>
            <a:normAutofit/>
          </a:bodyPr>
          <a:lstStyle/>
          <a:p>
            <a:r>
              <a:rPr lang="en-US" sz="4000" dirty="0" smtClean="0">
                <a:latin typeface="+mj-lt"/>
              </a:rPr>
              <a:t>Well ordered progression of life.</a:t>
            </a:r>
          </a:p>
          <a:p>
            <a:r>
              <a:rPr lang="en-US" sz="4000" dirty="0" smtClean="0">
                <a:latin typeface="+mj-lt"/>
              </a:rPr>
              <a:t>Transitional Forms</a:t>
            </a:r>
          </a:p>
          <a:p>
            <a:r>
              <a:rPr lang="en-US" sz="4000" dirty="0" smtClean="0">
                <a:latin typeface="+mj-lt"/>
              </a:rPr>
              <a:t>Vestiges</a:t>
            </a:r>
          </a:p>
          <a:p>
            <a:r>
              <a:rPr lang="en-US" sz="4000" dirty="0" smtClean="0">
                <a:latin typeface="+mj-lt"/>
              </a:rPr>
              <a:t>Residuals</a:t>
            </a:r>
          </a:p>
          <a:p>
            <a:r>
              <a:rPr lang="en-US" sz="4000" dirty="0" smtClean="0">
                <a:latin typeface="+mj-lt"/>
              </a:rPr>
              <a:t>Role of environment--Isolation</a:t>
            </a:r>
          </a:p>
        </p:txBody>
      </p:sp>
    </p:spTree>
    <p:extLst>
      <p:ext uri="{BB962C8B-B14F-4D97-AF65-F5344CB8AC3E}">
        <p14:creationId xmlns:p14="http://schemas.microsoft.com/office/powerpoint/2010/main" xmlns="" val="17720857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Well ordered Progression of Life</a:t>
            </a:r>
            <a:endParaRPr lang="en-US"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1810269" y="1600200"/>
            <a:ext cx="5523461"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3962400" y="6096000"/>
            <a:ext cx="1861407" cy="338554"/>
          </a:xfrm>
          <a:prstGeom prst="rect">
            <a:avLst/>
          </a:prstGeom>
          <a:noFill/>
        </p:spPr>
        <p:txBody>
          <a:bodyPr wrap="none" rtlCol="0">
            <a:spAutoFit/>
          </a:bodyPr>
          <a:lstStyle/>
          <a:p>
            <a:pPr algn="ctr"/>
            <a:r>
              <a:rPr lang="en-US" sz="800" dirty="0" smtClean="0"/>
              <a:t>Used with permission of Jerry Coyne</a:t>
            </a:r>
          </a:p>
          <a:p>
            <a:pPr algn="ctr"/>
            <a:r>
              <a:rPr lang="en-US" sz="800" dirty="0" smtClean="0"/>
              <a:t>(author, </a:t>
            </a:r>
            <a:r>
              <a:rPr lang="en-US" sz="800" i="1" dirty="0" smtClean="0"/>
              <a:t>Why Evolution is True</a:t>
            </a:r>
            <a:r>
              <a:rPr lang="en-US" sz="800" dirty="0" smtClean="0"/>
              <a:t>)</a:t>
            </a:r>
            <a:endParaRPr lang="en-US" sz="800" dirty="0"/>
          </a:p>
        </p:txBody>
      </p:sp>
    </p:spTree>
    <p:extLst>
      <p:ext uri="{BB962C8B-B14F-4D97-AF65-F5344CB8AC3E}">
        <p14:creationId xmlns:p14="http://schemas.microsoft.com/office/powerpoint/2010/main" xmlns="" val="3951584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343400" y="4876800"/>
            <a:ext cx="4419600" cy="215444"/>
          </a:xfrm>
          <a:prstGeom prst="rect">
            <a:avLst/>
          </a:prstGeom>
        </p:spPr>
        <p:txBody>
          <a:bodyPr wrap="square">
            <a:spAutoFit/>
          </a:bodyPr>
          <a:lstStyle/>
          <a:p>
            <a:r>
              <a:rPr lang="en-US" sz="800" dirty="0" smtClean="0"/>
              <a:t>Image Source: http</a:t>
            </a:r>
            <a:r>
              <a:rPr lang="en-US" sz="800" dirty="0" smtClean="0"/>
              <a:t>://</a:t>
            </a:r>
            <a:r>
              <a:rPr lang="en-US" sz="800" dirty="0" smtClean="0"/>
              <a:t>www.astrobio.net/exclusive/3341/fossils-on-the-edge-of-forever (fair use)</a:t>
            </a:r>
            <a:endParaRPr lang="en-US" sz="800" dirty="0"/>
          </a:p>
        </p:txBody>
      </p:sp>
      <p:sp>
        <p:nvSpPr>
          <p:cNvPr id="8" name="Rectangle 7"/>
          <p:cNvSpPr/>
          <p:nvPr/>
        </p:nvSpPr>
        <p:spPr>
          <a:xfrm>
            <a:off x="609600" y="4038600"/>
            <a:ext cx="2514600" cy="338554"/>
          </a:xfrm>
          <a:prstGeom prst="rect">
            <a:avLst/>
          </a:prstGeom>
        </p:spPr>
        <p:txBody>
          <a:bodyPr wrap="square">
            <a:spAutoFit/>
          </a:bodyPr>
          <a:lstStyle/>
          <a:p>
            <a:r>
              <a:rPr lang="en-US" sz="800" dirty="0" smtClean="0"/>
              <a:t>Public Domain Image: http</a:t>
            </a:r>
            <a:r>
              <a:rPr lang="en-US" sz="800" dirty="0" smtClean="0"/>
              <a:t>://en.wikipedia.org/wiki/File:Baby_rabbit.JPG</a:t>
            </a:r>
            <a:endParaRPr lang="en-US" sz="800" dirty="0"/>
          </a:p>
        </p:txBody>
      </p:sp>
      <p:sp>
        <p:nvSpPr>
          <p:cNvPr id="2" name="Title 1"/>
          <p:cNvSpPr>
            <a:spLocks noGrp="1"/>
          </p:cNvSpPr>
          <p:nvPr>
            <p:ph type="title"/>
          </p:nvPr>
        </p:nvSpPr>
        <p:spPr/>
        <p:txBody>
          <a:bodyPr>
            <a:noAutofit/>
          </a:bodyPr>
          <a:lstStyle/>
          <a:p>
            <a:r>
              <a:rPr lang="en-US" sz="3600" dirty="0" smtClean="0"/>
              <a:t>What would it take to destroy theory of evolution?  </a:t>
            </a:r>
            <a:endParaRPr lang="en-US" sz="3600" dirty="0"/>
          </a:p>
        </p:txBody>
      </p:sp>
      <p:sp>
        <p:nvSpPr>
          <p:cNvPr id="3" name="Content Placeholder 2"/>
          <p:cNvSpPr>
            <a:spLocks noGrp="1"/>
          </p:cNvSpPr>
          <p:nvPr>
            <p:ph idx="1"/>
          </p:nvPr>
        </p:nvSpPr>
        <p:spPr/>
        <p:txBody>
          <a:bodyPr/>
          <a:lstStyle/>
          <a:p>
            <a:r>
              <a:rPr lang="en-US" dirty="0" smtClean="0"/>
              <a:t>One pre-Cambrian rabbit!</a:t>
            </a:r>
            <a:endParaRPr lang="en-US" dirty="0"/>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54775" y="2667000"/>
            <a:ext cx="5389225" cy="39594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7890" name="Picture 2" descr="File:Baby rabbit.JPG">
            <a:hlinkClick r:id="rId3"/>
          </p:cNvPr>
          <p:cNvPicPr>
            <a:picLocks noChangeAspect="1" noChangeArrowheads="1"/>
          </p:cNvPicPr>
          <p:nvPr/>
        </p:nvPicPr>
        <p:blipFill>
          <a:blip r:embed="rId4" cstate="print"/>
          <a:srcRect/>
          <a:stretch>
            <a:fillRect/>
          </a:stretch>
        </p:blipFill>
        <p:spPr bwMode="auto">
          <a:xfrm>
            <a:off x="304800" y="2667000"/>
            <a:ext cx="3251200" cy="2438400"/>
          </a:xfrm>
          <a:prstGeom prst="rect">
            <a:avLst/>
          </a:prstGeom>
          <a:noFill/>
        </p:spPr>
      </p:pic>
    </p:spTree>
    <p:extLst>
      <p:ext uri="{BB962C8B-B14F-4D97-AF65-F5344CB8AC3E}">
        <p14:creationId xmlns:p14="http://schemas.microsoft.com/office/powerpoint/2010/main" xmlns="" val="24775609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05000" y="3886200"/>
            <a:ext cx="5486400" cy="461665"/>
          </a:xfrm>
          <a:prstGeom prst="rect">
            <a:avLst/>
          </a:prstGeom>
        </p:spPr>
        <p:txBody>
          <a:bodyPr wrap="square">
            <a:spAutoFit/>
          </a:bodyPr>
          <a:lstStyle/>
          <a:p>
            <a:r>
              <a:rPr lang="en-US" sz="800" dirty="0" smtClean="0"/>
              <a:t>Image Source: “Out </a:t>
            </a:r>
            <a:r>
              <a:rPr lang="en-US" sz="800" dirty="0" smtClean="0"/>
              <a:t>of Asia? Ancient ancestor of modern man walked Sahara 39million years </a:t>
            </a:r>
            <a:r>
              <a:rPr lang="en-US" sz="800" dirty="0" smtClean="0"/>
              <a:t>ago,” David Derbyshire, 10/28/2010, MailOnline. http</a:t>
            </a:r>
            <a:r>
              <a:rPr lang="en-US" sz="800" dirty="0" smtClean="0"/>
              <a:t>://</a:t>
            </a:r>
            <a:r>
              <a:rPr lang="en-US" sz="800" dirty="0" smtClean="0"/>
              <a:t>www.dailymail.co.uk/sciencetech/article-1324243/Human-evolution-started-Asia-Ancient-ancestor-walked-Sahara-39m-years-ago.html (fair use)</a:t>
            </a:r>
            <a:endParaRPr lang="en-US" sz="800" dirty="0"/>
          </a:p>
        </p:txBody>
      </p:sp>
      <p:pic>
        <p:nvPicPr>
          <p:cNvPr id="36866" name="Picture 2" descr="Evolution of man"/>
          <p:cNvPicPr>
            <a:picLocks noChangeAspect="1" noChangeArrowheads="1"/>
          </p:cNvPicPr>
          <p:nvPr/>
        </p:nvPicPr>
        <p:blipFill>
          <a:blip r:embed="rId2" cstate="print"/>
          <a:srcRect/>
          <a:stretch>
            <a:fillRect/>
          </a:stretch>
        </p:blipFill>
        <p:spPr bwMode="auto">
          <a:xfrm>
            <a:off x="1524000" y="1523999"/>
            <a:ext cx="6137561" cy="3750733"/>
          </a:xfrm>
          <a:prstGeom prst="rect">
            <a:avLst/>
          </a:prstGeom>
          <a:noFill/>
        </p:spPr>
      </p:pic>
      <p:sp>
        <p:nvSpPr>
          <p:cNvPr id="2" name="Title 1"/>
          <p:cNvSpPr>
            <a:spLocks noGrp="1"/>
          </p:cNvSpPr>
          <p:nvPr>
            <p:ph type="title"/>
          </p:nvPr>
        </p:nvSpPr>
        <p:spPr>
          <a:xfrm>
            <a:off x="533400" y="76200"/>
            <a:ext cx="8229600" cy="1143000"/>
          </a:xfrm>
        </p:spPr>
        <p:txBody>
          <a:bodyPr/>
          <a:lstStyle/>
          <a:p>
            <a:r>
              <a:rPr lang="en-US" dirty="0"/>
              <a:t>Transitional Forms</a:t>
            </a:r>
          </a:p>
        </p:txBody>
      </p:sp>
    </p:spTree>
    <p:extLst>
      <p:ext uri="{BB962C8B-B14F-4D97-AF65-F5344CB8AC3E}">
        <p14:creationId xmlns:p14="http://schemas.microsoft.com/office/powerpoint/2010/main" xmlns="" val="25503400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90800" y="4038600"/>
            <a:ext cx="3429000" cy="215444"/>
          </a:xfrm>
          <a:prstGeom prst="rect">
            <a:avLst/>
          </a:prstGeom>
        </p:spPr>
        <p:txBody>
          <a:bodyPr wrap="square">
            <a:spAutoFit/>
          </a:bodyPr>
          <a:lstStyle/>
          <a:p>
            <a:r>
              <a:rPr lang="en-US" sz="800" dirty="0" smtClean="0"/>
              <a:t>http://palaeobabbler.wordpress.com/tag/transitional-forms</a:t>
            </a:r>
            <a:r>
              <a:rPr lang="en-US" sz="800" dirty="0" smtClean="0"/>
              <a:t>/ (fair use)</a:t>
            </a:r>
            <a:endParaRPr lang="en-US" sz="800" dirty="0"/>
          </a:p>
        </p:txBody>
      </p:sp>
      <p:pic>
        <p:nvPicPr>
          <p:cNvPr id="35844" name="Picture 4" descr="http://www.scheppingofevolutie.nl/images/artikel/tiktaalik_fig2.jpg"/>
          <p:cNvPicPr>
            <a:picLocks noChangeAspect="1" noChangeArrowheads="1"/>
          </p:cNvPicPr>
          <p:nvPr/>
        </p:nvPicPr>
        <p:blipFill>
          <a:blip r:embed="rId2" cstate="print"/>
          <a:srcRect/>
          <a:stretch>
            <a:fillRect/>
          </a:stretch>
        </p:blipFill>
        <p:spPr bwMode="auto">
          <a:xfrm>
            <a:off x="1523999" y="762000"/>
            <a:ext cx="6206835" cy="5486400"/>
          </a:xfrm>
          <a:prstGeom prst="rect">
            <a:avLst/>
          </a:prstGeom>
          <a:noFill/>
        </p:spPr>
      </p:pic>
    </p:spTree>
    <p:extLst>
      <p:ext uri="{BB962C8B-B14F-4D97-AF65-F5344CB8AC3E}">
        <p14:creationId xmlns:p14="http://schemas.microsoft.com/office/powerpoint/2010/main" xmlns="" val="33586026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Vestiges </a:t>
            </a:r>
            <a:endParaRPr lang="en-US" dirty="0"/>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53000" y="1828800"/>
            <a:ext cx="3347269" cy="4572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381000" y="2590800"/>
            <a:ext cx="3964547" cy="2246769"/>
          </a:xfrm>
          <a:prstGeom prst="rect">
            <a:avLst/>
          </a:prstGeom>
          <a:noFill/>
        </p:spPr>
        <p:txBody>
          <a:bodyPr wrap="none" rtlCol="0">
            <a:spAutoFit/>
          </a:bodyPr>
          <a:lstStyle/>
          <a:p>
            <a:r>
              <a:rPr lang="en-US" sz="2800" dirty="0" smtClean="0"/>
              <a:t>The evolution of whales</a:t>
            </a:r>
          </a:p>
          <a:p>
            <a:r>
              <a:rPr lang="en-US" sz="2800" dirty="0" smtClean="0"/>
              <a:t>from land animals </a:t>
            </a:r>
          </a:p>
          <a:p>
            <a:r>
              <a:rPr lang="en-US" sz="2800" dirty="0" smtClean="0"/>
              <a:t>illustrates changes with</a:t>
            </a:r>
          </a:p>
          <a:p>
            <a:r>
              <a:rPr lang="en-US" sz="2800" dirty="0" smtClean="0"/>
              <a:t>only a few original </a:t>
            </a:r>
          </a:p>
          <a:p>
            <a:r>
              <a:rPr lang="en-US" sz="2800" dirty="0" smtClean="0"/>
              <a:t>structures</a:t>
            </a:r>
            <a:r>
              <a:rPr lang="en-US" sz="2000" dirty="0" smtClean="0"/>
              <a:t>.</a:t>
            </a:r>
            <a:endParaRPr lang="en-US" sz="2000" dirty="0"/>
          </a:p>
        </p:txBody>
      </p:sp>
      <p:sp>
        <p:nvSpPr>
          <p:cNvPr id="5" name="TextBox 4"/>
          <p:cNvSpPr txBox="1"/>
          <p:nvPr/>
        </p:nvSpPr>
        <p:spPr>
          <a:xfrm>
            <a:off x="5791200" y="6400800"/>
            <a:ext cx="1861407" cy="338554"/>
          </a:xfrm>
          <a:prstGeom prst="rect">
            <a:avLst/>
          </a:prstGeom>
          <a:noFill/>
        </p:spPr>
        <p:txBody>
          <a:bodyPr wrap="none" rtlCol="0">
            <a:spAutoFit/>
          </a:bodyPr>
          <a:lstStyle/>
          <a:p>
            <a:pPr algn="ctr"/>
            <a:r>
              <a:rPr lang="en-US" sz="800" dirty="0" smtClean="0"/>
              <a:t>Used with permission of Jerry Coyne</a:t>
            </a:r>
          </a:p>
          <a:p>
            <a:pPr algn="ctr"/>
            <a:r>
              <a:rPr lang="en-US" sz="800" dirty="0" smtClean="0"/>
              <a:t>(author, </a:t>
            </a:r>
            <a:r>
              <a:rPr lang="en-US" sz="800" i="1" dirty="0" smtClean="0"/>
              <a:t>Why Evolution is True</a:t>
            </a:r>
            <a:r>
              <a:rPr lang="en-US" sz="800" dirty="0" smtClean="0"/>
              <a:t>)</a:t>
            </a:r>
            <a:endParaRPr lang="en-US" sz="800" dirty="0"/>
          </a:p>
        </p:txBody>
      </p:sp>
    </p:spTree>
    <p:extLst>
      <p:ext uri="{BB962C8B-B14F-4D97-AF65-F5344CB8AC3E}">
        <p14:creationId xmlns:p14="http://schemas.microsoft.com/office/powerpoint/2010/main" xmlns="" val="429338455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6400" y="4191000"/>
            <a:ext cx="4572000" cy="215444"/>
          </a:xfrm>
          <a:prstGeom prst="rect">
            <a:avLst/>
          </a:prstGeom>
        </p:spPr>
        <p:txBody>
          <a:bodyPr>
            <a:spAutoFit/>
          </a:bodyPr>
          <a:lstStyle/>
          <a:p>
            <a:r>
              <a:rPr lang="en-US" sz="800" dirty="0" smtClean="0"/>
              <a:t>http://antecessor.hubpages.com/hub/Unintelligent-Design-Vestiges-of-Evolution (fair use)</a:t>
            </a:r>
            <a:endParaRPr lang="en-US" sz="800" dirty="0"/>
          </a:p>
        </p:txBody>
      </p:sp>
      <p:sp>
        <p:nvSpPr>
          <p:cNvPr id="2" name="Title 1"/>
          <p:cNvSpPr>
            <a:spLocks noGrp="1"/>
          </p:cNvSpPr>
          <p:nvPr>
            <p:ph type="title"/>
          </p:nvPr>
        </p:nvSpPr>
        <p:spPr/>
        <p:txBody>
          <a:bodyPr/>
          <a:lstStyle/>
          <a:p>
            <a:r>
              <a:rPr lang="en-US" dirty="0" smtClean="0"/>
              <a:t>Vestige</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39454" y="2003400"/>
            <a:ext cx="4761345" cy="371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97028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Discussions tend to two</a:t>
            </a:r>
            <a:br>
              <a:rPr lang="en-US" dirty="0" smtClean="0"/>
            </a:br>
            <a:r>
              <a:rPr lang="en-US" dirty="0" smtClean="0"/>
              <a:t>forms</a:t>
            </a:r>
            <a:endParaRPr lang="en-US" dirty="0"/>
          </a:p>
        </p:txBody>
      </p:sp>
      <p:sp>
        <p:nvSpPr>
          <p:cNvPr id="3" name="Content Placeholder 2"/>
          <p:cNvSpPr>
            <a:spLocks noGrp="1"/>
          </p:cNvSpPr>
          <p:nvPr>
            <p:ph idx="1"/>
          </p:nvPr>
        </p:nvSpPr>
        <p:spPr/>
        <p:txBody>
          <a:bodyPr/>
          <a:lstStyle/>
          <a:p>
            <a:r>
              <a:rPr lang="en-US" sz="4400" dirty="0" smtClean="0"/>
              <a:t>Persuasion by Intimidation</a:t>
            </a:r>
          </a:p>
          <a:p>
            <a:r>
              <a:rPr lang="en-US" sz="4400" dirty="0"/>
              <a:t>Persuasion by Ridicule </a:t>
            </a:r>
          </a:p>
          <a:p>
            <a:endParaRPr lang="en-US" sz="4400" dirty="0" smtClean="0"/>
          </a:p>
          <a:p>
            <a:r>
              <a:rPr lang="en-US" sz="4400" dirty="0" smtClean="0"/>
              <a:t>This lecture will reject both	</a:t>
            </a:r>
          </a:p>
          <a:p>
            <a:endParaRPr lang="en-US" sz="4400" dirty="0" smtClean="0"/>
          </a:p>
          <a:p>
            <a:endParaRPr lang="en-US" sz="4400" dirty="0"/>
          </a:p>
        </p:txBody>
      </p:sp>
    </p:spTree>
    <p:extLst>
      <p:ext uri="{BB962C8B-B14F-4D97-AF65-F5344CB8AC3E}">
        <p14:creationId xmlns:p14="http://schemas.microsoft.com/office/powerpoint/2010/main" xmlns="" val="32625353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Residuals</a:t>
            </a:r>
            <a:endParaRPr lang="en-US" dirty="0"/>
          </a:p>
        </p:txBody>
      </p:sp>
      <p:sp>
        <p:nvSpPr>
          <p:cNvPr id="6" name="Rectangle 5"/>
          <p:cNvSpPr/>
          <p:nvPr/>
        </p:nvSpPr>
        <p:spPr>
          <a:xfrm>
            <a:off x="2895600" y="4191000"/>
            <a:ext cx="3352800" cy="338554"/>
          </a:xfrm>
          <a:prstGeom prst="rect">
            <a:avLst/>
          </a:prstGeom>
        </p:spPr>
        <p:txBody>
          <a:bodyPr wrap="square">
            <a:spAutoFit/>
          </a:bodyPr>
          <a:lstStyle/>
          <a:p>
            <a:r>
              <a:rPr lang="en-US" sz="800" dirty="0" smtClean="0"/>
              <a:t>http</a:t>
            </a:r>
            <a:r>
              <a:rPr lang="en-US" sz="800" dirty="0" smtClean="0"/>
              <a:t>://whyevolutionistrue.wordpress.com/2011/05/28/the-longest-cell-in-the-history-of-life/laryngeal-nerve</a:t>
            </a:r>
            <a:r>
              <a:rPr lang="en-US" sz="800" dirty="0" smtClean="0"/>
              <a:t>/ (fair use)</a:t>
            </a:r>
            <a:endParaRPr lang="en-US" sz="800" dirty="0"/>
          </a:p>
        </p:txBody>
      </p:sp>
      <p:pic>
        <p:nvPicPr>
          <p:cNvPr id="32769" name="Picture 1"/>
          <p:cNvPicPr>
            <a:picLocks noChangeAspect="1" noChangeArrowheads="1"/>
          </p:cNvPicPr>
          <p:nvPr/>
        </p:nvPicPr>
        <p:blipFill>
          <a:blip r:embed="rId2" cstate="print"/>
          <a:srcRect/>
          <a:stretch>
            <a:fillRect/>
          </a:stretch>
        </p:blipFill>
        <p:spPr bwMode="auto">
          <a:xfrm>
            <a:off x="2895600" y="1524000"/>
            <a:ext cx="3457815" cy="4114800"/>
          </a:xfrm>
          <a:prstGeom prst="rect">
            <a:avLst/>
          </a:prstGeom>
          <a:noFill/>
          <a:ln w="9525">
            <a:noFill/>
            <a:miter lim="800000"/>
            <a:headEnd/>
            <a:tailEnd/>
          </a:ln>
          <a:effectLst/>
        </p:spPr>
      </p:pic>
    </p:spTree>
    <p:extLst>
      <p:ext uri="{BB962C8B-B14F-4D97-AF65-F5344CB8AC3E}">
        <p14:creationId xmlns:p14="http://schemas.microsoft.com/office/powerpoint/2010/main" xmlns="" val="2822942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971800" y="3505200"/>
            <a:ext cx="3429000" cy="338554"/>
          </a:xfrm>
          <a:prstGeom prst="rect">
            <a:avLst/>
          </a:prstGeom>
        </p:spPr>
        <p:txBody>
          <a:bodyPr wrap="square">
            <a:spAutoFit/>
          </a:bodyPr>
          <a:lstStyle/>
          <a:p>
            <a:r>
              <a:rPr lang="en-US" sz="800" dirty="0" smtClean="0"/>
              <a:t>Public Domain Image: http</a:t>
            </a:r>
            <a:r>
              <a:rPr lang="en-US" sz="800" dirty="0" smtClean="0"/>
              <a:t>://en.wikipedia.org/wiki/File:Stomach_colon_rectum_diagram.svg</a:t>
            </a:r>
            <a:endParaRPr lang="en-US" sz="800" dirty="0"/>
          </a:p>
        </p:txBody>
      </p:sp>
      <p:sp>
        <p:nvSpPr>
          <p:cNvPr id="2" name="Title 1"/>
          <p:cNvSpPr>
            <a:spLocks noGrp="1"/>
          </p:cNvSpPr>
          <p:nvPr>
            <p:ph type="title"/>
          </p:nvPr>
        </p:nvSpPr>
        <p:spPr/>
        <p:txBody>
          <a:bodyPr/>
          <a:lstStyle/>
          <a:p>
            <a:r>
              <a:rPr lang="en-US" dirty="0" smtClean="0"/>
              <a:t>A Troublesome Residual</a:t>
            </a:r>
            <a:endParaRPr lang="en-US" dirty="0"/>
          </a:p>
        </p:txBody>
      </p:sp>
      <p:pic>
        <p:nvPicPr>
          <p:cNvPr id="31746" name="Picture 2" descr="File:Stomach colon rectum diagram.svg">
            <a:hlinkClick r:id="rId2"/>
          </p:cNvPr>
          <p:cNvPicPr>
            <a:picLocks noChangeAspect="1" noChangeArrowheads="1"/>
          </p:cNvPicPr>
          <p:nvPr/>
        </p:nvPicPr>
        <p:blipFill>
          <a:blip r:embed="rId3" cstate="print"/>
          <a:srcRect/>
          <a:stretch>
            <a:fillRect/>
          </a:stretch>
        </p:blipFill>
        <p:spPr bwMode="auto">
          <a:xfrm>
            <a:off x="2971800" y="1981200"/>
            <a:ext cx="3733800" cy="3896785"/>
          </a:xfrm>
          <a:prstGeom prst="rect">
            <a:avLst/>
          </a:prstGeom>
          <a:solidFill>
            <a:schemeClr val="tx1"/>
          </a:solidFill>
        </p:spPr>
      </p:pic>
      <p:sp>
        <p:nvSpPr>
          <p:cNvPr id="7" name="TextBox 6"/>
          <p:cNvSpPr txBox="1"/>
          <p:nvPr/>
        </p:nvSpPr>
        <p:spPr>
          <a:xfrm>
            <a:off x="3886200" y="1295400"/>
            <a:ext cx="1595373" cy="369332"/>
          </a:xfrm>
          <a:prstGeom prst="rect">
            <a:avLst/>
          </a:prstGeom>
          <a:noFill/>
        </p:spPr>
        <p:txBody>
          <a:bodyPr wrap="none" rtlCol="0">
            <a:spAutoFit/>
          </a:bodyPr>
          <a:lstStyle/>
          <a:p>
            <a:r>
              <a:rPr lang="en-US" dirty="0" smtClean="0"/>
              <a:t>The Appendix</a:t>
            </a:r>
            <a:endParaRPr lang="en-US" dirty="0"/>
          </a:p>
        </p:txBody>
      </p:sp>
    </p:spTree>
    <p:extLst>
      <p:ext uri="{BB962C8B-B14F-4D97-AF65-F5344CB8AC3E}">
        <p14:creationId xmlns:p14="http://schemas.microsoft.com/office/powerpoint/2010/main" xmlns="" val="4027544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Alfred Wigener</a:t>
            </a:r>
            <a:br>
              <a:rPr lang="en-US" dirty="0" smtClean="0"/>
            </a:br>
            <a:r>
              <a:rPr lang="en-US" sz="2800" dirty="0" smtClean="0"/>
              <a:t>1880-1930</a:t>
            </a:r>
            <a:endParaRPr lang="en-US" sz="6000" dirty="0"/>
          </a:p>
        </p:txBody>
      </p:sp>
      <p:sp>
        <p:nvSpPr>
          <p:cNvPr id="3" name="Content Placeholder 2"/>
          <p:cNvSpPr>
            <a:spLocks noGrp="1"/>
          </p:cNvSpPr>
          <p:nvPr>
            <p:ph idx="1"/>
          </p:nvPr>
        </p:nvSpPr>
        <p:spPr/>
        <p:txBody>
          <a:bodyPr/>
          <a:lstStyle/>
          <a:p>
            <a:pPr marL="365760" lvl="0" indent="-256032" eaLnBrk="1" fontAlgn="auto" hangingPunct="1">
              <a:spcBef>
                <a:spcPts val="400"/>
              </a:spcBef>
              <a:spcAft>
                <a:spcPts val="0"/>
              </a:spcAft>
              <a:buClr>
                <a:srgbClr val="2DA2BF"/>
              </a:buClr>
              <a:buSzPct val="68000"/>
              <a:buFont typeface="Wingdings 3"/>
              <a:buChar char=""/>
            </a:pPr>
            <a:r>
              <a:rPr lang="en-US" kern="1200" dirty="0">
                <a:solidFill>
                  <a:schemeClr val="accent5">
                    <a:lumMod val="20000"/>
                    <a:lumOff val="80000"/>
                  </a:schemeClr>
                </a:solidFill>
                <a:effectLst/>
                <a:latin typeface="Lucida Sans Unicode"/>
              </a:rPr>
              <a:t>Proposed earths continents had moved</a:t>
            </a:r>
          </a:p>
          <a:p>
            <a:pPr marL="365760" lvl="0" indent="-256032" eaLnBrk="1" fontAlgn="auto" hangingPunct="1">
              <a:spcBef>
                <a:spcPts val="400"/>
              </a:spcBef>
              <a:spcAft>
                <a:spcPts val="0"/>
              </a:spcAft>
              <a:buClr>
                <a:srgbClr val="2DA2BF"/>
              </a:buClr>
              <a:buSzPct val="68000"/>
              <a:buFont typeface="Wingdings 3"/>
              <a:buChar char=""/>
            </a:pPr>
            <a:r>
              <a:rPr lang="en-US" kern="1200" dirty="0">
                <a:solidFill>
                  <a:schemeClr val="accent5">
                    <a:lumMod val="20000"/>
                    <a:lumOff val="80000"/>
                  </a:schemeClr>
                </a:solidFill>
                <a:effectLst/>
                <a:latin typeface="Lucida Sans Unicode"/>
              </a:rPr>
              <a:t>Based on fossil and plant similarities</a:t>
            </a:r>
          </a:p>
          <a:p>
            <a:pPr marL="365760" lvl="0" indent="-256032" eaLnBrk="1" fontAlgn="auto" hangingPunct="1">
              <a:spcBef>
                <a:spcPts val="400"/>
              </a:spcBef>
              <a:spcAft>
                <a:spcPts val="0"/>
              </a:spcAft>
              <a:buClr>
                <a:srgbClr val="2DA2BF"/>
              </a:buClr>
              <a:buSzPct val="68000"/>
              <a:buFont typeface="Wingdings 3"/>
              <a:buChar char=""/>
            </a:pPr>
            <a:r>
              <a:rPr lang="en-US" kern="1200" dirty="0">
                <a:solidFill>
                  <a:schemeClr val="accent5">
                    <a:lumMod val="20000"/>
                    <a:lumOff val="80000"/>
                  </a:schemeClr>
                </a:solidFill>
                <a:effectLst/>
                <a:latin typeface="Lucida Sans Unicode"/>
              </a:rPr>
              <a:t>Roundly rejected by most scientists</a:t>
            </a:r>
          </a:p>
          <a:p>
            <a:pPr marL="621792" lvl="1" indent="-228600" eaLnBrk="1" fontAlgn="auto" hangingPunct="1">
              <a:spcBef>
                <a:spcPts val="324"/>
              </a:spcBef>
              <a:spcAft>
                <a:spcPts val="0"/>
              </a:spcAft>
              <a:buClr>
                <a:srgbClr val="2DA2BF"/>
              </a:buClr>
              <a:buSzTx/>
              <a:buFont typeface="Verdana"/>
              <a:buChar char="◦"/>
            </a:pPr>
            <a:r>
              <a:rPr lang="en-US" kern="1200" dirty="0">
                <a:solidFill>
                  <a:schemeClr val="accent5">
                    <a:lumMod val="20000"/>
                    <a:lumOff val="80000"/>
                  </a:schemeClr>
                </a:solidFill>
                <a:effectLst/>
                <a:latin typeface="Lucida Sans Unicode"/>
                <a:ea typeface="+mn-ea"/>
                <a:cs typeface="+mn-cs"/>
              </a:rPr>
              <a:t>He had no mechanism</a:t>
            </a:r>
          </a:p>
          <a:p>
            <a:pPr marL="365760" lvl="0" indent="-256032" eaLnBrk="1" fontAlgn="auto" hangingPunct="1">
              <a:spcBef>
                <a:spcPts val="400"/>
              </a:spcBef>
              <a:spcAft>
                <a:spcPts val="0"/>
              </a:spcAft>
              <a:buClr>
                <a:srgbClr val="2DA2BF"/>
              </a:buClr>
              <a:buSzPct val="68000"/>
              <a:buFont typeface="Wingdings 3"/>
              <a:buChar char=""/>
            </a:pPr>
            <a:r>
              <a:rPr lang="en-US" kern="1200" dirty="0">
                <a:solidFill>
                  <a:schemeClr val="accent5">
                    <a:lumMod val="20000"/>
                    <a:lumOff val="80000"/>
                  </a:schemeClr>
                </a:solidFill>
                <a:effectLst/>
                <a:latin typeface="Lucida Sans Unicode"/>
              </a:rPr>
              <a:t>Died in a rescue mission in Greenland</a:t>
            </a:r>
          </a:p>
          <a:p>
            <a:pPr marL="365760" lvl="0" indent="-256032" eaLnBrk="1" fontAlgn="auto" hangingPunct="1">
              <a:spcBef>
                <a:spcPts val="400"/>
              </a:spcBef>
              <a:spcAft>
                <a:spcPts val="0"/>
              </a:spcAft>
              <a:buClr>
                <a:srgbClr val="2DA2BF"/>
              </a:buClr>
              <a:buSzPct val="68000"/>
              <a:buFont typeface="Wingdings 3"/>
              <a:buChar char=""/>
            </a:pPr>
            <a:endParaRPr lang="en-US" kern="1200" dirty="0">
              <a:solidFill>
                <a:schemeClr val="accent5">
                  <a:lumMod val="20000"/>
                  <a:lumOff val="80000"/>
                </a:schemeClr>
              </a:solidFill>
              <a:effectLst/>
              <a:latin typeface="Lucida Sans Unicode"/>
            </a:endParaRPr>
          </a:p>
          <a:p>
            <a:pPr marL="365760" lvl="0" indent="-256032" eaLnBrk="1" fontAlgn="auto" hangingPunct="1">
              <a:spcBef>
                <a:spcPts val="400"/>
              </a:spcBef>
              <a:spcAft>
                <a:spcPts val="0"/>
              </a:spcAft>
              <a:buClr>
                <a:srgbClr val="2DA2BF"/>
              </a:buClr>
              <a:buSzPct val="68000"/>
              <a:buFont typeface="Wingdings 3"/>
              <a:buChar char=""/>
            </a:pPr>
            <a:r>
              <a:rPr lang="en-US" kern="1200" dirty="0">
                <a:solidFill>
                  <a:schemeClr val="accent5">
                    <a:lumMod val="20000"/>
                    <a:lumOff val="80000"/>
                  </a:schemeClr>
                </a:solidFill>
                <a:effectLst/>
                <a:latin typeface="Lucida Sans Unicode"/>
              </a:rPr>
              <a:t>Accepted only in 1950</a:t>
            </a:r>
          </a:p>
        </p:txBody>
      </p:sp>
    </p:spTree>
    <p:extLst>
      <p:ext uri="{BB962C8B-B14F-4D97-AF65-F5344CB8AC3E}">
        <p14:creationId xmlns:p14="http://schemas.microsoft.com/office/powerpoint/2010/main" xmlns="" val="10927501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895600" y="4343400"/>
            <a:ext cx="3657600" cy="215444"/>
          </a:xfrm>
          <a:prstGeom prst="rect">
            <a:avLst/>
          </a:prstGeom>
        </p:spPr>
        <p:txBody>
          <a:bodyPr wrap="square">
            <a:spAutoFit/>
          </a:bodyPr>
          <a:lstStyle/>
          <a:p>
            <a:r>
              <a:rPr lang="en-US" sz="800" dirty="0" smtClean="0"/>
              <a:t>http://</a:t>
            </a:r>
            <a:r>
              <a:rPr lang="en-US" sz="800" dirty="0" smtClean="0"/>
              <a:t>3dparks.wr.usgs.gov/nyc/mesozoic/mesozoicbasins.htm (fair use)</a:t>
            </a:r>
            <a:endParaRPr lang="en-US" sz="800" dirty="0"/>
          </a:p>
        </p:txBody>
      </p:sp>
      <p:sp>
        <p:nvSpPr>
          <p:cNvPr id="2" name="Title 1"/>
          <p:cNvSpPr>
            <a:spLocks noGrp="1"/>
          </p:cNvSpPr>
          <p:nvPr>
            <p:ph type="title"/>
          </p:nvPr>
        </p:nvSpPr>
        <p:spPr/>
        <p:txBody>
          <a:bodyPr/>
          <a:lstStyle/>
          <a:p>
            <a:r>
              <a:rPr lang="en-US" dirty="0" smtClean="0"/>
              <a:t>Geographic Distribution</a:t>
            </a:r>
            <a:endParaRPr lang="en-US" dirty="0"/>
          </a:p>
        </p:txBody>
      </p:sp>
      <p:pic>
        <p:nvPicPr>
          <p:cNvPr id="29698" name="Picture 2" descr="The supercontinent, Pangaea in latest Paleozoic time"/>
          <p:cNvPicPr>
            <a:picLocks noChangeAspect="1" noChangeArrowheads="1"/>
          </p:cNvPicPr>
          <p:nvPr/>
        </p:nvPicPr>
        <p:blipFill>
          <a:blip r:embed="rId2" cstate="print"/>
          <a:srcRect/>
          <a:stretch>
            <a:fillRect/>
          </a:stretch>
        </p:blipFill>
        <p:spPr bwMode="auto">
          <a:xfrm>
            <a:off x="1905000" y="1752599"/>
            <a:ext cx="5410200" cy="3757083"/>
          </a:xfrm>
          <a:prstGeom prst="rect">
            <a:avLst/>
          </a:prstGeom>
          <a:noFill/>
        </p:spPr>
      </p:pic>
      <p:sp>
        <p:nvSpPr>
          <p:cNvPr id="9" name="TextBox 8"/>
          <p:cNvSpPr txBox="1"/>
          <p:nvPr/>
        </p:nvSpPr>
        <p:spPr>
          <a:xfrm>
            <a:off x="2971800" y="5562600"/>
            <a:ext cx="3377848" cy="369332"/>
          </a:xfrm>
          <a:prstGeom prst="rect">
            <a:avLst/>
          </a:prstGeom>
          <a:noFill/>
        </p:spPr>
        <p:txBody>
          <a:bodyPr wrap="none" rtlCol="0">
            <a:spAutoFit/>
          </a:bodyPr>
          <a:lstStyle/>
          <a:p>
            <a:r>
              <a:rPr lang="en-US" dirty="0" smtClean="0"/>
              <a:t>The super-continent “Pangaea”</a:t>
            </a:r>
            <a:endParaRPr lang="en-US" dirty="0"/>
          </a:p>
        </p:txBody>
      </p:sp>
    </p:spTree>
    <p:extLst>
      <p:ext uri="{BB962C8B-B14F-4D97-AF65-F5344CB8AC3E}">
        <p14:creationId xmlns:p14="http://schemas.microsoft.com/office/powerpoint/2010/main" xmlns="" val="10819214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24200" y="4724400"/>
            <a:ext cx="3276600" cy="215444"/>
          </a:xfrm>
          <a:prstGeom prst="rect">
            <a:avLst/>
          </a:prstGeom>
        </p:spPr>
        <p:txBody>
          <a:bodyPr wrap="square">
            <a:spAutoFit/>
          </a:bodyPr>
          <a:lstStyle/>
          <a:p>
            <a:r>
              <a:rPr lang="en-US" sz="800" dirty="0" smtClean="0"/>
              <a:t>http://geography-site.co.uk/pages/physical/earth/tect.html (fair use)</a:t>
            </a:r>
            <a:endParaRPr lang="en-US" sz="800" dirty="0"/>
          </a:p>
        </p:txBody>
      </p:sp>
      <p:sp>
        <p:nvSpPr>
          <p:cNvPr id="2" name="Title 1"/>
          <p:cNvSpPr>
            <a:spLocks noGrp="1"/>
          </p:cNvSpPr>
          <p:nvPr>
            <p:ph type="title"/>
          </p:nvPr>
        </p:nvSpPr>
        <p:spPr/>
        <p:txBody>
          <a:bodyPr/>
          <a:lstStyle/>
          <a:p>
            <a:r>
              <a:rPr lang="en-US" dirty="0" smtClean="0"/>
              <a:t>Plates Today</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57312" y="1752600"/>
            <a:ext cx="6429375" cy="433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27787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90800" y="5181600"/>
            <a:ext cx="3505200" cy="215444"/>
          </a:xfrm>
          <a:prstGeom prst="rect">
            <a:avLst/>
          </a:prstGeom>
        </p:spPr>
        <p:txBody>
          <a:bodyPr wrap="square">
            <a:spAutoFit/>
          </a:bodyPr>
          <a:lstStyle/>
          <a:p>
            <a:r>
              <a:rPr lang="en-US" sz="800" dirty="0" smtClean="0"/>
              <a:t>http://bigideasroots.files.wordpress.com/2011/12/mapvolc1.jpg (fair use)</a:t>
            </a:r>
            <a:endParaRPr lang="en-US" sz="800" dirty="0"/>
          </a:p>
        </p:txBody>
      </p:sp>
      <p:sp>
        <p:nvSpPr>
          <p:cNvPr id="2" name="Title 1"/>
          <p:cNvSpPr>
            <a:spLocks noGrp="1"/>
          </p:cNvSpPr>
          <p:nvPr>
            <p:ph type="title"/>
          </p:nvPr>
        </p:nvSpPr>
        <p:spPr/>
        <p:txBody>
          <a:bodyPr>
            <a:normAutofit fontScale="90000"/>
          </a:bodyPr>
          <a:lstStyle/>
          <a:p>
            <a:r>
              <a:rPr lang="en-US" dirty="0" smtClean="0"/>
              <a:t>Volcanos and Earthquakes are at junctions of plates</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552" y="1600200"/>
            <a:ext cx="7391648" cy="44321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074050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amorahquanyin.com/images/shasta-groun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88124" y="1066800"/>
            <a:ext cx="6655676" cy="450367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33400" y="5976257"/>
            <a:ext cx="8406981" cy="461665"/>
          </a:xfrm>
          <a:prstGeom prst="rect">
            <a:avLst/>
          </a:prstGeom>
          <a:noFill/>
        </p:spPr>
        <p:txBody>
          <a:bodyPr wrap="none" rtlCol="0">
            <a:spAutoFit/>
          </a:bodyPr>
          <a:lstStyle/>
          <a:p>
            <a:r>
              <a:rPr lang="en-US" sz="2400" dirty="0" smtClean="0"/>
              <a:t>Mt Shasta, CA     Two cones formed about 10,000 years ago</a:t>
            </a:r>
            <a:endParaRPr lang="en-US" sz="2400" dirty="0"/>
          </a:p>
        </p:txBody>
      </p:sp>
      <p:sp>
        <p:nvSpPr>
          <p:cNvPr id="5" name="TextBox 4"/>
          <p:cNvSpPr txBox="1"/>
          <p:nvPr/>
        </p:nvSpPr>
        <p:spPr>
          <a:xfrm>
            <a:off x="3505200" y="5562600"/>
            <a:ext cx="1625766" cy="215444"/>
          </a:xfrm>
          <a:prstGeom prst="rect">
            <a:avLst/>
          </a:prstGeom>
          <a:noFill/>
        </p:spPr>
        <p:txBody>
          <a:bodyPr wrap="none" rtlCol="0">
            <a:spAutoFit/>
          </a:bodyPr>
          <a:lstStyle/>
          <a:p>
            <a:r>
              <a:rPr lang="en-US" sz="800" dirty="0" smtClean="0"/>
              <a:t>Photo courtesy of Wilton Bunch</a:t>
            </a:r>
            <a:endParaRPr lang="en-US" sz="800" dirty="0"/>
          </a:p>
        </p:txBody>
      </p:sp>
    </p:spTree>
    <p:extLst>
      <p:ext uri="{BB962C8B-B14F-4D97-AF65-F5344CB8AC3E}">
        <p14:creationId xmlns:p14="http://schemas.microsoft.com/office/powerpoint/2010/main" xmlns="" val="31989163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Geographic Distribution</a:t>
            </a:r>
            <a:endParaRPr lang="en-US" dirty="0"/>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2064372" y="1600200"/>
            <a:ext cx="5015256"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3733800" y="6096000"/>
            <a:ext cx="1861407" cy="338554"/>
          </a:xfrm>
          <a:prstGeom prst="rect">
            <a:avLst/>
          </a:prstGeom>
          <a:noFill/>
        </p:spPr>
        <p:txBody>
          <a:bodyPr wrap="none" rtlCol="0">
            <a:spAutoFit/>
          </a:bodyPr>
          <a:lstStyle/>
          <a:p>
            <a:pPr algn="ctr"/>
            <a:r>
              <a:rPr lang="en-US" sz="800" dirty="0" smtClean="0"/>
              <a:t>Used with permission of Jerry Coyne</a:t>
            </a:r>
          </a:p>
          <a:p>
            <a:pPr algn="ctr"/>
            <a:r>
              <a:rPr lang="en-US" sz="800" dirty="0" smtClean="0"/>
              <a:t>(author, </a:t>
            </a:r>
            <a:r>
              <a:rPr lang="en-US" sz="800" i="1" dirty="0" smtClean="0"/>
              <a:t>Why Evolution is True</a:t>
            </a:r>
            <a:r>
              <a:rPr lang="en-US" sz="800" dirty="0" smtClean="0"/>
              <a:t>)</a:t>
            </a:r>
            <a:endParaRPr lang="en-US" sz="800" dirty="0"/>
          </a:p>
        </p:txBody>
      </p:sp>
    </p:spTree>
    <p:extLst>
      <p:ext uri="{BB962C8B-B14F-4D97-AF65-F5344CB8AC3E}">
        <p14:creationId xmlns:p14="http://schemas.microsoft.com/office/powerpoint/2010/main" xmlns="" val="4190791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Isolation can create new species</a:t>
            </a:r>
            <a:endParaRPr lang="en-US" dirty="0"/>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1752600"/>
            <a:ext cx="5866442" cy="4695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3657600" y="6519446"/>
            <a:ext cx="1861407" cy="338554"/>
          </a:xfrm>
          <a:prstGeom prst="rect">
            <a:avLst/>
          </a:prstGeom>
          <a:noFill/>
        </p:spPr>
        <p:txBody>
          <a:bodyPr wrap="none" rtlCol="0">
            <a:spAutoFit/>
          </a:bodyPr>
          <a:lstStyle/>
          <a:p>
            <a:pPr algn="ctr"/>
            <a:r>
              <a:rPr lang="en-US" sz="800" dirty="0" smtClean="0"/>
              <a:t>Used with permission of Jerry Coyne</a:t>
            </a:r>
          </a:p>
          <a:p>
            <a:pPr algn="ctr"/>
            <a:r>
              <a:rPr lang="en-US" sz="800" dirty="0" smtClean="0"/>
              <a:t>(author, </a:t>
            </a:r>
            <a:r>
              <a:rPr lang="en-US" sz="800" i="1" dirty="0" smtClean="0"/>
              <a:t>Why Evolution is True</a:t>
            </a:r>
            <a:r>
              <a:rPr lang="en-US" sz="800" dirty="0" smtClean="0"/>
              <a:t>)</a:t>
            </a:r>
            <a:endParaRPr lang="en-US" sz="800" dirty="0"/>
          </a:p>
        </p:txBody>
      </p:sp>
    </p:spTree>
    <p:extLst>
      <p:ext uri="{BB962C8B-B14F-4D97-AF65-F5344CB8AC3E}">
        <p14:creationId xmlns:p14="http://schemas.microsoft.com/office/powerpoint/2010/main" xmlns="" val="14054034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Testable </a:t>
            </a:r>
            <a:r>
              <a:rPr lang="en-US" sz="4900" dirty="0" smtClean="0"/>
              <a:t>Hypotheses              Well supported</a:t>
            </a:r>
            <a:endParaRPr lang="en-US" dirty="0"/>
          </a:p>
        </p:txBody>
      </p:sp>
      <p:sp>
        <p:nvSpPr>
          <p:cNvPr id="3" name="Content Placeholder 2"/>
          <p:cNvSpPr>
            <a:spLocks noGrp="1"/>
          </p:cNvSpPr>
          <p:nvPr>
            <p:ph idx="1"/>
          </p:nvPr>
        </p:nvSpPr>
        <p:spPr/>
        <p:txBody>
          <a:bodyPr>
            <a:normAutofit/>
          </a:bodyPr>
          <a:lstStyle/>
          <a:p>
            <a:r>
              <a:rPr lang="en-US" sz="4000" dirty="0" smtClean="0">
                <a:latin typeface="+mj-lt"/>
              </a:rPr>
              <a:t>Well ordered progression of life.</a:t>
            </a:r>
          </a:p>
          <a:p>
            <a:r>
              <a:rPr lang="en-US" sz="4000" dirty="0" smtClean="0">
                <a:latin typeface="+mj-lt"/>
              </a:rPr>
              <a:t>Transitional Forms</a:t>
            </a:r>
          </a:p>
          <a:p>
            <a:r>
              <a:rPr lang="en-US" sz="4000" dirty="0" smtClean="0">
                <a:latin typeface="+mj-lt"/>
              </a:rPr>
              <a:t>Vestiges</a:t>
            </a:r>
          </a:p>
          <a:p>
            <a:r>
              <a:rPr lang="en-US" sz="4000" dirty="0" smtClean="0">
                <a:latin typeface="+mj-lt"/>
              </a:rPr>
              <a:t>Residuals</a:t>
            </a:r>
          </a:p>
          <a:p>
            <a:r>
              <a:rPr lang="en-US" sz="4000" dirty="0" smtClean="0">
                <a:latin typeface="+mj-lt"/>
              </a:rPr>
              <a:t>Role of environment--Isolation</a:t>
            </a:r>
          </a:p>
        </p:txBody>
      </p:sp>
    </p:spTree>
    <p:extLst>
      <p:ext uri="{BB962C8B-B14F-4D97-AF65-F5344CB8AC3E}">
        <p14:creationId xmlns:p14="http://schemas.microsoft.com/office/powerpoint/2010/main" xmlns="" val="3043748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Faith and Science are God’s two paths to give us Knowledge.</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1548442"/>
            <a:ext cx="3200400" cy="48185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53000" y="1566424"/>
            <a:ext cx="3600449" cy="48005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1676400" y="6400800"/>
            <a:ext cx="1625766" cy="215444"/>
          </a:xfrm>
          <a:prstGeom prst="rect">
            <a:avLst/>
          </a:prstGeom>
          <a:noFill/>
        </p:spPr>
        <p:txBody>
          <a:bodyPr wrap="none" rtlCol="0">
            <a:spAutoFit/>
          </a:bodyPr>
          <a:lstStyle/>
          <a:p>
            <a:r>
              <a:rPr lang="en-US" sz="800" dirty="0" smtClean="0"/>
              <a:t>Photo courtesy of Wilton Bunch</a:t>
            </a:r>
            <a:endParaRPr lang="en-US" sz="800" dirty="0"/>
          </a:p>
        </p:txBody>
      </p:sp>
      <p:sp>
        <p:nvSpPr>
          <p:cNvPr id="7" name="TextBox 6"/>
          <p:cNvSpPr txBox="1"/>
          <p:nvPr/>
        </p:nvSpPr>
        <p:spPr>
          <a:xfrm>
            <a:off x="6096000" y="6400800"/>
            <a:ext cx="1625766" cy="215444"/>
          </a:xfrm>
          <a:prstGeom prst="rect">
            <a:avLst/>
          </a:prstGeom>
          <a:noFill/>
        </p:spPr>
        <p:txBody>
          <a:bodyPr wrap="none" rtlCol="0">
            <a:spAutoFit/>
          </a:bodyPr>
          <a:lstStyle/>
          <a:p>
            <a:r>
              <a:rPr lang="en-US" sz="800" dirty="0" smtClean="0"/>
              <a:t>Photo courtesy of Wilton Bunch</a:t>
            </a:r>
            <a:endParaRPr lang="en-US" sz="800" dirty="0"/>
          </a:p>
        </p:txBody>
      </p:sp>
    </p:spTree>
    <p:extLst>
      <p:ext uri="{BB962C8B-B14F-4D97-AF65-F5344CB8AC3E}">
        <p14:creationId xmlns:p14="http://schemas.microsoft.com/office/powerpoint/2010/main" xmlns="" val="18427600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Mendel is Discovered</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2216" y="1600200"/>
            <a:ext cx="7357241"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2529" name="Rectangle 1"/>
          <p:cNvSpPr>
            <a:spLocks noChangeArrowheads="1"/>
          </p:cNvSpPr>
          <p:nvPr/>
        </p:nvSpPr>
        <p:spPr bwMode="auto">
          <a:xfrm>
            <a:off x="1828800" y="5410200"/>
            <a:ext cx="52578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Image Source:</a:t>
            </a:r>
            <a:r>
              <a:rPr kumimoji="0" lang="en-US" sz="800" b="0" i="0" u="none" strike="noStrike" cap="none" normalizeH="0" dirty="0" smtClean="0">
                <a:ln>
                  <a:noFill/>
                </a:ln>
                <a:solidFill>
                  <a:schemeClr val="tx1"/>
                </a:solidFill>
                <a:effectLst/>
                <a:latin typeface="Arial" pitchFamily="34" charset="0"/>
                <a:ea typeface="Calibri" pitchFamily="34" charset="0"/>
                <a:cs typeface="Times New Roman" pitchFamily="18" charset="0"/>
              </a:rPr>
              <a:t> </a:t>
            </a:r>
            <a:r>
              <a:rPr kumimoji="0" lang="en-US" sz="8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Allen MacNeill, “Modern Evolutionary Synthesis” Evolutional Psychology, March 26, 2009. Posted at http://evolpsychology.blogspot.com/2009/03/modern-evolutionary-synthesis.html (fair use)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6836682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Molecular–Darwinian Synthesis</a:t>
            </a:r>
            <a:endParaRPr lang="en-US" dirty="0"/>
          </a:p>
        </p:txBody>
      </p:sp>
      <p:sp>
        <p:nvSpPr>
          <p:cNvPr id="3" name="Content Placeholder 2"/>
          <p:cNvSpPr>
            <a:spLocks noGrp="1"/>
          </p:cNvSpPr>
          <p:nvPr>
            <p:ph idx="1"/>
          </p:nvPr>
        </p:nvSpPr>
        <p:spPr/>
        <p:txBody>
          <a:bodyPr>
            <a:normAutofit fontScale="92500"/>
          </a:bodyPr>
          <a:lstStyle/>
          <a:p>
            <a:r>
              <a:rPr lang="en-US" sz="3600" dirty="0" smtClean="0">
                <a:latin typeface="+mj-lt"/>
              </a:rPr>
              <a:t>Change comes through genetic mutation</a:t>
            </a:r>
          </a:p>
          <a:p>
            <a:r>
              <a:rPr lang="en-US" sz="3600" dirty="0" smtClean="0">
                <a:latin typeface="+mj-lt"/>
              </a:rPr>
              <a:t>Some changes are good, some are bad</a:t>
            </a:r>
          </a:p>
          <a:p>
            <a:r>
              <a:rPr lang="en-US" sz="3600" dirty="0" smtClean="0">
                <a:latin typeface="+mj-lt"/>
              </a:rPr>
              <a:t>Natural selection eliminates the bad or mal-adaptive individuals</a:t>
            </a:r>
          </a:p>
          <a:p>
            <a:endParaRPr lang="en-US" sz="3600" dirty="0">
              <a:latin typeface="+mj-lt"/>
            </a:endParaRPr>
          </a:p>
          <a:p>
            <a:r>
              <a:rPr lang="en-US" sz="3600" dirty="0" smtClean="0">
                <a:latin typeface="+mj-lt"/>
              </a:rPr>
              <a:t>Change is random—selection is beneficial</a:t>
            </a:r>
            <a:endParaRPr lang="en-US" sz="3600" dirty="0">
              <a:latin typeface="+mj-lt"/>
            </a:endParaRPr>
          </a:p>
        </p:txBody>
      </p:sp>
    </p:spTree>
    <p:extLst>
      <p:ext uri="{BB962C8B-B14F-4D97-AF65-F5344CB8AC3E}">
        <p14:creationId xmlns:p14="http://schemas.microsoft.com/office/powerpoint/2010/main" xmlns="" val="26063275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Don’t Scientists argue about evolution? </a:t>
            </a:r>
            <a:endParaRPr lang="en-US" sz="4000" dirty="0"/>
          </a:p>
        </p:txBody>
      </p:sp>
      <p:sp>
        <p:nvSpPr>
          <p:cNvPr id="3" name="Content Placeholder 2"/>
          <p:cNvSpPr>
            <a:spLocks noGrp="1"/>
          </p:cNvSpPr>
          <p:nvPr>
            <p:ph idx="1"/>
          </p:nvPr>
        </p:nvSpPr>
        <p:spPr>
          <a:xfrm>
            <a:off x="457200" y="1981200"/>
            <a:ext cx="8229600" cy="4389120"/>
          </a:xfrm>
        </p:spPr>
        <p:txBody>
          <a:bodyPr>
            <a:normAutofit fontScale="25000" lnSpcReduction="20000"/>
          </a:bodyPr>
          <a:lstStyle/>
          <a:p>
            <a:r>
              <a:rPr lang="en-US" sz="9600" dirty="0" smtClean="0"/>
              <a:t>Yes they do, but not about the big picture.</a:t>
            </a:r>
          </a:p>
          <a:p>
            <a:endParaRPr lang="en-US" sz="9600" dirty="0" smtClean="0"/>
          </a:p>
          <a:p>
            <a:r>
              <a:rPr lang="en-US" sz="9600" dirty="0" smtClean="0"/>
              <a:t>?? Is “natural” selection:</a:t>
            </a:r>
          </a:p>
          <a:p>
            <a:pPr lvl="1"/>
            <a:r>
              <a:rPr lang="en-US" sz="9600" dirty="0" smtClean="0"/>
              <a:t>1.  random?</a:t>
            </a:r>
          </a:p>
          <a:p>
            <a:pPr lvl="1"/>
            <a:r>
              <a:rPr lang="en-US" sz="9600" dirty="0" smtClean="0"/>
              <a:t>2. based on kin?</a:t>
            </a:r>
          </a:p>
          <a:p>
            <a:pPr lvl="1"/>
            <a:r>
              <a:rPr lang="en-US" sz="9600" dirty="0" smtClean="0"/>
              <a:t>3. based on groups?</a:t>
            </a:r>
          </a:p>
          <a:p>
            <a:endParaRPr lang="en-US" sz="9600" dirty="0" smtClean="0"/>
          </a:p>
          <a:p>
            <a:r>
              <a:rPr lang="en-US" sz="9600" dirty="0" smtClean="0"/>
              <a:t>?? Slow, continuous   </a:t>
            </a:r>
            <a:r>
              <a:rPr lang="en-US" sz="9600" dirty="0" err="1" smtClean="0"/>
              <a:t>vs</a:t>
            </a:r>
            <a:r>
              <a:rPr lang="en-US" sz="9600" dirty="0" smtClean="0"/>
              <a:t>  explosions</a:t>
            </a:r>
          </a:p>
          <a:p>
            <a:pPr lvl="1"/>
            <a:endParaRPr lang="en-US" sz="9600" dirty="0" smtClean="0"/>
          </a:p>
          <a:p>
            <a:r>
              <a:rPr lang="en-US" sz="9600" dirty="0" smtClean="0"/>
              <a:t>Scientists do not doubt evolution happens, the debates are about the fine details.</a:t>
            </a:r>
          </a:p>
          <a:p>
            <a:endParaRPr lang="en-US" sz="9600" dirty="0" smtClean="0"/>
          </a:p>
          <a:p>
            <a:pPr lvl="1"/>
            <a:endParaRPr lang="en-US" sz="5600" dirty="0"/>
          </a:p>
          <a:p>
            <a:pPr algn="r"/>
            <a:r>
              <a:rPr lang="en-US" dirty="0" smtClean="0"/>
              <a:t>	</a:t>
            </a:r>
          </a:p>
          <a:p>
            <a:pPr lvl="8" algn="r"/>
            <a:endParaRPr lang="en-US" dirty="0"/>
          </a:p>
        </p:txBody>
      </p:sp>
    </p:spTree>
    <p:extLst>
      <p:ext uri="{BB962C8B-B14F-4D97-AF65-F5344CB8AC3E}">
        <p14:creationId xmlns:p14="http://schemas.microsoft.com/office/powerpoint/2010/main" xmlns="" val="8862723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3600" dirty="0" smtClean="0"/>
              <a:t>Despite all the evidence from molecular biology</a:t>
            </a:r>
            <a:r>
              <a:rPr lang="en-US" sz="3600" dirty="0"/>
              <a:t>, geography, </a:t>
            </a:r>
            <a:r>
              <a:rPr lang="en-US" sz="3600" dirty="0" smtClean="0"/>
              <a:t>paleoanthropology, genetics, and particularly the genome, many good Christians are deeply troubled by the apparent contradiction with Scripture</a:t>
            </a:r>
            <a:r>
              <a:rPr lang="en-US" dirty="0" smtClean="0"/>
              <a:t>.</a:t>
            </a:r>
            <a:endParaRPr lang="en-US" dirty="0"/>
          </a:p>
        </p:txBody>
      </p:sp>
    </p:spTree>
    <p:extLst>
      <p:ext uri="{BB962C8B-B14F-4D97-AF65-F5344CB8AC3E}">
        <p14:creationId xmlns:p14="http://schemas.microsoft.com/office/powerpoint/2010/main" xmlns="" val="8024164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0"/>
            <a:ext cx="8229600" cy="1143000"/>
          </a:xfrm>
        </p:spPr>
        <p:txBody>
          <a:bodyPr>
            <a:normAutofit fontScale="90000"/>
          </a:bodyPr>
          <a:lstStyle/>
          <a:p>
            <a:r>
              <a:rPr lang="en-US" dirty="0" smtClean="0"/>
              <a:t>How can one think about evolution and the description of creation in Scripture???</a:t>
            </a: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sz="4800" dirty="0"/>
          </a:p>
          <a:p>
            <a:r>
              <a:rPr lang="en-US" sz="4800" dirty="0" smtClean="0">
                <a:solidFill>
                  <a:srgbClr val="FFFF00"/>
                </a:solidFill>
              </a:rPr>
              <a:t>Think like a Scientist</a:t>
            </a:r>
          </a:p>
        </p:txBody>
      </p:sp>
    </p:spTree>
    <p:extLst>
      <p:ext uri="{BB962C8B-B14F-4D97-AF65-F5344CB8AC3E}">
        <p14:creationId xmlns:p14="http://schemas.microsoft.com/office/powerpoint/2010/main" xmlns="" val="15013830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28800" y="3200400"/>
            <a:ext cx="3886200" cy="215444"/>
          </a:xfrm>
          <a:prstGeom prst="rect">
            <a:avLst/>
          </a:prstGeom>
        </p:spPr>
        <p:txBody>
          <a:bodyPr wrap="square">
            <a:spAutoFit/>
          </a:bodyPr>
          <a:lstStyle/>
          <a:p>
            <a:r>
              <a:rPr lang="en-US" sz="800" dirty="0" smtClean="0"/>
              <a:t>Image Source: http</a:t>
            </a:r>
            <a:r>
              <a:rPr lang="en-US" sz="800" dirty="0" smtClean="0"/>
              <a:t>://</a:t>
            </a:r>
            <a:r>
              <a:rPr lang="en-US" sz="800" dirty="0" smtClean="0"/>
              <a:t>science.hq.nasa.gov/kids/imagers/ems/index.html (fair use)</a:t>
            </a:r>
            <a:endParaRPr lang="en-US" sz="800" dirty="0"/>
          </a:p>
        </p:txBody>
      </p:sp>
      <p:sp>
        <p:nvSpPr>
          <p:cNvPr id="2" name="Title 1"/>
          <p:cNvSpPr>
            <a:spLocks noGrp="1"/>
          </p:cNvSpPr>
          <p:nvPr>
            <p:ph type="title"/>
          </p:nvPr>
        </p:nvSpPr>
        <p:spPr/>
        <p:txBody>
          <a:bodyPr/>
          <a:lstStyle/>
          <a:p>
            <a:r>
              <a:rPr lang="en-US" dirty="0" smtClean="0"/>
              <a:t>Thinking like a Scientist I.  </a:t>
            </a:r>
            <a:br>
              <a:rPr lang="en-US" dirty="0" smtClean="0"/>
            </a:br>
            <a:r>
              <a:rPr lang="en-US" dirty="0" smtClean="0"/>
              <a:t>Waves and Particles</a:t>
            </a:r>
            <a:endParaRPr lang="en-US" dirty="0"/>
          </a:p>
        </p:txBody>
      </p:sp>
      <p:sp>
        <p:nvSpPr>
          <p:cNvPr id="4" name="TextBox 3"/>
          <p:cNvSpPr txBox="1"/>
          <p:nvPr/>
        </p:nvSpPr>
        <p:spPr>
          <a:xfrm>
            <a:off x="6934200" y="2286000"/>
            <a:ext cx="2057399" cy="1323439"/>
          </a:xfrm>
          <a:prstGeom prst="rect">
            <a:avLst/>
          </a:prstGeom>
          <a:noFill/>
        </p:spPr>
        <p:txBody>
          <a:bodyPr wrap="square" rtlCol="0">
            <a:spAutoFit/>
          </a:bodyPr>
          <a:lstStyle/>
          <a:p>
            <a:r>
              <a:rPr lang="en-US" sz="2000" dirty="0" smtClean="0"/>
              <a:t>Light is a wave, part of the</a:t>
            </a:r>
          </a:p>
          <a:p>
            <a:r>
              <a:rPr lang="en-US" sz="2000" dirty="0" smtClean="0"/>
              <a:t>Electromagnetic spectrum </a:t>
            </a:r>
            <a:endParaRPr lang="en-US" sz="2000" dirty="0"/>
          </a:p>
        </p:txBody>
      </p:sp>
      <p:sp>
        <p:nvSpPr>
          <p:cNvPr id="5" name="TextBox 4"/>
          <p:cNvSpPr txBox="1"/>
          <p:nvPr/>
        </p:nvSpPr>
        <p:spPr>
          <a:xfrm>
            <a:off x="685800" y="4800600"/>
            <a:ext cx="2133600" cy="1323439"/>
          </a:xfrm>
          <a:prstGeom prst="rect">
            <a:avLst/>
          </a:prstGeom>
          <a:noFill/>
        </p:spPr>
        <p:txBody>
          <a:bodyPr wrap="square" rtlCol="0">
            <a:spAutoFit/>
          </a:bodyPr>
          <a:lstStyle/>
          <a:p>
            <a:r>
              <a:rPr lang="en-US" sz="2000" dirty="0" smtClean="0"/>
              <a:t>Light is a particle</a:t>
            </a:r>
          </a:p>
          <a:p>
            <a:r>
              <a:rPr lang="en-US" sz="2000" dirty="0" smtClean="0"/>
              <a:t>Producing the Photoelectric</a:t>
            </a:r>
          </a:p>
          <a:p>
            <a:r>
              <a:rPr lang="en-US" sz="2000" dirty="0" smtClean="0"/>
              <a:t>Effect</a:t>
            </a:r>
            <a:endParaRPr lang="en-US" sz="2000" dirty="0"/>
          </a:p>
        </p:txBody>
      </p:sp>
      <p:sp>
        <p:nvSpPr>
          <p:cNvPr id="3" name="TextBox 2"/>
          <p:cNvSpPr txBox="1"/>
          <p:nvPr/>
        </p:nvSpPr>
        <p:spPr>
          <a:xfrm>
            <a:off x="2895600" y="1524000"/>
            <a:ext cx="2826415" cy="584775"/>
          </a:xfrm>
          <a:prstGeom prst="rect">
            <a:avLst/>
          </a:prstGeom>
          <a:noFill/>
        </p:spPr>
        <p:txBody>
          <a:bodyPr wrap="none" rtlCol="0">
            <a:spAutoFit/>
          </a:bodyPr>
          <a:lstStyle/>
          <a:p>
            <a:r>
              <a:rPr lang="en-US" sz="3200" dirty="0"/>
              <a:t>Consider Light</a:t>
            </a:r>
          </a:p>
        </p:txBody>
      </p:sp>
      <p:pic>
        <p:nvPicPr>
          <p:cNvPr id="17412" name="Picture 4" descr="Diagram of the electromagnetic spectrum showing the relationship of wavelengths from radio to gamma waves."/>
          <p:cNvPicPr>
            <a:picLocks noChangeAspect="1" noChangeArrowheads="1"/>
          </p:cNvPicPr>
          <p:nvPr/>
        </p:nvPicPr>
        <p:blipFill>
          <a:blip r:embed="rId2" cstate="print"/>
          <a:srcRect/>
          <a:stretch>
            <a:fillRect/>
          </a:stretch>
        </p:blipFill>
        <p:spPr bwMode="auto">
          <a:xfrm>
            <a:off x="152400" y="2133600"/>
            <a:ext cx="6738257" cy="1600200"/>
          </a:xfrm>
          <a:prstGeom prst="rect">
            <a:avLst/>
          </a:prstGeom>
          <a:noFill/>
        </p:spPr>
      </p:pic>
      <p:sp>
        <p:nvSpPr>
          <p:cNvPr id="12" name="TextBox 11"/>
          <p:cNvSpPr txBox="1"/>
          <p:nvPr/>
        </p:nvSpPr>
        <p:spPr>
          <a:xfrm>
            <a:off x="6324600" y="2133600"/>
            <a:ext cx="537327" cy="307777"/>
          </a:xfrm>
          <a:prstGeom prst="rect">
            <a:avLst/>
          </a:prstGeom>
          <a:noFill/>
        </p:spPr>
        <p:txBody>
          <a:bodyPr wrap="none" rtlCol="0">
            <a:spAutoFit/>
          </a:bodyPr>
          <a:lstStyle/>
          <a:p>
            <a:r>
              <a:rPr lang="en-US" sz="1400" dirty="0" smtClean="0">
                <a:solidFill>
                  <a:schemeClr val="bg2"/>
                </a:solidFill>
              </a:rPr>
              <a:t>e=</a:t>
            </a:r>
            <a:r>
              <a:rPr lang="en-US" sz="1400" dirty="0" err="1" smtClean="0">
                <a:solidFill>
                  <a:schemeClr val="bg2"/>
                </a:solidFill>
              </a:rPr>
              <a:t>hf</a:t>
            </a:r>
            <a:endParaRPr lang="en-US" sz="1400" dirty="0">
              <a:solidFill>
                <a:schemeClr val="bg2"/>
              </a:solidFill>
            </a:endParaRPr>
          </a:p>
        </p:txBody>
      </p:sp>
      <p:sp>
        <p:nvSpPr>
          <p:cNvPr id="15" name="Rectangle 14"/>
          <p:cNvSpPr/>
          <p:nvPr/>
        </p:nvSpPr>
        <p:spPr>
          <a:xfrm>
            <a:off x="3962400" y="5334000"/>
            <a:ext cx="2514600" cy="338554"/>
          </a:xfrm>
          <a:prstGeom prst="rect">
            <a:avLst/>
          </a:prstGeom>
        </p:spPr>
        <p:txBody>
          <a:bodyPr wrap="square">
            <a:spAutoFit/>
          </a:bodyPr>
          <a:lstStyle/>
          <a:p>
            <a:r>
              <a:rPr lang="en-US" sz="800" dirty="0" smtClean="0"/>
              <a:t>http</a:t>
            </a:r>
            <a:r>
              <a:rPr lang="en-US" sz="800" dirty="0" smtClean="0"/>
              <a:t>://</a:t>
            </a:r>
            <a:r>
              <a:rPr lang="en-US" sz="800" dirty="0" smtClean="0"/>
              <a:t>www.physicsforums.com/library.php?do=view_item&amp;itemid=30do=view_item&amp;itemid=30 (fair use)</a:t>
            </a:r>
            <a:endParaRPr lang="en-US" sz="800" dirty="0"/>
          </a:p>
        </p:txBody>
      </p:sp>
      <p:pic>
        <p:nvPicPr>
          <p:cNvPr id="17416" name="Picture 8" descr="http://www.physicsforums.com/mgc_gloss/30/img_1.png"/>
          <p:cNvPicPr>
            <a:picLocks noChangeAspect="1" noChangeArrowheads="1"/>
          </p:cNvPicPr>
          <p:nvPr/>
        </p:nvPicPr>
        <p:blipFill>
          <a:blip r:embed="rId3" cstate="print"/>
          <a:srcRect/>
          <a:stretch>
            <a:fillRect/>
          </a:stretch>
        </p:blipFill>
        <p:spPr bwMode="auto">
          <a:xfrm>
            <a:off x="3352800" y="4191000"/>
            <a:ext cx="3566159" cy="2514600"/>
          </a:xfrm>
          <a:prstGeom prst="rect">
            <a:avLst/>
          </a:prstGeom>
          <a:noFill/>
        </p:spPr>
      </p:pic>
    </p:spTree>
    <p:extLst>
      <p:ext uri="{BB962C8B-B14F-4D97-AF65-F5344CB8AC3E}">
        <p14:creationId xmlns:p14="http://schemas.microsoft.com/office/powerpoint/2010/main" xmlns="" val="35138692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876800" y="3886200"/>
            <a:ext cx="3657600" cy="338554"/>
          </a:xfrm>
          <a:prstGeom prst="rect">
            <a:avLst/>
          </a:prstGeom>
        </p:spPr>
        <p:txBody>
          <a:bodyPr wrap="square">
            <a:spAutoFit/>
          </a:bodyPr>
          <a:lstStyle/>
          <a:p>
            <a:r>
              <a:rPr lang="en-US" sz="800" dirty="0" smtClean="0"/>
              <a:t>http://</a:t>
            </a:r>
            <a:r>
              <a:rPr lang="en-US" sz="800" dirty="0" smtClean="0"/>
              <a:t>en.wikibooks.org/wiki/Materials_in_Electronics/Wave-Particle_Duality/The_Two-Slit_Experiment/Electrons (fair use)</a:t>
            </a:r>
            <a:endParaRPr lang="en-US" sz="800" dirty="0"/>
          </a:p>
        </p:txBody>
      </p:sp>
      <p:sp>
        <p:nvSpPr>
          <p:cNvPr id="7" name="Rectangle 6"/>
          <p:cNvSpPr/>
          <p:nvPr/>
        </p:nvSpPr>
        <p:spPr>
          <a:xfrm>
            <a:off x="1143000" y="3657600"/>
            <a:ext cx="2362200" cy="338554"/>
          </a:xfrm>
          <a:prstGeom prst="rect">
            <a:avLst/>
          </a:prstGeom>
        </p:spPr>
        <p:txBody>
          <a:bodyPr wrap="square">
            <a:spAutoFit/>
          </a:bodyPr>
          <a:lstStyle/>
          <a:p>
            <a:r>
              <a:rPr lang="en-US" sz="800" dirty="0" smtClean="0"/>
              <a:t>Public Domain Image: http</a:t>
            </a:r>
            <a:r>
              <a:rPr lang="en-US" sz="800" dirty="0" smtClean="0"/>
              <a:t>://en.wikipedia.org/wiki/File:Broglie_Big.jpg</a:t>
            </a:r>
            <a:endParaRPr lang="en-US" sz="800" dirty="0"/>
          </a:p>
        </p:txBody>
      </p:sp>
      <p:sp>
        <p:nvSpPr>
          <p:cNvPr id="2" name="Title 1"/>
          <p:cNvSpPr>
            <a:spLocks noGrp="1"/>
          </p:cNvSpPr>
          <p:nvPr>
            <p:ph type="title"/>
          </p:nvPr>
        </p:nvSpPr>
        <p:spPr/>
        <p:txBody>
          <a:bodyPr>
            <a:normAutofit fontScale="90000"/>
          </a:bodyPr>
          <a:lstStyle/>
          <a:p>
            <a:r>
              <a:rPr lang="en-US" dirty="0"/>
              <a:t>Louis de Broglie</a:t>
            </a:r>
            <a:br>
              <a:rPr lang="en-US" dirty="0"/>
            </a:br>
            <a:r>
              <a:rPr lang="en-US" sz="3100" dirty="0" smtClean="0"/>
              <a:t>1892-1987</a:t>
            </a:r>
            <a:endParaRPr lang="en-US" sz="3100" dirty="0"/>
          </a:p>
        </p:txBody>
      </p:sp>
      <p:sp>
        <p:nvSpPr>
          <p:cNvPr id="4" name="TextBox 3"/>
          <p:cNvSpPr txBox="1"/>
          <p:nvPr/>
        </p:nvSpPr>
        <p:spPr>
          <a:xfrm>
            <a:off x="533400" y="5410200"/>
            <a:ext cx="9360085" cy="830997"/>
          </a:xfrm>
          <a:prstGeom prst="rect">
            <a:avLst/>
          </a:prstGeom>
          <a:noFill/>
        </p:spPr>
        <p:txBody>
          <a:bodyPr wrap="square" rtlCol="0">
            <a:spAutoFit/>
          </a:bodyPr>
          <a:lstStyle/>
          <a:p>
            <a:r>
              <a:rPr lang="en-US" sz="2400" dirty="0" smtClean="0"/>
              <a:t>Electrons (particles) have wave characteristics</a:t>
            </a:r>
          </a:p>
          <a:p>
            <a:r>
              <a:rPr lang="en-US" sz="2400" dirty="0" smtClean="0"/>
              <a:t>Now shown that particles as large as 60 carbons have waves</a:t>
            </a:r>
            <a:endParaRPr lang="en-US" sz="2400" dirty="0"/>
          </a:p>
        </p:txBody>
      </p:sp>
      <p:pic>
        <p:nvPicPr>
          <p:cNvPr id="16386" name="Picture 2" descr="File:Broglie Big.jpg">
            <a:hlinkClick r:id="rId2"/>
          </p:cNvPr>
          <p:cNvPicPr>
            <a:picLocks noChangeAspect="1" noChangeArrowheads="1"/>
          </p:cNvPicPr>
          <p:nvPr/>
        </p:nvPicPr>
        <p:blipFill>
          <a:blip r:embed="rId3" cstate="print"/>
          <a:srcRect/>
          <a:stretch>
            <a:fillRect/>
          </a:stretch>
        </p:blipFill>
        <p:spPr bwMode="auto">
          <a:xfrm>
            <a:off x="1066800" y="1676400"/>
            <a:ext cx="2580000" cy="3276600"/>
          </a:xfrm>
          <a:prstGeom prst="rect">
            <a:avLst/>
          </a:prstGeom>
          <a:noFill/>
        </p:spPr>
      </p:pic>
      <p:pic>
        <p:nvPicPr>
          <p:cNvPr id="16388" name="Picture 4" descr="Two-Slit Experiment Electrons.svg">
            <a:hlinkClick r:id="rId4"/>
          </p:cNvPr>
          <p:cNvPicPr>
            <a:picLocks noChangeAspect="1" noChangeArrowheads="1"/>
          </p:cNvPicPr>
          <p:nvPr/>
        </p:nvPicPr>
        <p:blipFill>
          <a:blip r:embed="rId5" cstate="print"/>
          <a:srcRect/>
          <a:stretch>
            <a:fillRect/>
          </a:stretch>
        </p:blipFill>
        <p:spPr bwMode="auto">
          <a:xfrm>
            <a:off x="4267200" y="1752600"/>
            <a:ext cx="4544786" cy="3181350"/>
          </a:xfrm>
          <a:prstGeom prst="rect">
            <a:avLst/>
          </a:prstGeom>
          <a:solidFill>
            <a:schemeClr val="tx1"/>
          </a:solidFill>
        </p:spPr>
      </p:pic>
    </p:spTree>
    <p:extLst>
      <p:ext uri="{BB962C8B-B14F-4D97-AF65-F5344CB8AC3E}">
        <p14:creationId xmlns:p14="http://schemas.microsoft.com/office/powerpoint/2010/main" xmlns="" val="2661333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a:t>“Two seemingly incompatible conceptions can each represent an aspect of the truth. . . they may serve, in turn, to represent the facts without ever entering into direct conflict.”</a:t>
            </a:r>
          </a:p>
          <a:p>
            <a:r>
              <a:rPr lang="en-US" sz="2400" dirty="0"/>
              <a:t>Louis de Broglie</a:t>
            </a:r>
          </a:p>
        </p:txBody>
      </p:sp>
    </p:spTree>
    <p:extLst>
      <p:ext uri="{BB962C8B-B14F-4D97-AF65-F5344CB8AC3E}">
        <p14:creationId xmlns:p14="http://schemas.microsoft.com/office/powerpoint/2010/main" xmlns="" val="7505611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09600"/>
            <a:ext cx="8229600" cy="1143000"/>
          </a:xfrm>
        </p:spPr>
        <p:txBody>
          <a:bodyPr/>
          <a:lstStyle/>
          <a:p>
            <a:r>
              <a:rPr lang="en-US" sz="4000" dirty="0" smtClean="0"/>
              <a:t>Apostolic Era</a:t>
            </a:r>
            <a:r>
              <a:rPr lang="en-US" dirty="0" smtClean="0"/>
              <a:t/>
            </a:r>
            <a:br>
              <a:rPr lang="en-US" dirty="0" smtClean="0"/>
            </a:br>
            <a:r>
              <a:rPr lang="en-US" dirty="0" smtClean="0"/>
              <a:t>Who was this man called The Christ?</a:t>
            </a:r>
            <a:endParaRPr lang="en-US" dirty="0"/>
          </a:p>
        </p:txBody>
      </p:sp>
      <p:sp>
        <p:nvSpPr>
          <p:cNvPr id="3" name="Content Placeholder 2"/>
          <p:cNvSpPr>
            <a:spLocks noGrp="1"/>
          </p:cNvSpPr>
          <p:nvPr>
            <p:ph idx="1"/>
          </p:nvPr>
        </p:nvSpPr>
        <p:spPr/>
        <p:txBody>
          <a:bodyPr/>
          <a:lstStyle/>
          <a:p>
            <a:endParaRPr lang="en-US" dirty="0" smtClean="0"/>
          </a:p>
          <a:p>
            <a:pPr>
              <a:buFont typeface="Wingdings" pitchFamily="2" charset="2"/>
              <a:buChar char="q"/>
            </a:pPr>
            <a:r>
              <a:rPr lang="en-US" dirty="0" smtClean="0"/>
              <a:t>Alexandria:  He must have been a god.</a:t>
            </a:r>
          </a:p>
          <a:p>
            <a:endParaRPr lang="en-US" dirty="0"/>
          </a:p>
          <a:p>
            <a:r>
              <a:rPr lang="en-US" dirty="0" smtClean="0"/>
              <a:t>Antioch:  He must be a man, a very special man, but a man.</a:t>
            </a:r>
          </a:p>
          <a:p>
            <a:endParaRPr lang="en-US" dirty="0" smtClean="0"/>
          </a:p>
          <a:p>
            <a:r>
              <a:rPr lang="en-US" dirty="0" smtClean="0"/>
              <a:t>Congregations divided, friends fought, leaders were exiled and some killed.</a:t>
            </a:r>
          </a:p>
          <a:p>
            <a:endParaRPr lang="en-US" dirty="0"/>
          </a:p>
          <a:p>
            <a:endParaRPr lang="en-US" dirty="0"/>
          </a:p>
        </p:txBody>
      </p:sp>
    </p:spTree>
    <p:extLst>
      <p:ext uri="{BB962C8B-B14F-4D97-AF65-F5344CB8AC3E}">
        <p14:creationId xmlns:p14="http://schemas.microsoft.com/office/powerpoint/2010/main" xmlns="" val="1215001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Two Natures of Christ</a:t>
            </a:r>
            <a:endParaRPr lang="en-US" dirty="0"/>
          </a:p>
        </p:txBody>
      </p:sp>
      <p:sp>
        <p:nvSpPr>
          <p:cNvPr id="3" name="Content Placeholder 2"/>
          <p:cNvSpPr>
            <a:spLocks noGrp="1"/>
          </p:cNvSpPr>
          <p:nvPr>
            <p:ph idx="1"/>
          </p:nvPr>
        </p:nvSpPr>
        <p:spPr/>
        <p:txBody>
          <a:bodyPr/>
          <a:lstStyle/>
          <a:p>
            <a:r>
              <a:rPr lang="en-US" dirty="0"/>
              <a:t>We believe in one Lord, Jesus Christ,</a:t>
            </a:r>
          </a:p>
          <a:p>
            <a:r>
              <a:rPr lang="en-US" dirty="0"/>
              <a:t>    the only Son of God,</a:t>
            </a:r>
          </a:p>
          <a:p>
            <a:r>
              <a:rPr lang="en-US" dirty="0"/>
              <a:t>    eternally begotten of the Father,</a:t>
            </a:r>
          </a:p>
          <a:p>
            <a:r>
              <a:rPr lang="en-US" dirty="0"/>
              <a:t>    God from God, Light from Light,</a:t>
            </a:r>
          </a:p>
          <a:p>
            <a:r>
              <a:rPr lang="en-US" dirty="0"/>
              <a:t>    true God from true </a:t>
            </a:r>
            <a:r>
              <a:rPr lang="en-US" dirty="0" smtClean="0"/>
              <a:t>God.</a:t>
            </a:r>
            <a:endParaRPr lang="en-US" dirty="0"/>
          </a:p>
          <a:p>
            <a:pPr marL="914400" lvl="2" indent="0">
              <a:buNone/>
            </a:pPr>
            <a:r>
              <a:rPr lang="en-US" dirty="0" smtClean="0"/>
              <a:t>.    .    .   .   .   .   .   </a:t>
            </a:r>
          </a:p>
          <a:p>
            <a:r>
              <a:rPr lang="en-US" dirty="0" smtClean="0"/>
              <a:t>By </a:t>
            </a:r>
            <a:r>
              <a:rPr lang="en-US" dirty="0"/>
              <a:t>the power of the Holy Spirit</a:t>
            </a:r>
          </a:p>
          <a:p>
            <a:r>
              <a:rPr lang="en-US" dirty="0"/>
              <a:t> </a:t>
            </a:r>
            <a:r>
              <a:rPr lang="en-US" dirty="0" smtClean="0"/>
              <a:t>he </a:t>
            </a:r>
            <a:r>
              <a:rPr lang="en-US" dirty="0"/>
              <a:t>became incarnate from the Virgin </a:t>
            </a:r>
            <a:r>
              <a:rPr lang="en-US" dirty="0" smtClean="0"/>
              <a:t>Mary, and </a:t>
            </a:r>
            <a:r>
              <a:rPr lang="en-US" dirty="0"/>
              <a:t>was made man</a:t>
            </a:r>
            <a:r>
              <a:rPr lang="en-US" sz="2800" dirty="0" smtClean="0"/>
              <a:t>.      </a:t>
            </a:r>
            <a:r>
              <a:rPr lang="en-US" sz="1800" dirty="0" smtClean="0"/>
              <a:t> Nicene Creed</a:t>
            </a:r>
            <a:endParaRPr lang="en-US" dirty="0"/>
          </a:p>
        </p:txBody>
      </p:sp>
    </p:spTree>
    <p:extLst>
      <p:ext uri="{BB962C8B-B14F-4D97-AF65-F5344CB8AC3E}">
        <p14:creationId xmlns:p14="http://schemas.microsoft.com/office/powerpoint/2010/main" xmlns="" val="4192826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05200" y="5029200"/>
            <a:ext cx="1828800" cy="461665"/>
          </a:xfrm>
          <a:prstGeom prst="rect">
            <a:avLst/>
          </a:prstGeom>
        </p:spPr>
        <p:txBody>
          <a:bodyPr wrap="square">
            <a:spAutoFit/>
          </a:bodyPr>
          <a:lstStyle/>
          <a:p>
            <a:r>
              <a:rPr lang="en-US" sz="800" dirty="0" smtClean="0"/>
              <a:t>Public Domain Image: http</a:t>
            </a:r>
            <a:r>
              <a:rPr lang="en-US" sz="800" dirty="0" smtClean="0"/>
              <a:t>://openclipart.org/detail/47179/stylized-atom-2-by-j_alves</a:t>
            </a:r>
            <a:endParaRPr lang="en-US" sz="800" dirty="0"/>
          </a:p>
        </p:txBody>
      </p:sp>
      <p:sp>
        <p:nvSpPr>
          <p:cNvPr id="2" name="Title 1"/>
          <p:cNvSpPr>
            <a:spLocks noGrp="1"/>
          </p:cNvSpPr>
          <p:nvPr>
            <p:ph type="title"/>
          </p:nvPr>
        </p:nvSpPr>
        <p:spPr/>
        <p:txBody>
          <a:bodyPr/>
          <a:lstStyle/>
          <a:p>
            <a:r>
              <a:rPr lang="en-US" dirty="0" smtClean="0"/>
              <a:t>Science</a:t>
            </a:r>
            <a:endParaRPr lang="en-US" dirty="0"/>
          </a:p>
        </p:txBody>
      </p:sp>
      <p:sp>
        <p:nvSpPr>
          <p:cNvPr id="3" name="Content Placeholder 2"/>
          <p:cNvSpPr>
            <a:spLocks noGrp="1"/>
          </p:cNvSpPr>
          <p:nvPr>
            <p:ph idx="1"/>
          </p:nvPr>
        </p:nvSpPr>
        <p:spPr/>
        <p:txBody>
          <a:bodyPr/>
          <a:lstStyle/>
          <a:p>
            <a:r>
              <a:rPr lang="en-US" dirty="0" smtClean="0"/>
              <a:t>In Science, Nature is explored through the use of strict demonstration, involving experimentation and repeatability.  Once a scientific possibility is show to be the case, the honest person must assent to it.</a:t>
            </a:r>
            <a:endParaRPr lang="en-US" dirty="0"/>
          </a:p>
        </p:txBody>
      </p:sp>
      <p:pic>
        <p:nvPicPr>
          <p:cNvPr id="81922" name="Picture 2" descr="Stylized Atom 2 by J_Alves - A stylized atom, in color. Drawn in Inkscape."/>
          <p:cNvPicPr>
            <a:picLocks noChangeAspect="1" noChangeArrowheads="1"/>
          </p:cNvPicPr>
          <p:nvPr/>
        </p:nvPicPr>
        <p:blipFill>
          <a:blip r:embed="rId2" cstate="print"/>
          <a:srcRect/>
          <a:stretch>
            <a:fillRect/>
          </a:stretch>
        </p:blipFill>
        <p:spPr bwMode="auto">
          <a:xfrm>
            <a:off x="3352800" y="4267200"/>
            <a:ext cx="2076450" cy="2381250"/>
          </a:xfrm>
          <a:prstGeom prst="rect">
            <a:avLst/>
          </a:prstGeom>
          <a:solidFill>
            <a:schemeClr val="tx1"/>
          </a:solidFill>
        </p:spPr>
      </p:pic>
    </p:spTree>
    <p:extLst>
      <p:ext uri="{BB962C8B-B14F-4D97-AF65-F5344CB8AC3E}">
        <p14:creationId xmlns:p14="http://schemas.microsoft.com/office/powerpoint/2010/main" xmlns="" val="38932987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3600" dirty="0" smtClean="0"/>
              <a:t>Bible gives a divine message about God and who God is.</a:t>
            </a:r>
          </a:p>
          <a:p>
            <a:pPr>
              <a:lnSpc>
                <a:spcPct val="110000"/>
              </a:lnSpc>
            </a:pPr>
            <a:r>
              <a:rPr lang="en-US" sz="3600" dirty="0" smtClean="0"/>
              <a:t>  Nature gives a message about what     God has done.</a:t>
            </a:r>
          </a:p>
          <a:p>
            <a:pPr>
              <a:lnSpc>
                <a:spcPct val="150000"/>
              </a:lnSpc>
            </a:pPr>
            <a:endParaRPr lang="en-US" sz="3600" dirty="0" smtClean="0"/>
          </a:p>
          <a:p>
            <a:pPr>
              <a:lnSpc>
                <a:spcPct val="150000"/>
              </a:lnSpc>
            </a:pPr>
            <a:r>
              <a:rPr lang="en-US" sz="3600" dirty="0" smtClean="0"/>
              <a:t>“…</a:t>
            </a:r>
            <a:r>
              <a:rPr lang="en-US" sz="3600" dirty="0"/>
              <a:t>facts without ever entering into direct conflict.”</a:t>
            </a:r>
          </a:p>
        </p:txBody>
      </p:sp>
    </p:spTree>
    <p:extLst>
      <p:ext uri="{BB962C8B-B14F-4D97-AF65-F5344CB8AC3E}">
        <p14:creationId xmlns:p14="http://schemas.microsoft.com/office/powerpoint/2010/main" xmlns="" val="1327296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181600" y="4953000"/>
            <a:ext cx="3200400" cy="215444"/>
          </a:xfrm>
          <a:prstGeom prst="rect">
            <a:avLst/>
          </a:prstGeom>
        </p:spPr>
        <p:txBody>
          <a:bodyPr wrap="square">
            <a:spAutoFit/>
          </a:bodyPr>
          <a:lstStyle/>
          <a:p>
            <a:r>
              <a:rPr lang="en-US" sz="800" dirty="0" smtClean="0"/>
              <a:t>http://</a:t>
            </a:r>
            <a:r>
              <a:rPr lang="en-US" sz="800" dirty="0" smtClean="0"/>
              <a:t>ajadskim.blogspot.com/2011_02_01_archive.html (fair use)</a:t>
            </a:r>
            <a:endParaRPr lang="en-US" sz="800" dirty="0"/>
          </a:p>
        </p:txBody>
      </p:sp>
      <p:sp>
        <p:nvSpPr>
          <p:cNvPr id="13" name="Rectangle 12"/>
          <p:cNvSpPr/>
          <p:nvPr/>
        </p:nvSpPr>
        <p:spPr>
          <a:xfrm>
            <a:off x="990600" y="4648200"/>
            <a:ext cx="2590800" cy="338554"/>
          </a:xfrm>
          <a:prstGeom prst="rect">
            <a:avLst/>
          </a:prstGeom>
        </p:spPr>
        <p:txBody>
          <a:bodyPr wrap="square">
            <a:spAutoFit/>
          </a:bodyPr>
          <a:lstStyle/>
          <a:p>
            <a:r>
              <a:rPr lang="en-US" sz="800" dirty="0" smtClean="0"/>
              <a:t>http://</a:t>
            </a:r>
            <a:r>
              <a:rPr lang="en-US" sz="800" dirty="0" smtClean="0"/>
              <a:t>csep10.phys.utk.edu/astr161/lect/retrograde/aristotle.html (fair use)</a:t>
            </a:r>
            <a:endParaRPr lang="en-US" sz="800" dirty="0"/>
          </a:p>
        </p:txBody>
      </p:sp>
      <p:sp>
        <p:nvSpPr>
          <p:cNvPr id="4" name="Title 3"/>
          <p:cNvSpPr>
            <a:spLocks noGrp="1"/>
          </p:cNvSpPr>
          <p:nvPr>
            <p:ph type="title"/>
          </p:nvPr>
        </p:nvSpPr>
        <p:spPr/>
        <p:txBody>
          <a:bodyPr>
            <a:normAutofit fontScale="90000"/>
          </a:bodyPr>
          <a:lstStyle/>
          <a:p>
            <a:r>
              <a:rPr lang="en-US" sz="5300" dirty="0" smtClean="0"/>
              <a:t>Thinking Like a Scientist II.</a:t>
            </a:r>
            <a:br>
              <a:rPr lang="en-US" sz="5300" dirty="0" smtClean="0"/>
            </a:br>
            <a:r>
              <a:rPr lang="en-US" dirty="0" smtClean="0"/>
              <a:t>Description vs. Explanation</a:t>
            </a:r>
            <a:endParaRPr lang="en-US" dirty="0"/>
          </a:p>
        </p:txBody>
      </p:sp>
      <p:sp>
        <p:nvSpPr>
          <p:cNvPr id="5" name="Content Placeholder 4"/>
          <p:cNvSpPr>
            <a:spLocks noGrp="1"/>
          </p:cNvSpPr>
          <p:nvPr>
            <p:ph idx="1"/>
          </p:nvPr>
        </p:nvSpPr>
        <p:spPr>
          <a:xfrm>
            <a:off x="533400" y="1524000"/>
            <a:ext cx="8229600" cy="4876800"/>
          </a:xfrm>
        </p:spPr>
        <p:txBody>
          <a:bodyPr/>
          <a:lstStyle/>
          <a:p>
            <a:r>
              <a:rPr lang="en-US" dirty="0" smtClean="0"/>
              <a:t>Some theories are solely description</a:t>
            </a:r>
            <a:endParaRPr lang="en-US" dirty="0"/>
          </a:p>
        </p:txBody>
      </p:sp>
      <p:sp>
        <p:nvSpPr>
          <p:cNvPr id="6" name="TextBox 5"/>
          <p:cNvSpPr txBox="1"/>
          <p:nvPr/>
        </p:nvSpPr>
        <p:spPr>
          <a:xfrm>
            <a:off x="1246002" y="6019800"/>
            <a:ext cx="1665841" cy="584775"/>
          </a:xfrm>
          <a:prstGeom prst="rect">
            <a:avLst/>
          </a:prstGeom>
          <a:noFill/>
        </p:spPr>
        <p:txBody>
          <a:bodyPr wrap="none" rtlCol="0">
            <a:spAutoFit/>
          </a:bodyPr>
          <a:lstStyle/>
          <a:p>
            <a:r>
              <a:rPr lang="en-US" sz="3200" dirty="0" smtClean="0">
                <a:solidFill>
                  <a:srgbClr val="FFFFFF"/>
                </a:solidFill>
              </a:rPr>
              <a:t>Aristotle</a:t>
            </a:r>
            <a:endParaRPr lang="en-US" sz="3200" dirty="0">
              <a:solidFill>
                <a:srgbClr val="FFFFFF"/>
              </a:solidFill>
            </a:endParaRPr>
          </a:p>
        </p:txBody>
      </p:sp>
      <p:sp>
        <p:nvSpPr>
          <p:cNvPr id="7" name="TextBox 6"/>
          <p:cNvSpPr txBox="1"/>
          <p:nvPr/>
        </p:nvSpPr>
        <p:spPr>
          <a:xfrm>
            <a:off x="5943600" y="5996501"/>
            <a:ext cx="1665841" cy="584775"/>
          </a:xfrm>
          <a:prstGeom prst="rect">
            <a:avLst/>
          </a:prstGeom>
          <a:noFill/>
        </p:spPr>
        <p:txBody>
          <a:bodyPr wrap="none" rtlCol="0">
            <a:spAutoFit/>
          </a:bodyPr>
          <a:lstStyle/>
          <a:p>
            <a:r>
              <a:rPr lang="en-US" sz="3200" dirty="0" smtClean="0">
                <a:solidFill>
                  <a:srgbClr val="FFFFFF"/>
                </a:solidFill>
              </a:rPr>
              <a:t>Ptolemy</a:t>
            </a:r>
            <a:endParaRPr lang="en-US" sz="2800" dirty="0">
              <a:solidFill>
                <a:srgbClr val="FFFFFF"/>
              </a:solidFill>
            </a:endParaRPr>
          </a:p>
        </p:txBody>
      </p:sp>
      <p:pic>
        <p:nvPicPr>
          <p:cNvPr id="11266" name="Picture 2" descr="http://4.bp.blogspot.com/_0kxTncs58PM/TVIqxa6mZFI/AAAAAAAAAAc/HzXtF1EHr6M/s320/geocentric.gif">
            <a:hlinkClick r:id="rId2"/>
          </p:cNvPr>
          <p:cNvPicPr>
            <a:picLocks noChangeAspect="1" noChangeArrowheads="1"/>
          </p:cNvPicPr>
          <p:nvPr/>
        </p:nvPicPr>
        <p:blipFill>
          <a:blip r:embed="rId3" cstate="print"/>
          <a:srcRect/>
          <a:stretch>
            <a:fillRect/>
          </a:stretch>
        </p:blipFill>
        <p:spPr bwMode="auto">
          <a:xfrm>
            <a:off x="5029200" y="2438400"/>
            <a:ext cx="3429000" cy="3418284"/>
          </a:xfrm>
          <a:prstGeom prst="rect">
            <a:avLst/>
          </a:prstGeom>
          <a:noFill/>
        </p:spPr>
      </p:pic>
      <p:pic>
        <p:nvPicPr>
          <p:cNvPr id="11268" name="Picture 4" descr="http://csep10.phys.utk.edu/astr161/lect/retrograde/aristotle.gif"/>
          <p:cNvPicPr>
            <a:picLocks noChangeAspect="1" noChangeArrowheads="1"/>
          </p:cNvPicPr>
          <p:nvPr/>
        </p:nvPicPr>
        <p:blipFill>
          <a:blip r:embed="rId4" cstate="print"/>
          <a:srcRect/>
          <a:stretch>
            <a:fillRect/>
          </a:stretch>
        </p:blipFill>
        <p:spPr bwMode="auto">
          <a:xfrm>
            <a:off x="685800" y="2438400"/>
            <a:ext cx="3505200" cy="3505200"/>
          </a:xfrm>
          <a:prstGeom prst="rect">
            <a:avLst/>
          </a:prstGeom>
          <a:solidFill>
            <a:schemeClr val="tx1"/>
          </a:solidFill>
        </p:spPr>
      </p:pic>
    </p:spTree>
    <p:extLst>
      <p:ext uri="{BB962C8B-B14F-4D97-AF65-F5344CB8AC3E}">
        <p14:creationId xmlns:p14="http://schemas.microsoft.com/office/powerpoint/2010/main" xmlns="" val="19403310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29200" y="5486400"/>
            <a:ext cx="1981200" cy="338554"/>
          </a:xfrm>
          <a:prstGeom prst="rect">
            <a:avLst/>
          </a:prstGeom>
        </p:spPr>
        <p:txBody>
          <a:bodyPr wrap="square">
            <a:spAutoFit/>
          </a:bodyPr>
          <a:lstStyle/>
          <a:p>
            <a:r>
              <a:rPr lang="en-US" sz="800" dirty="0" smtClean="0"/>
              <a:t>http://</a:t>
            </a:r>
            <a:r>
              <a:rPr lang="en-US" sz="800" dirty="0" smtClean="0"/>
              <a:t>csep10.phys.utk.edu/astr161/lect/retrograde/aristotle.html (fair use)</a:t>
            </a:r>
            <a:endParaRPr lang="en-US" sz="800" dirty="0"/>
          </a:p>
        </p:txBody>
      </p:sp>
      <p:sp>
        <p:nvSpPr>
          <p:cNvPr id="3" name="Content Placeholder 2"/>
          <p:cNvSpPr>
            <a:spLocks noGrp="1"/>
          </p:cNvSpPr>
          <p:nvPr>
            <p:ph idx="1"/>
          </p:nvPr>
        </p:nvSpPr>
        <p:spPr/>
        <p:txBody>
          <a:bodyPr/>
          <a:lstStyle/>
          <a:p>
            <a:r>
              <a:rPr lang="en-US" dirty="0" smtClean="0"/>
              <a:t>Ptolemy did not believe the </a:t>
            </a:r>
            <a:r>
              <a:rPr lang="en-US" dirty="0" smtClean="0"/>
              <a:t>epicycles </a:t>
            </a:r>
            <a:r>
              <a:rPr lang="en-US" dirty="0" smtClean="0"/>
              <a:t>really existed</a:t>
            </a:r>
          </a:p>
          <a:p>
            <a:r>
              <a:rPr lang="en-US" dirty="0" smtClean="0"/>
              <a:t>Necessary to explain retrograde planetary motion</a:t>
            </a:r>
            <a:endParaRPr lang="en-US" dirty="0"/>
          </a:p>
        </p:txBody>
      </p:sp>
      <p:pic>
        <p:nvPicPr>
          <p:cNvPr id="10244" name="Picture 4" descr="http://csep10.phys.utk.edu/astr161/lect/retrograde/epicycle.gif"/>
          <p:cNvPicPr>
            <a:picLocks noChangeAspect="1" noChangeArrowheads="1"/>
          </p:cNvPicPr>
          <p:nvPr/>
        </p:nvPicPr>
        <p:blipFill>
          <a:blip r:embed="rId2" cstate="print"/>
          <a:srcRect/>
          <a:stretch>
            <a:fillRect/>
          </a:stretch>
        </p:blipFill>
        <p:spPr bwMode="auto">
          <a:xfrm>
            <a:off x="4267200" y="3505200"/>
            <a:ext cx="3556000" cy="2667000"/>
          </a:xfrm>
          <a:prstGeom prst="rect">
            <a:avLst/>
          </a:prstGeom>
          <a:solidFill>
            <a:schemeClr val="tx2"/>
          </a:solidFill>
        </p:spPr>
      </p:pic>
    </p:spTree>
    <p:extLst>
      <p:ext uri="{BB962C8B-B14F-4D97-AF65-F5344CB8AC3E}">
        <p14:creationId xmlns:p14="http://schemas.microsoft.com/office/powerpoint/2010/main" xmlns="" val="40508600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6800" y="3810000"/>
            <a:ext cx="2057400" cy="338554"/>
          </a:xfrm>
          <a:prstGeom prst="rect">
            <a:avLst/>
          </a:prstGeom>
        </p:spPr>
        <p:txBody>
          <a:bodyPr wrap="square">
            <a:spAutoFit/>
          </a:bodyPr>
          <a:lstStyle/>
          <a:p>
            <a:r>
              <a:rPr lang="en-US" sz="800" dirty="0" smtClean="0"/>
              <a:t>http://</a:t>
            </a:r>
            <a:r>
              <a:rPr lang="en-US" sz="800" dirty="0" smtClean="0"/>
              <a:t>csep10.phys.utk.edu/astr161/lect/retrograde/copernican.html (fair use)</a:t>
            </a:r>
            <a:endParaRPr lang="en-US" sz="800" dirty="0"/>
          </a:p>
        </p:txBody>
      </p:sp>
      <p:sp>
        <p:nvSpPr>
          <p:cNvPr id="3" name="Content Placeholder 2"/>
          <p:cNvSpPr>
            <a:spLocks noGrp="1"/>
          </p:cNvSpPr>
          <p:nvPr>
            <p:ph idx="1"/>
          </p:nvPr>
        </p:nvSpPr>
        <p:spPr/>
        <p:txBody>
          <a:bodyPr>
            <a:normAutofit/>
          </a:bodyPr>
          <a:lstStyle/>
          <a:p>
            <a:r>
              <a:rPr lang="en-US" sz="3600" dirty="0" smtClean="0"/>
              <a:t>Copernicus </a:t>
            </a:r>
          </a:p>
          <a:p>
            <a:endParaRPr lang="en-US" sz="3600" dirty="0"/>
          </a:p>
          <a:p>
            <a:endParaRPr lang="en-US" sz="6000" dirty="0"/>
          </a:p>
        </p:txBody>
      </p:sp>
      <p:sp>
        <p:nvSpPr>
          <p:cNvPr id="4" name="TextBox 3"/>
          <p:cNvSpPr txBox="1"/>
          <p:nvPr/>
        </p:nvSpPr>
        <p:spPr>
          <a:xfrm>
            <a:off x="60670" y="4876800"/>
            <a:ext cx="8783174" cy="523220"/>
          </a:xfrm>
          <a:prstGeom prst="rect">
            <a:avLst/>
          </a:prstGeom>
          <a:noFill/>
        </p:spPr>
        <p:txBody>
          <a:bodyPr wrap="none" rtlCol="0">
            <a:spAutoFit/>
          </a:bodyPr>
          <a:lstStyle/>
          <a:p>
            <a:r>
              <a:rPr lang="en-US" sz="2800" dirty="0" smtClean="0">
                <a:solidFill>
                  <a:srgbClr val="FFFFFF"/>
                </a:solidFill>
              </a:rPr>
              <a:t>Believed this to be explanation, not merely description</a:t>
            </a:r>
            <a:endParaRPr lang="en-US" sz="2800" dirty="0">
              <a:solidFill>
                <a:srgbClr val="FFFFFF"/>
              </a:solidFill>
            </a:endParaRPr>
          </a:p>
        </p:txBody>
      </p:sp>
      <p:pic>
        <p:nvPicPr>
          <p:cNvPr id="9218" name="Picture 2" descr="http://csep10.phys.utk.edu/astr161/lect/retrograde/copernicus.gif"/>
          <p:cNvPicPr>
            <a:picLocks noChangeAspect="1" noChangeArrowheads="1"/>
          </p:cNvPicPr>
          <p:nvPr/>
        </p:nvPicPr>
        <p:blipFill>
          <a:blip r:embed="rId2" cstate="print"/>
          <a:srcRect/>
          <a:stretch>
            <a:fillRect/>
          </a:stretch>
        </p:blipFill>
        <p:spPr bwMode="auto">
          <a:xfrm>
            <a:off x="4343400" y="1447800"/>
            <a:ext cx="3241875" cy="3095625"/>
          </a:xfrm>
          <a:prstGeom prst="rect">
            <a:avLst/>
          </a:prstGeom>
          <a:solidFill>
            <a:schemeClr val="tx1"/>
          </a:solidFill>
        </p:spPr>
      </p:pic>
    </p:spTree>
    <p:extLst>
      <p:ext uri="{BB962C8B-B14F-4D97-AF65-F5344CB8AC3E}">
        <p14:creationId xmlns:p14="http://schemas.microsoft.com/office/powerpoint/2010/main" xmlns="" val="29089743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3600" dirty="0" smtClean="0"/>
              <a:t>Dissention and Discord immediately broke out.</a:t>
            </a:r>
            <a:endParaRPr lang="en-US" dirty="0"/>
          </a:p>
          <a:p>
            <a:r>
              <a:rPr lang="en-US" dirty="0" smtClean="0"/>
              <a:t>Osiander wrote unsigned preface of Copernicus’ book saying “Description”</a:t>
            </a:r>
          </a:p>
          <a:p>
            <a:r>
              <a:rPr lang="en-US" dirty="0" smtClean="0"/>
              <a:t>Jesuits taught the book was Description, but made calculations much easier. </a:t>
            </a:r>
          </a:p>
          <a:p>
            <a:r>
              <a:rPr lang="en-US" dirty="0" smtClean="0"/>
              <a:t>Galileo had no doubts that it was Explanation</a:t>
            </a:r>
            <a:endParaRPr lang="en-US" dirty="0"/>
          </a:p>
        </p:txBody>
      </p:sp>
    </p:spTree>
    <p:extLst>
      <p:ext uri="{BB962C8B-B14F-4D97-AF65-F5344CB8AC3E}">
        <p14:creationId xmlns:p14="http://schemas.microsoft.com/office/powerpoint/2010/main" xmlns="" val="15685026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smtClean="0"/>
              <a:t>Quantum Physics:  Virtual Particles</a:t>
            </a:r>
          </a:p>
          <a:p>
            <a:endParaRPr lang="en-US" sz="3600" dirty="0"/>
          </a:p>
          <a:p>
            <a:r>
              <a:rPr lang="en-US" sz="2800" dirty="0" smtClean="0"/>
              <a:t>Particles appear, disappear, re-appear but changed, even from “empty space.”</a:t>
            </a:r>
          </a:p>
          <a:p>
            <a:endParaRPr lang="en-US" sz="2800" dirty="0"/>
          </a:p>
          <a:p>
            <a:r>
              <a:rPr lang="en-US" sz="2800" dirty="0" smtClean="0"/>
              <a:t>These are descriptions from experiments and equations, but have no explanation. </a:t>
            </a:r>
          </a:p>
          <a:p>
            <a:endParaRPr lang="en-US" sz="3600" dirty="0"/>
          </a:p>
          <a:p>
            <a:endParaRPr lang="en-US" sz="3600" dirty="0"/>
          </a:p>
        </p:txBody>
      </p:sp>
    </p:spTree>
    <p:extLst>
      <p:ext uri="{BB962C8B-B14F-4D97-AF65-F5344CB8AC3E}">
        <p14:creationId xmlns:p14="http://schemas.microsoft.com/office/powerpoint/2010/main" xmlns="" val="3130581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Incarnation &amp; Resurrection </a:t>
            </a:r>
            <a:endParaRPr lang="en-US" dirty="0"/>
          </a:p>
        </p:txBody>
      </p:sp>
      <p:sp>
        <p:nvSpPr>
          <p:cNvPr id="3" name="Content Placeholder 2"/>
          <p:cNvSpPr>
            <a:spLocks noGrp="1"/>
          </p:cNvSpPr>
          <p:nvPr>
            <p:ph idx="1"/>
          </p:nvPr>
        </p:nvSpPr>
        <p:spPr/>
        <p:txBody>
          <a:bodyPr/>
          <a:lstStyle/>
          <a:p>
            <a:r>
              <a:rPr lang="en-US" dirty="0" smtClean="0"/>
              <a:t>We have no naturalistic explanations for these marvelous events in the life of Christ.  They can be considered to be descriptions.</a:t>
            </a:r>
          </a:p>
          <a:p>
            <a:pPr marL="0" indent="0">
              <a:buNone/>
            </a:pPr>
            <a:r>
              <a:rPr lang="en-US" dirty="0"/>
              <a:t>	</a:t>
            </a:r>
            <a:r>
              <a:rPr lang="en-US" dirty="0" smtClean="0"/>
              <a:t>Like scientists, people of faith do not need to be embarrassed by accepting and believing a description.</a:t>
            </a:r>
            <a:endParaRPr lang="en-US" dirty="0"/>
          </a:p>
        </p:txBody>
      </p:sp>
    </p:spTree>
    <p:extLst>
      <p:ext uri="{BB962C8B-B14F-4D97-AF65-F5344CB8AC3E}">
        <p14:creationId xmlns:p14="http://schemas.microsoft.com/office/powerpoint/2010/main" xmlns="" val="36660176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19400" y="3352800"/>
            <a:ext cx="3124200" cy="338554"/>
          </a:xfrm>
          <a:prstGeom prst="rect">
            <a:avLst/>
          </a:prstGeom>
        </p:spPr>
        <p:txBody>
          <a:bodyPr wrap="square">
            <a:spAutoFit/>
          </a:bodyPr>
          <a:lstStyle/>
          <a:p>
            <a:r>
              <a:rPr lang="en-US" sz="800" dirty="0" smtClean="0"/>
              <a:t>http://</a:t>
            </a:r>
            <a:r>
              <a:rPr lang="en-US" sz="800" dirty="0" smtClean="0"/>
              <a:t>classes.kumc.edu/sah/resources/sensory_processing/learning_opportunities/sensory_profile/bell_curve.htm (fair use)</a:t>
            </a:r>
            <a:endParaRPr lang="en-US" sz="800" dirty="0"/>
          </a:p>
        </p:txBody>
      </p:sp>
      <p:sp>
        <p:nvSpPr>
          <p:cNvPr id="2" name="Title 1"/>
          <p:cNvSpPr>
            <a:spLocks noGrp="1"/>
          </p:cNvSpPr>
          <p:nvPr>
            <p:ph type="title"/>
          </p:nvPr>
        </p:nvSpPr>
        <p:spPr>
          <a:xfrm>
            <a:off x="457200" y="533400"/>
            <a:ext cx="8229600" cy="1447800"/>
          </a:xfrm>
        </p:spPr>
        <p:txBody>
          <a:bodyPr>
            <a:normAutofit fontScale="90000"/>
          </a:bodyPr>
          <a:lstStyle/>
          <a:p>
            <a:r>
              <a:rPr lang="en-US" sz="5300" dirty="0"/>
              <a:t>Thinking Like a Scientist </a:t>
            </a:r>
            <a:r>
              <a:rPr lang="en-US" sz="5300" dirty="0" smtClean="0"/>
              <a:t>III.</a:t>
            </a:r>
            <a:br>
              <a:rPr lang="en-US" sz="5300" dirty="0" smtClean="0"/>
            </a:br>
            <a:r>
              <a:rPr lang="en-US" dirty="0" smtClean="0"/>
              <a:t>Recognize possibility of error</a:t>
            </a:r>
            <a:r>
              <a:rPr lang="en-US" dirty="0"/>
              <a:t/>
            </a:r>
            <a:br>
              <a:rPr lang="en-US" dirty="0"/>
            </a:br>
            <a:endParaRPr lang="en-US" dirty="0"/>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r>
              <a:rPr lang="en-US" dirty="0" smtClean="0"/>
              <a:t>“I may be wrong, but I’m not in doubt.”</a:t>
            </a:r>
          </a:p>
          <a:p>
            <a:r>
              <a:rPr lang="en-US" dirty="0" smtClean="0"/>
              <a:t>Always recognize there is the possibility of being wrong.</a:t>
            </a:r>
            <a:endParaRPr lang="en-US" dirty="0"/>
          </a:p>
        </p:txBody>
      </p:sp>
      <p:pic>
        <p:nvPicPr>
          <p:cNvPr id="5122" name="Picture 2" descr="picture of bell curve"/>
          <p:cNvPicPr>
            <a:picLocks noChangeAspect="1" noChangeArrowheads="1"/>
          </p:cNvPicPr>
          <p:nvPr/>
        </p:nvPicPr>
        <p:blipFill>
          <a:blip r:embed="rId3" cstate="print"/>
          <a:srcRect/>
          <a:stretch>
            <a:fillRect/>
          </a:stretch>
        </p:blipFill>
        <p:spPr bwMode="auto">
          <a:xfrm>
            <a:off x="1905000" y="1752600"/>
            <a:ext cx="5038725" cy="3400426"/>
          </a:xfrm>
          <a:prstGeom prst="rect">
            <a:avLst/>
          </a:prstGeom>
          <a:noFill/>
        </p:spPr>
      </p:pic>
    </p:spTree>
    <p:extLst>
      <p:ext uri="{BB962C8B-B14F-4D97-AF65-F5344CB8AC3E}">
        <p14:creationId xmlns:p14="http://schemas.microsoft.com/office/powerpoint/2010/main" xmlns="" val="11281781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Karl Barth</a:t>
            </a:r>
            <a:endParaRPr lang="en-US" dirty="0"/>
          </a:p>
        </p:txBody>
      </p:sp>
      <p:sp>
        <p:nvSpPr>
          <p:cNvPr id="3" name="Content Placeholder 2"/>
          <p:cNvSpPr>
            <a:spLocks noGrp="1"/>
          </p:cNvSpPr>
          <p:nvPr>
            <p:ph idx="1"/>
          </p:nvPr>
        </p:nvSpPr>
        <p:spPr/>
        <p:txBody>
          <a:bodyPr/>
          <a:lstStyle/>
          <a:p>
            <a:r>
              <a:rPr lang="en-US" dirty="0" smtClean="0"/>
              <a:t>“Any time you believe you have the complete truth about God you have made yourself into a god and violated the second commandment.”</a:t>
            </a:r>
          </a:p>
          <a:p>
            <a:endParaRPr lang="en-US" dirty="0" smtClean="0"/>
          </a:p>
          <a:p>
            <a:r>
              <a:rPr lang="en-US" dirty="0" smtClean="0"/>
              <a:t>No matter how seriously and prayerfully we think about God, there always is the possibility we are wrong.</a:t>
            </a:r>
            <a:endParaRPr lang="en-US" dirty="0"/>
          </a:p>
        </p:txBody>
      </p:sp>
    </p:spTree>
    <p:extLst>
      <p:ext uri="{BB962C8B-B14F-4D97-AF65-F5344CB8AC3E}">
        <p14:creationId xmlns:p14="http://schemas.microsoft.com/office/powerpoint/2010/main" xmlns="" val="40722793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Thinking Like a Scientist</a:t>
            </a:r>
            <a:endParaRPr lang="en-US" dirty="0"/>
          </a:p>
        </p:txBody>
      </p:sp>
      <p:sp>
        <p:nvSpPr>
          <p:cNvPr id="3" name="Content Placeholder 2"/>
          <p:cNvSpPr>
            <a:spLocks noGrp="1"/>
          </p:cNvSpPr>
          <p:nvPr>
            <p:ph idx="1"/>
          </p:nvPr>
        </p:nvSpPr>
        <p:spPr/>
        <p:txBody>
          <a:bodyPr/>
          <a:lstStyle/>
          <a:p>
            <a:r>
              <a:rPr lang="en-US" dirty="0" smtClean="0"/>
              <a:t>1.  Recognize that explanations that seem to be contradictory might both be true.</a:t>
            </a:r>
          </a:p>
          <a:p>
            <a:r>
              <a:rPr lang="en-US" dirty="0" smtClean="0"/>
              <a:t>2.  Sometimes description is all we can achieve and we do not need to be embarrassed by lack of natural explanation.</a:t>
            </a:r>
          </a:p>
          <a:p>
            <a:r>
              <a:rPr lang="en-US" dirty="0" smtClean="0"/>
              <a:t>3.  Be humble about conclusions</a:t>
            </a:r>
            <a:endParaRPr lang="en-US" dirty="0"/>
          </a:p>
        </p:txBody>
      </p:sp>
    </p:spTree>
    <p:extLst>
      <p:ext uri="{BB962C8B-B14F-4D97-AF65-F5344CB8AC3E}">
        <p14:creationId xmlns:p14="http://schemas.microsoft.com/office/powerpoint/2010/main" xmlns="" val="1867871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33800" y="5029200"/>
            <a:ext cx="1676400" cy="461665"/>
          </a:xfrm>
          <a:prstGeom prst="rect">
            <a:avLst/>
          </a:prstGeom>
        </p:spPr>
        <p:txBody>
          <a:bodyPr wrap="square">
            <a:spAutoFit/>
          </a:bodyPr>
          <a:lstStyle/>
          <a:p>
            <a:r>
              <a:rPr lang="en-US" sz="800" dirty="0" smtClean="0"/>
              <a:t>Public Domain Image: http</a:t>
            </a:r>
            <a:r>
              <a:rPr lang="en-US" sz="800" dirty="0" smtClean="0"/>
              <a:t>://openclipart.org/detail/472/adult-and-child-by-liftarn</a:t>
            </a:r>
            <a:endParaRPr lang="en-US" sz="800" dirty="0"/>
          </a:p>
        </p:txBody>
      </p:sp>
      <p:sp>
        <p:nvSpPr>
          <p:cNvPr id="2" name="Title 1"/>
          <p:cNvSpPr>
            <a:spLocks noGrp="1"/>
          </p:cNvSpPr>
          <p:nvPr>
            <p:ph type="title"/>
          </p:nvPr>
        </p:nvSpPr>
        <p:spPr/>
        <p:txBody>
          <a:bodyPr/>
          <a:lstStyle/>
          <a:p>
            <a:r>
              <a:rPr lang="en-US" dirty="0" smtClean="0"/>
              <a:t>Faith</a:t>
            </a:r>
            <a:endParaRPr lang="en-US" dirty="0"/>
          </a:p>
        </p:txBody>
      </p:sp>
      <p:sp>
        <p:nvSpPr>
          <p:cNvPr id="3" name="Content Placeholder 2"/>
          <p:cNvSpPr>
            <a:spLocks noGrp="1"/>
          </p:cNvSpPr>
          <p:nvPr>
            <p:ph idx="1"/>
          </p:nvPr>
        </p:nvSpPr>
        <p:spPr/>
        <p:txBody>
          <a:bodyPr/>
          <a:lstStyle/>
          <a:p>
            <a:r>
              <a:rPr lang="en-US" dirty="0" smtClean="0"/>
              <a:t>Knowing a spiritual reality involves a constant openness to know and an openness to be known.  The will is not forced, as it is in science.  In faith, thinking and assent walk hand-in-hand in an act of trust.</a:t>
            </a:r>
            <a:endParaRPr lang="en-US" dirty="0"/>
          </a:p>
        </p:txBody>
      </p:sp>
      <p:pic>
        <p:nvPicPr>
          <p:cNvPr id="80898" name="Picture 2" descr="Adult and child by liftarn - An adult and a child walking holding hands. Based on a public domain Swedish road sign.">
            <a:hlinkClick r:id="rId2"/>
          </p:cNvPr>
          <p:cNvPicPr>
            <a:picLocks noChangeAspect="1" noChangeArrowheads="1"/>
          </p:cNvPicPr>
          <p:nvPr/>
        </p:nvPicPr>
        <p:blipFill>
          <a:blip r:embed="rId3" cstate="print"/>
          <a:srcRect/>
          <a:stretch>
            <a:fillRect/>
          </a:stretch>
        </p:blipFill>
        <p:spPr bwMode="auto">
          <a:xfrm>
            <a:off x="3733800" y="4267200"/>
            <a:ext cx="1676400" cy="2381250"/>
          </a:xfrm>
          <a:prstGeom prst="rect">
            <a:avLst/>
          </a:prstGeom>
          <a:solidFill>
            <a:schemeClr val="accent3"/>
          </a:solidFill>
        </p:spPr>
      </p:pic>
    </p:spTree>
    <p:extLst>
      <p:ext uri="{BB962C8B-B14F-4D97-AF65-F5344CB8AC3E}">
        <p14:creationId xmlns:p14="http://schemas.microsoft.com/office/powerpoint/2010/main" xmlns="" val="27583018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Conclusions</a:t>
            </a:r>
            <a:endParaRPr lang="en-US" dirty="0"/>
          </a:p>
        </p:txBody>
      </p:sp>
      <p:sp>
        <p:nvSpPr>
          <p:cNvPr id="3" name="Content Placeholder 2"/>
          <p:cNvSpPr>
            <a:spLocks noGrp="1"/>
          </p:cNvSpPr>
          <p:nvPr>
            <p:ph idx="1"/>
          </p:nvPr>
        </p:nvSpPr>
        <p:spPr>
          <a:xfrm>
            <a:off x="457200" y="1371600"/>
            <a:ext cx="8229600" cy="4525963"/>
          </a:xfrm>
        </p:spPr>
        <p:txBody>
          <a:bodyPr/>
          <a:lstStyle/>
          <a:p>
            <a:r>
              <a:rPr lang="en-US" sz="3200" dirty="0"/>
              <a:t>“Christian” refers to one who is in relationship with Jesus Christ.</a:t>
            </a:r>
          </a:p>
          <a:p>
            <a:endParaRPr lang="en-US" sz="3200" dirty="0"/>
          </a:p>
          <a:p>
            <a:r>
              <a:rPr lang="en-US" sz="3200" dirty="0"/>
              <a:t>The term has nothing to do with concepts or beliefs of the mechanism of creation.</a:t>
            </a:r>
          </a:p>
          <a:p>
            <a:endParaRPr lang="en-US" sz="3200" dirty="0"/>
          </a:p>
          <a:p>
            <a:r>
              <a:rPr lang="en-US" sz="3200" dirty="0"/>
              <a:t>It is perfectly possible for a Christian to </a:t>
            </a:r>
            <a:r>
              <a:rPr lang="en-US" sz="3200" dirty="0" smtClean="0"/>
              <a:t> </a:t>
            </a:r>
            <a:r>
              <a:rPr lang="en-US" dirty="0" smtClean="0"/>
              <a:t>believe God created our earth </a:t>
            </a:r>
            <a:r>
              <a:rPr lang="en-US" sz="3200" dirty="0" smtClean="0"/>
              <a:t>and still accept Evolution.</a:t>
            </a:r>
            <a:endParaRPr lang="en-US" sz="3200" dirty="0"/>
          </a:p>
          <a:p>
            <a:endParaRPr lang="en-US" dirty="0"/>
          </a:p>
        </p:txBody>
      </p:sp>
    </p:spTree>
    <p:extLst>
      <p:ext uri="{BB962C8B-B14F-4D97-AF65-F5344CB8AC3E}">
        <p14:creationId xmlns:p14="http://schemas.microsoft.com/office/powerpoint/2010/main" xmlns="" val="39888677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t>
            </a:r>
            <a:r>
              <a:rPr lang="en-US" dirty="0"/>
              <a:t>Conclusions</a:t>
            </a:r>
          </a:p>
        </p:txBody>
      </p:sp>
      <p:sp>
        <p:nvSpPr>
          <p:cNvPr id="3" name="Content Placeholder 2"/>
          <p:cNvSpPr>
            <a:spLocks noGrp="1"/>
          </p:cNvSpPr>
          <p:nvPr>
            <p:ph idx="1"/>
          </p:nvPr>
        </p:nvSpPr>
        <p:spPr/>
        <p:txBody>
          <a:bodyPr/>
          <a:lstStyle/>
          <a:p>
            <a:r>
              <a:rPr lang="en-US" sz="4000" dirty="0"/>
              <a:t>“Two seemingly incompatible conceptions can each represent an aspect of the truth. . . they may serve, in turn, to represent the facts without ever entering into direct conflict.”</a:t>
            </a:r>
          </a:p>
          <a:p>
            <a:r>
              <a:rPr lang="en-US" sz="1800" dirty="0"/>
              <a:t>Louis de Broglie</a:t>
            </a:r>
          </a:p>
          <a:p>
            <a:endParaRPr lang="en-US" dirty="0"/>
          </a:p>
        </p:txBody>
      </p:sp>
    </p:spTree>
    <p:extLst>
      <p:ext uri="{BB962C8B-B14F-4D97-AF65-F5344CB8AC3E}">
        <p14:creationId xmlns:p14="http://schemas.microsoft.com/office/powerpoint/2010/main" xmlns="" val="3279688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t>
            </a:r>
            <a:r>
              <a:rPr lang="en-US" dirty="0"/>
              <a:t>Conclusions</a:t>
            </a:r>
          </a:p>
        </p:txBody>
      </p:sp>
      <p:sp>
        <p:nvSpPr>
          <p:cNvPr id="3" name="Content Placeholder 2"/>
          <p:cNvSpPr>
            <a:spLocks noGrp="1"/>
          </p:cNvSpPr>
          <p:nvPr>
            <p:ph idx="1"/>
          </p:nvPr>
        </p:nvSpPr>
        <p:spPr/>
        <p:txBody>
          <a:bodyPr/>
          <a:lstStyle/>
          <a:p>
            <a:r>
              <a:rPr lang="en-US" sz="4000" dirty="0" smtClean="0"/>
              <a:t>The Theory of Evolution does </a:t>
            </a:r>
            <a:r>
              <a:rPr lang="en-US" sz="4000" u="sng" dirty="0" smtClean="0"/>
              <a:t>not</a:t>
            </a:r>
            <a:r>
              <a:rPr lang="en-US" sz="4000" dirty="0" smtClean="0"/>
              <a:t> rule out that our earth developed by the decisions and actions of God.</a:t>
            </a:r>
            <a:endParaRPr lang="en-US" sz="4000" dirty="0"/>
          </a:p>
        </p:txBody>
      </p:sp>
    </p:spTree>
    <p:extLst>
      <p:ext uri="{BB962C8B-B14F-4D97-AF65-F5344CB8AC3E}">
        <p14:creationId xmlns:p14="http://schemas.microsoft.com/office/powerpoint/2010/main" xmlns="" val="26633860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Conclusion</a:t>
            </a:r>
            <a:endParaRPr lang="en-US" dirty="0"/>
          </a:p>
        </p:txBody>
      </p:sp>
      <p:sp>
        <p:nvSpPr>
          <p:cNvPr id="3" name="Content Placeholder 2"/>
          <p:cNvSpPr>
            <a:spLocks noGrp="1"/>
          </p:cNvSpPr>
          <p:nvPr>
            <p:ph idx="1"/>
          </p:nvPr>
        </p:nvSpPr>
        <p:spPr/>
        <p:txBody>
          <a:bodyPr>
            <a:normAutofit/>
          </a:bodyPr>
          <a:lstStyle/>
          <a:p>
            <a:r>
              <a:rPr lang="en-US" sz="3600" dirty="0" smtClean="0"/>
              <a:t>Science and Religion are not </a:t>
            </a:r>
            <a:r>
              <a:rPr lang="en-US" sz="3600" i="1" dirty="0" smtClean="0"/>
              <a:t>necessarily</a:t>
            </a:r>
            <a:r>
              <a:rPr lang="en-US" sz="3600" dirty="0" smtClean="0"/>
              <a:t> in conflict even in this most sensitive question: “How did we get here?”</a:t>
            </a:r>
            <a:endParaRPr lang="en-US" sz="3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7796" y="3505200"/>
            <a:ext cx="4412204" cy="3118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724400" y="6642556"/>
            <a:ext cx="1625766" cy="215444"/>
          </a:xfrm>
          <a:prstGeom prst="rect">
            <a:avLst/>
          </a:prstGeom>
          <a:noFill/>
        </p:spPr>
        <p:txBody>
          <a:bodyPr wrap="none" rtlCol="0">
            <a:spAutoFit/>
          </a:bodyPr>
          <a:lstStyle/>
          <a:p>
            <a:r>
              <a:rPr lang="en-US" sz="800" dirty="0" smtClean="0"/>
              <a:t>Photo courtesy of Wilton Bunch</a:t>
            </a:r>
            <a:endParaRPr lang="en-US" sz="800" dirty="0"/>
          </a:p>
        </p:txBody>
      </p:sp>
    </p:spTree>
    <p:extLst>
      <p:ext uri="{BB962C8B-B14F-4D97-AF65-F5344CB8AC3E}">
        <p14:creationId xmlns:p14="http://schemas.microsoft.com/office/powerpoint/2010/main" xmlns="" val="26017375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Box 1"/>
          <p:cNvSpPr txBox="1">
            <a:spLocks noChangeArrowheads="1"/>
          </p:cNvSpPr>
          <p:nvPr/>
        </p:nvSpPr>
        <p:spPr bwMode="auto">
          <a:xfrm>
            <a:off x="381000" y="1600200"/>
            <a:ext cx="8382000" cy="3724096"/>
          </a:xfrm>
          <a:prstGeom prst="rect">
            <a:avLst/>
          </a:prstGeom>
          <a:noFill/>
          <a:ln w="9525">
            <a:noFill/>
            <a:miter lim="800000"/>
            <a:headEnd/>
            <a:tailEnd/>
          </a:ln>
        </p:spPr>
        <p:txBody>
          <a:bodyPr wrap="square">
            <a:spAutoFit/>
          </a:bodyPr>
          <a:lstStyle/>
          <a:p>
            <a:pPr algn="ctr"/>
            <a:r>
              <a:rPr lang="en-US" sz="2000" b="1" dirty="0">
                <a:solidFill>
                  <a:schemeClr val="tx2"/>
                </a:solidFill>
              </a:rPr>
              <a:t>Conditions of Use</a:t>
            </a:r>
          </a:p>
          <a:p>
            <a:r>
              <a:rPr lang="en-US" dirty="0" smtClean="0">
                <a:solidFill>
                  <a:schemeClr val="tx2"/>
                </a:solidFill>
              </a:rPr>
              <a:t>The </a:t>
            </a:r>
            <a:r>
              <a:rPr lang="en-US" dirty="0">
                <a:solidFill>
                  <a:schemeClr val="tx2"/>
                </a:solidFill>
              </a:rPr>
              <a:t>slides contained in this presentation and the accompanying notes are freely available for use and/or modification by individuals and groups to promote understanding and dialogue in science and religion with the stipulation that they may not be sold or traded individually, collectively, or otherwise for any form of financial or material gain. The source of all images in this collection of slides is either noted directly (if required by the author) or may be viewed by clicking an image (in edit mode) and then clicking “Send to Back.” These forms of crediting images must be included in any use or derivation of these materials</a:t>
            </a:r>
            <a:r>
              <a:rPr lang="en-US" dirty="0" smtClean="0">
                <a:solidFill>
                  <a:schemeClr val="tx2"/>
                </a:solidFill>
              </a:rPr>
              <a:t>.</a:t>
            </a:r>
          </a:p>
          <a:p>
            <a:endParaRPr lang="en-US" dirty="0">
              <a:solidFill>
                <a:schemeClr val="tx2"/>
              </a:solidFill>
            </a:endParaRPr>
          </a:p>
          <a:p>
            <a:r>
              <a:rPr lang="en-US" dirty="0" smtClean="0">
                <a:solidFill>
                  <a:schemeClr val="tx2"/>
                </a:solidFill>
              </a:rPr>
              <a:t>The contents of these slides and the accompanying notes reflect the views of the author and should not be assumed to represent the position of Samford University or its employees.</a:t>
            </a:r>
            <a:endParaRPr lang="en-US" dirty="0">
              <a:solidFill>
                <a:schemeClr val="tx2"/>
              </a:solidFill>
            </a:endParaRPr>
          </a:p>
        </p:txBody>
      </p:sp>
      <p:pic>
        <p:nvPicPr>
          <p:cNvPr id="4" name="Picture 4" descr="C:\Steve\Science and Religion\Center\logo.jpg"/>
          <p:cNvPicPr>
            <a:picLocks noChangeAspect="1" noChangeArrowheads="1"/>
          </p:cNvPicPr>
          <p:nvPr/>
        </p:nvPicPr>
        <p:blipFill>
          <a:blip r:embed="rId2" cstate="print"/>
          <a:srcRect/>
          <a:stretch>
            <a:fillRect/>
          </a:stretch>
        </p:blipFill>
        <p:spPr bwMode="auto">
          <a:xfrm>
            <a:off x="3581400" y="5410200"/>
            <a:ext cx="1905000" cy="1096818"/>
          </a:xfrm>
          <a:prstGeom prst="rect">
            <a:avLst/>
          </a:prstGeom>
          <a:noFill/>
        </p:spPr>
      </p:pic>
      <p:sp>
        <p:nvSpPr>
          <p:cNvPr id="5" name="Rectangle 4"/>
          <p:cNvSpPr/>
          <p:nvPr/>
        </p:nvSpPr>
        <p:spPr>
          <a:xfrm>
            <a:off x="2794665" y="381000"/>
            <a:ext cx="3589444" cy="1015663"/>
          </a:xfrm>
          <a:prstGeom prst="rect">
            <a:avLst/>
          </a:prstGeom>
        </p:spPr>
        <p:txBody>
          <a:bodyPr wrap="none">
            <a:spAutoFit/>
          </a:bodyPr>
          <a:lstStyle/>
          <a:p>
            <a:pPr algn="ctr">
              <a:defRPr/>
            </a:pPr>
            <a:r>
              <a:rPr lang="en-US" sz="2000" b="1" i="1" kern="0" dirty="0" smtClean="0">
                <a:solidFill>
                  <a:schemeClr val="tx2"/>
                </a:solidFill>
                <a:latin typeface="Arial"/>
                <a:cs typeface="+mn-cs"/>
              </a:rPr>
              <a:t>Where Did We Come From?</a:t>
            </a:r>
            <a:endParaRPr lang="en-US" sz="2000" b="1" i="1" kern="0" dirty="0">
              <a:solidFill>
                <a:schemeClr val="tx2"/>
              </a:solidFill>
              <a:latin typeface="Arial"/>
              <a:cs typeface="+mn-cs"/>
            </a:endParaRPr>
          </a:p>
          <a:p>
            <a:pPr algn="ctr">
              <a:defRPr/>
            </a:pPr>
            <a:r>
              <a:rPr lang="en-US" sz="2000" kern="0" dirty="0" smtClean="0">
                <a:solidFill>
                  <a:schemeClr val="tx2"/>
                </a:solidFill>
                <a:latin typeface="Arial"/>
                <a:cs typeface="+mn-cs"/>
              </a:rPr>
              <a:t>Wilton Bunch, M.D., Ph.D</a:t>
            </a:r>
            <a:r>
              <a:rPr lang="en-US" sz="2000" kern="0" dirty="0">
                <a:solidFill>
                  <a:schemeClr val="tx2"/>
                </a:solidFill>
                <a:latin typeface="Arial"/>
                <a:cs typeface="+mn-cs"/>
              </a:rPr>
              <a:t>.</a:t>
            </a:r>
          </a:p>
          <a:p>
            <a:pPr algn="ctr">
              <a:defRPr/>
            </a:pPr>
            <a:r>
              <a:rPr lang="en-US" sz="2000" kern="0" dirty="0">
                <a:solidFill>
                  <a:schemeClr val="tx2"/>
                </a:solidFill>
                <a:latin typeface="Arial"/>
                <a:cs typeface="+mn-cs"/>
              </a:rPr>
              <a:t>Samford University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47800" y="3886200"/>
            <a:ext cx="1164101" cy="215444"/>
          </a:xfrm>
          <a:prstGeom prst="rect">
            <a:avLst/>
          </a:prstGeom>
          <a:noFill/>
        </p:spPr>
        <p:txBody>
          <a:bodyPr wrap="none" rtlCol="0">
            <a:spAutoFit/>
          </a:bodyPr>
          <a:lstStyle/>
          <a:p>
            <a:r>
              <a:rPr lang="en-US" sz="800" dirty="0" smtClean="0"/>
              <a:t>Public Domain Image</a:t>
            </a:r>
            <a:endParaRPr lang="en-US" sz="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6054" y="1828800"/>
            <a:ext cx="3140122"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itle 3"/>
          <p:cNvSpPr>
            <a:spLocks noGrp="1"/>
          </p:cNvSpPr>
          <p:nvPr>
            <p:ph type="title" idx="4294967295"/>
          </p:nvPr>
        </p:nvSpPr>
        <p:spPr>
          <a:xfrm>
            <a:off x="0" y="704850"/>
            <a:ext cx="8839200" cy="1143000"/>
          </a:xfrm>
        </p:spPr>
        <p:txBody>
          <a:bodyPr>
            <a:normAutofit fontScale="90000"/>
          </a:bodyPr>
          <a:lstStyle/>
          <a:p>
            <a:r>
              <a:rPr lang="en-US" sz="4400" dirty="0" smtClean="0"/>
              <a:t>	God reaches down, humans reach up</a:t>
            </a:r>
            <a:r>
              <a:rPr lang="en-US" dirty="0" smtClean="0"/>
              <a:t>.</a:t>
            </a:r>
            <a:endParaRPr lang="en-US" dirty="0"/>
          </a:p>
        </p:txBody>
      </p:sp>
      <p:sp>
        <p:nvSpPr>
          <p:cNvPr id="6" name="TextBox 5"/>
          <p:cNvSpPr txBox="1"/>
          <p:nvPr/>
        </p:nvSpPr>
        <p:spPr>
          <a:xfrm>
            <a:off x="3870036" y="2057399"/>
            <a:ext cx="5191406" cy="4001095"/>
          </a:xfrm>
          <a:prstGeom prst="rect">
            <a:avLst/>
          </a:prstGeom>
          <a:noFill/>
        </p:spPr>
        <p:txBody>
          <a:bodyPr wrap="square" rtlCol="0">
            <a:spAutoFit/>
          </a:bodyPr>
          <a:lstStyle/>
          <a:p>
            <a:r>
              <a:rPr lang="en-US" sz="2000" dirty="0" smtClean="0"/>
              <a:t>The Bible tells two histories at the same time.</a:t>
            </a:r>
          </a:p>
          <a:p>
            <a:endParaRPr lang="en-US" sz="2000" dirty="0" smtClean="0"/>
          </a:p>
          <a:p>
            <a:r>
              <a:rPr lang="en-US" sz="2000" dirty="0" smtClean="0"/>
              <a:t>We have the history of God reaching down </a:t>
            </a:r>
          </a:p>
          <a:p>
            <a:r>
              <a:rPr lang="en-US" sz="2000" dirty="0" smtClean="0"/>
              <a:t>with His grace and saving love.  In this </a:t>
            </a:r>
          </a:p>
          <a:p>
            <a:r>
              <a:rPr lang="en-US" sz="2000" dirty="0" smtClean="0"/>
              <a:t>regard, Scripture is inerrant.</a:t>
            </a:r>
          </a:p>
          <a:p>
            <a:endParaRPr lang="en-US" sz="2000" dirty="0" smtClean="0"/>
          </a:p>
          <a:p>
            <a:r>
              <a:rPr lang="en-US" sz="2000" dirty="0" smtClean="0"/>
              <a:t>The Bible tells the history of people reaching</a:t>
            </a:r>
          </a:p>
          <a:p>
            <a:r>
              <a:rPr lang="en-US" sz="2000" dirty="0" smtClean="0"/>
              <a:t>up to God. In this, God’s truth is told in their</a:t>
            </a:r>
          </a:p>
          <a:p>
            <a:r>
              <a:rPr lang="en-US" sz="2000" dirty="0" smtClean="0"/>
              <a:t>history, their level of learning, and the </a:t>
            </a:r>
          </a:p>
          <a:p>
            <a:r>
              <a:rPr lang="en-US" sz="2000" dirty="0" smtClean="0"/>
              <a:t>conditions of their time and culture.</a:t>
            </a:r>
          </a:p>
          <a:p>
            <a:endParaRPr lang="en-US" dirty="0" smtClean="0"/>
          </a:p>
          <a:p>
            <a:endParaRPr lang="en-US" dirty="0"/>
          </a:p>
        </p:txBody>
      </p:sp>
      <p:sp>
        <p:nvSpPr>
          <p:cNvPr id="2" name="TextBox 1"/>
          <p:cNvSpPr txBox="1"/>
          <p:nvPr/>
        </p:nvSpPr>
        <p:spPr>
          <a:xfrm>
            <a:off x="152400" y="5519886"/>
            <a:ext cx="9143080" cy="830997"/>
          </a:xfrm>
          <a:prstGeom prst="rect">
            <a:avLst/>
          </a:prstGeom>
          <a:noFill/>
        </p:spPr>
        <p:txBody>
          <a:bodyPr wrap="none" rtlCol="0">
            <a:spAutoFit/>
          </a:bodyPr>
          <a:lstStyle/>
          <a:p>
            <a:endParaRPr lang="en-US" sz="2400" dirty="0" smtClean="0"/>
          </a:p>
          <a:p>
            <a:r>
              <a:rPr lang="en-US" sz="2400" dirty="0" smtClean="0">
                <a:solidFill>
                  <a:srgbClr val="FFFF00"/>
                </a:solidFill>
              </a:rPr>
              <a:t>We must be careful not to confuse the two ways the Bible speaks</a:t>
            </a:r>
            <a:r>
              <a:rPr lang="en-US" sz="2400" dirty="0" smtClean="0"/>
              <a:t>.</a:t>
            </a:r>
            <a:endParaRPr lang="en-US" sz="2400" dirty="0"/>
          </a:p>
        </p:txBody>
      </p:sp>
    </p:spTree>
    <p:extLst>
      <p:ext uri="{BB962C8B-B14F-4D97-AF65-F5344CB8AC3E}">
        <p14:creationId xmlns:p14="http://schemas.microsoft.com/office/powerpoint/2010/main" xmlns="" val="342402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9950</TotalTime>
  <Words>3230</Words>
  <Application>Microsoft Office PowerPoint</Application>
  <PresentationFormat>On-screen Show (4:3)</PresentationFormat>
  <Paragraphs>412</Paragraphs>
  <Slides>84</Slides>
  <Notes>2</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Stream</vt:lpstr>
      <vt:lpstr>Big Questions in Science and Religion</vt:lpstr>
      <vt:lpstr>Where did we come from? </vt:lpstr>
      <vt:lpstr>Relation of Science and Religion</vt:lpstr>
      <vt:lpstr>Johns Hopkins celebration of the Twenty-fifth Anniversary of the Founding, (Baltimore 1903) pp. 15-16</vt:lpstr>
      <vt:lpstr>Discussions tend to two forms</vt:lpstr>
      <vt:lpstr>Faith and Science are God’s two paths to give us Knowledge.</vt:lpstr>
      <vt:lpstr>Science</vt:lpstr>
      <vt:lpstr>Faith</vt:lpstr>
      <vt:lpstr> God reaches down, humans reach up.</vt:lpstr>
      <vt:lpstr>Divine Message of our origins</vt:lpstr>
      <vt:lpstr>Where did we come from?</vt:lpstr>
      <vt:lpstr>Cosmology</vt:lpstr>
      <vt:lpstr>Big Bang</vt:lpstr>
      <vt:lpstr>Big Bang</vt:lpstr>
      <vt:lpstr>Big Bang</vt:lpstr>
      <vt:lpstr>Slide 16</vt:lpstr>
      <vt:lpstr>Where do we get the Idea of the Big Bang?</vt:lpstr>
      <vt:lpstr>  Georges Lemaitre  1927</vt:lpstr>
      <vt:lpstr>Slide 19</vt:lpstr>
      <vt:lpstr>  This idea was rejected by many scientists.  </vt:lpstr>
      <vt:lpstr>There are certain parallels between science descriptions and Genesis.</vt:lpstr>
      <vt:lpstr> Present Idea </vt:lpstr>
      <vt:lpstr>Slide 23</vt:lpstr>
      <vt:lpstr>Position of Catholic Church</vt:lpstr>
      <vt:lpstr>Position of Catholic Church</vt:lpstr>
      <vt:lpstr> Position of Evangelicals</vt:lpstr>
      <vt:lpstr>. . . But what is meant by “literally”</vt:lpstr>
      <vt:lpstr>Slide 28</vt:lpstr>
      <vt:lpstr>Slide 29</vt:lpstr>
      <vt:lpstr>Slide 30</vt:lpstr>
      <vt:lpstr>We have constant change, we just don’t recognize it.</vt:lpstr>
      <vt:lpstr>Slide 32</vt:lpstr>
      <vt:lpstr>Slide 33</vt:lpstr>
      <vt:lpstr>Slide 34</vt:lpstr>
      <vt:lpstr>Constant Change</vt:lpstr>
      <vt:lpstr> </vt:lpstr>
      <vt:lpstr>St. Augustine on Creation</vt:lpstr>
      <vt:lpstr>Augustine (more)</vt:lpstr>
      <vt:lpstr>Slide 39</vt:lpstr>
      <vt:lpstr>Biology</vt:lpstr>
      <vt:lpstr>  Charles Darwin (1809-1892)</vt:lpstr>
      <vt:lpstr>   What is in The Origin of the Species?</vt:lpstr>
      <vt:lpstr>Objections or Testable Hypotheses</vt:lpstr>
      <vt:lpstr>Well ordered Progression of Life</vt:lpstr>
      <vt:lpstr>What would it take to destroy theory of evolution?  </vt:lpstr>
      <vt:lpstr>Transitional Forms</vt:lpstr>
      <vt:lpstr>Slide 47</vt:lpstr>
      <vt:lpstr>Vestiges </vt:lpstr>
      <vt:lpstr>Vestige</vt:lpstr>
      <vt:lpstr>Residuals</vt:lpstr>
      <vt:lpstr>A Troublesome Residual</vt:lpstr>
      <vt:lpstr>Alfred Wigener 1880-1930</vt:lpstr>
      <vt:lpstr>Geographic Distribution</vt:lpstr>
      <vt:lpstr>Plates Today</vt:lpstr>
      <vt:lpstr>Volcanos and Earthquakes are at junctions of plates</vt:lpstr>
      <vt:lpstr>Slide 56</vt:lpstr>
      <vt:lpstr> Geographic Distribution</vt:lpstr>
      <vt:lpstr>Isolation can create new species</vt:lpstr>
      <vt:lpstr>  Testable Hypotheses              Well supported</vt:lpstr>
      <vt:lpstr>   Mendel is Discovered</vt:lpstr>
      <vt:lpstr>Molecular–Darwinian Synthesis</vt:lpstr>
      <vt:lpstr>Don’t Scientists argue about evolution? </vt:lpstr>
      <vt:lpstr>Slide 63</vt:lpstr>
      <vt:lpstr>How can one think about evolution and the description of creation in Scripture???</vt:lpstr>
      <vt:lpstr>Thinking like a Scientist I.   Waves and Particles</vt:lpstr>
      <vt:lpstr>Louis de Broglie 1892-1987</vt:lpstr>
      <vt:lpstr>Slide 67</vt:lpstr>
      <vt:lpstr>Apostolic Era Who was this man called The Christ?</vt:lpstr>
      <vt:lpstr>The Two Natures of Christ</vt:lpstr>
      <vt:lpstr>Slide 70</vt:lpstr>
      <vt:lpstr>Thinking Like a Scientist II. Description vs. Explanation</vt:lpstr>
      <vt:lpstr>Slide 72</vt:lpstr>
      <vt:lpstr>Slide 73</vt:lpstr>
      <vt:lpstr>Slide 74</vt:lpstr>
      <vt:lpstr>Slide 75</vt:lpstr>
      <vt:lpstr>Incarnation &amp; Resurrection </vt:lpstr>
      <vt:lpstr>Thinking Like a Scientist III. Recognize possibility of error </vt:lpstr>
      <vt:lpstr>Karl Barth</vt:lpstr>
      <vt:lpstr>Thinking Like a Scientist</vt:lpstr>
      <vt:lpstr>Our Conclusions</vt:lpstr>
      <vt:lpstr>Our Conclusions</vt:lpstr>
      <vt:lpstr>Our Conclusions</vt:lpstr>
      <vt:lpstr>Our Conclusion</vt:lpstr>
      <vt:lpstr>Slide 84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Wilton Bunch</dc:creator>
  <cp:lastModifiedBy>sfdonald</cp:lastModifiedBy>
  <cp:revision>203</cp:revision>
  <dcterms:created xsi:type="dcterms:W3CDTF">2012-06-13T14:23:02Z</dcterms:created>
  <dcterms:modified xsi:type="dcterms:W3CDTF">2013-03-11T17:29:20Z</dcterms:modified>
</cp:coreProperties>
</file>